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6"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4000"/>
                </a:schemeClr>
              </a:gs>
              <a:gs pos="83000">
                <a:schemeClr val="accent1">
                  <a:lumMod val="45000"/>
                  <a:lumOff val="55000"/>
                  <a:alpha val="87000"/>
                </a:schemeClr>
              </a:gs>
              <a:gs pos="100000">
                <a:schemeClr val="accent1">
                  <a:lumMod val="30000"/>
                  <a:lumOff val="70000"/>
                  <a:alpha val="85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aobqjef7"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tinyurl.com/2vymyvwb" TargetMode="External"/><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Source of Temptation</a:t>
            </a:r>
          </a:p>
        </p:txBody>
      </p:sp>
      <p:sp>
        <p:nvSpPr>
          <p:cNvPr id="3" name="Subtitle 2"/>
          <p:cNvSpPr>
            <a:spLocks noGrp="1"/>
          </p:cNvSpPr>
          <p:nvPr>
            <p:ph type="subTitle" idx="1"/>
          </p:nvPr>
        </p:nvSpPr>
        <p:spPr>
          <a:xfrm>
            <a:off x="1524000" y="3990108"/>
            <a:ext cx="9144000" cy="1267691"/>
          </a:xfrm>
        </p:spPr>
        <p:txBody>
          <a:bodyPr/>
          <a:lstStyle/>
          <a:p>
            <a:r>
              <a:rPr lang="en-US" dirty="0"/>
              <a:t>April 16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8E159-5379-081B-3992-22FDBA2C710E}"/>
              </a:ext>
            </a:extLst>
          </p:cNvPr>
          <p:cNvSpPr>
            <a:spLocks noGrp="1"/>
          </p:cNvSpPr>
          <p:nvPr>
            <p:ph type="title"/>
          </p:nvPr>
        </p:nvSpPr>
        <p:spPr/>
        <p:txBody>
          <a:bodyPr>
            <a:normAutofit/>
          </a:bodyPr>
          <a:lstStyle/>
          <a:p>
            <a:r>
              <a:rPr lang="en-US" sz="4000" dirty="0"/>
              <a:t>Temptation Begins with Our Own Sin Nature</a:t>
            </a:r>
          </a:p>
        </p:txBody>
      </p:sp>
      <p:sp>
        <p:nvSpPr>
          <p:cNvPr id="3" name="Content Placeholder 2">
            <a:extLst>
              <a:ext uri="{FF2B5EF4-FFF2-40B4-BE49-F238E27FC236}">
                <a16:creationId xmlns:a16="http://schemas.microsoft.com/office/drawing/2014/main" id="{09543D11-A2A4-2CA3-A664-CC3F09A614D4}"/>
              </a:ext>
            </a:extLst>
          </p:cNvPr>
          <p:cNvSpPr>
            <a:spLocks noGrp="1"/>
          </p:cNvSpPr>
          <p:nvPr>
            <p:ph idx="1"/>
          </p:nvPr>
        </p:nvSpPr>
        <p:spPr/>
        <p:txBody>
          <a:bodyPr/>
          <a:lstStyle/>
          <a:p>
            <a:r>
              <a:rPr lang="en-US" dirty="0"/>
              <a:t>Let’s list the sequence that starts with temptation.</a:t>
            </a:r>
          </a:p>
          <a:p>
            <a:endParaRPr lang="en-US" dirty="0"/>
          </a:p>
          <a:p>
            <a:endParaRPr lang="en-US" dirty="0"/>
          </a:p>
          <a:p>
            <a:endParaRPr lang="en-US" dirty="0"/>
          </a:p>
          <a:p>
            <a:endParaRPr lang="en-US" dirty="0"/>
          </a:p>
          <a:p>
            <a:r>
              <a:rPr lang="en-US" dirty="0">
                <a:solidFill>
                  <a:srgbClr val="C00000"/>
                </a:solidFill>
              </a:rPr>
              <a:t>You should know that temptation follows a predictable pattern</a:t>
            </a:r>
          </a:p>
          <a:p>
            <a:endParaRPr lang="en-US" dirty="0"/>
          </a:p>
        </p:txBody>
      </p:sp>
      <p:pic>
        <p:nvPicPr>
          <p:cNvPr id="3074" name="Picture 2" descr="Down clipart">
            <a:extLst>
              <a:ext uri="{FF2B5EF4-FFF2-40B4-BE49-F238E27FC236}">
                <a16:creationId xmlns:a16="http://schemas.microsoft.com/office/drawing/2014/main" id="{9057B735-E899-E1ED-9AD1-3EEED5C185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611301" y="2748169"/>
            <a:ext cx="1922358" cy="159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90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45B18-F55A-2FC1-14B6-069F2A6D3D0F}"/>
              </a:ext>
            </a:extLst>
          </p:cNvPr>
          <p:cNvSpPr>
            <a:spLocks noGrp="1"/>
          </p:cNvSpPr>
          <p:nvPr>
            <p:ph type="title"/>
          </p:nvPr>
        </p:nvSpPr>
        <p:spPr/>
        <p:txBody>
          <a:bodyPr>
            <a:normAutofit/>
          </a:bodyPr>
          <a:lstStyle/>
          <a:p>
            <a:r>
              <a:rPr lang="en-US" sz="4000" dirty="0"/>
              <a:t>Temptation Begins with Our Own Sin Nature</a:t>
            </a:r>
          </a:p>
        </p:txBody>
      </p:sp>
      <p:sp>
        <p:nvSpPr>
          <p:cNvPr id="3" name="Content Placeholder 2">
            <a:extLst>
              <a:ext uri="{FF2B5EF4-FFF2-40B4-BE49-F238E27FC236}">
                <a16:creationId xmlns:a16="http://schemas.microsoft.com/office/drawing/2014/main" id="{410FC1F3-198F-D05A-4EB4-0D109B6E3847}"/>
              </a:ext>
            </a:extLst>
          </p:cNvPr>
          <p:cNvSpPr>
            <a:spLocks noGrp="1"/>
          </p:cNvSpPr>
          <p:nvPr>
            <p:ph idx="1"/>
          </p:nvPr>
        </p:nvSpPr>
        <p:spPr/>
        <p:txBody>
          <a:bodyPr/>
          <a:lstStyle/>
          <a:p>
            <a:r>
              <a:rPr lang="en-US" dirty="0"/>
              <a:t>Consider some basic needs that we have … for each, identify how it can be twisted into something sinful.</a:t>
            </a:r>
            <a:br>
              <a:rPr lang="en-US" dirty="0"/>
            </a:br>
            <a:endParaRPr lang="en-US" dirty="0"/>
          </a:p>
          <a:p>
            <a:pPr lvl="1"/>
            <a:r>
              <a:rPr lang="en-US" dirty="0"/>
              <a:t>Food</a:t>
            </a:r>
          </a:p>
          <a:p>
            <a:pPr lvl="1"/>
            <a:r>
              <a:rPr lang="en-US" dirty="0"/>
              <a:t>Approval</a:t>
            </a:r>
          </a:p>
          <a:p>
            <a:pPr lvl="1"/>
            <a:r>
              <a:rPr lang="en-US" dirty="0"/>
              <a:t>Shelter</a:t>
            </a:r>
          </a:p>
          <a:p>
            <a:pPr lvl="1"/>
            <a:r>
              <a:rPr lang="en-US" dirty="0"/>
              <a:t>Companionship</a:t>
            </a:r>
          </a:p>
          <a:p>
            <a:pPr lvl="1"/>
            <a:endParaRPr lang="en-US" dirty="0"/>
          </a:p>
        </p:txBody>
      </p:sp>
      <p:sp>
        <p:nvSpPr>
          <p:cNvPr id="4" name="TextBox 3">
            <a:extLst>
              <a:ext uri="{FF2B5EF4-FFF2-40B4-BE49-F238E27FC236}">
                <a16:creationId xmlns:a16="http://schemas.microsoft.com/office/drawing/2014/main" id="{F11F7FCA-BE19-3CC2-F233-9BA920289203}"/>
              </a:ext>
            </a:extLst>
          </p:cNvPr>
          <p:cNvSpPr txBox="1"/>
          <p:nvPr/>
        </p:nvSpPr>
        <p:spPr>
          <a:xfrm>
            <a:off x="5416952" y="3788344"/>
            <a:ext cx="4132162" cy="1846659"/>
          </a:xfrm>
          <a:prstGeom prst="rect">
            <a:avLst/>
          </a:prstGeom>
          <a:noFill/>
        </p:spPr>
        <p:txBody>
          <a:bodyPr wrap="square" rtlCol="0">
            <a:spAutoFit/>
          </a:bodyPr>
          <a:lstStyle/>
          <a:p>
            <a:pPr marL="285750" indent="-285750">
              <a:buFont typeface="Arial" panose="020B0604020202020204" pitchFamily="34" charset="0"/>
              <a:buChar char="•"/>
            </a:pPr>
            <a:r>
              <a:rPr lang="en-US" sz="3200" dirty="0"/>
              <a:t>Transportation</a:t>
            </a:r>
          </a:p>
          <a:p>
            <a:pPr marL="285750" indent="-285750">
              <a:buFont typeface="Arial" panose="020B0604020202020204" pitchFamily="34" charset="0"/>
              <a:buChar char="•"/>
            </a:pPr>
            <a:r>
              <a:rPr lang="en-US" sz="3200" dirty="0"/>
              <a:t>Clothing</a:t>
            </a:r>
          </a:p>
          <a:p>
            <a:pPr marL="285750" indent="-285750">
              <a:buFont typeface="Arial" panose="020B0604020202020204" pitchFamily="34" charset="0"/>
              <a:buChar char="•"/>
            </a:pPr>
            <a:r>
              <a:rPr lang="en-US" sz="3200" dirty="0"/>
              <a:t>Entertainment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67845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F51A7-F07C-E44B-1228-9737D7FF3793}"/>
              </a:ext>
            </a:extLst>
          </p:cNvPr>
          <p:cNvSpPr>
            <a:spLocks noGrp="1"/>
          </p:cNvSpPr>
          <p:nvPr>
            <p:ph type="title"/>
          </p:nvPr>
        </p:nvSpPr>
        <p:spPr/>
        <p:txBody>
          <a:bodyPr/>
          <a:lstStyle/>
          <a:p>
            <a:pPr algn="l"/>
            <a:r>
              <a:rPr lang="en-US" dirty="0"/>
              <a:t>Listen for a reminder of God’s goodness to us.</a:t>
            </a:r>
          </a:p>
        </p:txBody>
      </p:sp>
      <p:sp>
        <p:nvSpPr>
          <p:cNvPr id="3" name="Content Placeholder 2">
            <a:extLst>
              <a:ext uri="{FF2B5EF4-FFF2-40B4-BE49-F238E27FC236}">
                <a16:creationId xmlns:a16="http://schemas.microsoft.com/office/drawing/2014/main" id="{5CCD3B98-4D09-F511-821D-3FC0AF8D606B}"/>
              </a:ext>
            </a:extLst>
          </p:cNvPr>
          <p:cNvSpPr>
            <a:spLocks noGrp="1"/>
          </p:cNvSpPr>
          <p:nvPr>
            <p:ph idx="1"/>
          </p:nvPr>
        </p:nvSpPr>
        <p:spPr>
          <a:xfrm>
            <a:off x="2097429" y="1898246"/>
            <a:ext cx="7997142" cy="4035647"/>
          </a:xfrm>
        </p:spPr>
        <p:txBody>
          <a:bodyPr/>
          <a:lstStyle/>
          <a:p>
            <a:pPr marL="0" indent="0" algn="ctr">
              <a:buNone/>
            </a:pPr>
            <a:r>
              <a:rPr lang="en-US" dirty="0"/>
              <a:t>James 1:16-18, 21 (NIV)   Don't be deceived, my dear brothers. 17  Every good and perfect gift is from above, coming down from the Father of the heavenly lights, who does not change like shifting shadows. </a:t>
            </a:r>
          </a:p>
        </p:txBody>
      </p:sp>
    </p:spTree>
    <p:extLst>
      <p:ext uri="{BB962C8B-B14F-4D97-AF65-F5344CB8AC3E}">
        <p14:creationId xmlns:p14="http://schemas.microsoft.com/office/powerpoint/2010/main" val="308123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F51A7-F07C-E44B-1228-9737D7FF3793}"/>
              </a:ext>
            </a:extLst>
          </p:cNvPr>
          <p:cNvSpPr>
            <a:spLocks noGrp="1"/>
          </p:cNvSpPr>
          <p:nvPr>
            <p:ph type="title"/>
          </p:nvPr>
        </p:nvSpPr>
        <p:spPr/>
        <p:txBody>
          <a:bodyPr/>
          <a:lstStyle/>
          <a:p>
            <a:pPr algn="l"/>
            <a:r>
              <a:rPr lang="en-US" dirty="0"/>
              <a:t>Listen for a reminder of God’s goodness to us.</a:t>
            </a:r>
          </a:p>
        </p:txBody>
      </p:sp>
      <p:sp>
        <p:nvSpPr>
          <p:cNvPr id="3" name="Content Placeholder 2">
            <a:extLst>
              <a:ext uri="{FF2B5EF4-FFF2-40B4-BE49-F238E27FC236}">
                <a16:creationId xmlns:a16="http://schemas.microsoft.com/office/drawing/2014/main" id="{5CCD3B98-4D09-F511-821D-3FC0AF8D606B}"/>
              </a:ext>
            </a:extLst>
          </p:cNvPr>
          <p:cNvSpPr>
            <a:spLocks noGrp="1"/>
          </p:cNvSpPr>
          <p:nvPr>
            <p:ph idx="1"/>
          </p:nvPr>
        </p:nvSpPr>
        <p:spPr>
          <a:xfrm>
            <a:off x="1377387" y="1644282"/>
            <a:ext cx="9479666" cy="4035647"/>
          </a:xfrm>
        </p:spPr>
        <p:txBody>
          <a:bodyPr>
            <a:normAutofit/>
          </a:bodyPr>
          <a:lstStyle/>
          <a:p>
            <a:pPr marL="0" indent="0" algn="ctr">
              <a:buNone/>
            </a:pPr>
            <a:r>
              <a:rPr lang="en-US" dirty="0"/>
              <a:t>18  He chose to give us birth through the word of truth, that we might be a kind of firstfruits of all he created. …</a:t>
            </a:r>
            <a:br>
              <a:rPr lang="en-US" dirty="0"/>
            </a:br>
            <a:r>
              <a:rPr lang="en-US" dirty="0"/>
              <a:t>21 (NL2) So get rid of all the filth and evil in your lives, and humbly accept the word God has planted in your hearts, for it has the power to save your souls. </a:t>
            </a:r>
          </a:p>
        </p:txBody>
      </p:sp>
      <p:pic>
        <p:nvPicPr>
          <p:cNvPr id="4" name="Picture 3">
            <a:extLst>
              <a:ext uri="{FF2B5EF4-FFF2-40B4-BE49-F238E27FC236}">
                <a16:creationId xmlns:a16="http://schemas.microsoft.com/office/drawing/2014/main" id="{7862CBC6-E68E-C383-2331-CF4AD3286D21}"/>
              </a:ext>
            </a:extLst>
          </p:cNvPr>
          <p:cNvPicPr>
            <a:picLocks noChangeAspect="1"/>
          </p:cNvPicPr>
          <p:nvPr/>
        </p:nvPicPr>
        <p:blipFill>
          <a:blip r:embed="rId2"/>
          <a:stretch>
            <a:fillRect/>
          </a:stretch>
        </p:blipFill>
        <p:spPr>
          <a:xfrm>
            <a:off x="4845827" y="5502390"/>
            <a:ext cx="2500346" cy="3550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46319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9D31E-0EE0-EDA0-3159-523385431F9E}"/>
              </a:ext>
            </a:extLst>
          </p:cNvPr>
          <p:cNvSpPr>
            <a:spLocks noGrp="1"/>
          </p:cNvSpPr>
          <p:nvPr>
            <p:ph type="title"/>
          </p:nvPr>
        </p:nvSpPr>
        <p:spPr/>
        <p:txBody>
          <a:bodyPr/>
          <a:lstStyle/>
          <a:p>
            <a:r>
              <a:rPr lang="en-US" dirty="0"/>
              <a:t>Everything Good Comes from God</a:t>
            </a:r>
          </a:p>
        </p:txBody>
      </p:sp>
      <p:sp>
        <p:nvSpPr>
          <p:cNvPr id="3" name="Content Placeholder 2">
            <a:extLst>
              <a:ext uri="{FF2B5EF4-FFF2-40B4-BE49-F238E27FC236}">
                <a16:creationId xmlns:a16="http://schemas.microsoft.com/office/drawing/2014/main" id="{226BA03D-4555-EF03-70B2-2A7D33492E17}"/>
              </a:ext>
            </a:extLst>
          </p:cNvPr>
          <p:cNvSpPr>
            <a:spLocks noGrp="1"/>
          </p:cNvSpPr>
          <p:nvPr>
            <p:ph idx="1"/>
          </p:nvPr>
        </p:nvSpPr>
        <p:spPr/>
        <p:txBody>
          <a:bodyPr/>
          <a:lstStyle/>
          <a:p>
            <a:r>
              <a:rPr lang="en-US" dirty="0"/>
              <a:t>What do you see here about how God does demonstrated goodness to us?</a:t>
            </a:r>
          </a:p>
          <a:p>
            <a:r>
              <a:rPr lang="en-US" dirty="0"/>
              <a:t>What good gifts have you received from God?</a:t>
            </a:r>
          </a:p>
          <a:p>
            <a:r>
              <a:rPr lang="en-US" dirty="0"/>
              <a:t>How does James’ image of light illustrate the constancy and faithfulness of God? </a:t>
            </a:r>
          </a:p>
        </p:txBody>
      </p:sp>
    </p:spTree>
    <p:extLst>
      <p:ext uri="{BB962C8B-B14F-4D97-AF65-F5344CB8AC3E}">
        <p14:creationId xmlns:p14="http://schemas.microsoft.com/office/powerpoint/2010/main" val="118224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7F46C-6A50-B0B9-655E-502C7F458217}"/>
              </a:ext>
            </a:extLst>
          </p:cNvPr>
          <p:cNvSpPr>
            <a:spLocks noGrp="1"/>
          </p:cNvSpPr>
          <p:nvPr>
            <p:ph type="title"/>
          </p:nvPr>
        </p:nvSpPr>
        <p:spPr/>
        <p:txBody>
          <a:bodyPr/>
          <a:lstStyle/>
          <a:p>
            <a:r>
              <a:rPr lang="en-US" dirty="0"/>
              <a:t>Everything Good Comes from God</a:t>
            </a:r>
          </a:p>
        </p:txBody>
      </p:sp>
      <p:sp>
        <p:nvSpPr>
          <p:cNvPr id="3" name="Content Placeholder 2">
            <a:extLst>
              <a:ext uri="{FF2B5EF4-FFF2-40B4-BE49-F238E27FC236}">
                <a16:creationId xmlns:a16="http://schemas.microsoft.com/office/drawing/2014/main" id="{230E5A37-AFB1-C732-AA95-C645E8B8E537}"/>
              </a:ext>
            </a:extLst>
          </p:cNvPr>
          <p:cNvSpPr>
            <a:spLocks noGrp="1"/>
          </p:cNvSpPr>
          <p:nvPr>
            <p:ph idx="1"/>
          </p:nvPr>
        </p:nvSpPr>
        <p:spPr/>
        <p:txBody>
          <a:bodyPr/>
          <a:lstStyle/>
          <a:p>
            <a:r>
              <a:rPr lang="en-US" dirty="0"/>
              <a:t>Verse 18 says, “</a:t>
            </a:r>
            <a:r>
              <a:rPr lang="en-US" i="1" dirty="0"/>
              <a:t>He chose to give us birth through the word of truth</a:t>
            </a:r>
            <a:r>
              <a:rPr lang="en-US" dirty="0"/>
              <a:t>”  What do you think is the role of the Bible in leading a person to experience new birth?</a:t>
            </a:r>
          </a:p>
          <a:p>
            <a:r>
              <a:rPr lang="en-US" dirty="0">
                <a:solidFill>
                  <a:srgbClr val="C00000"/>
                </a:solidFill>
              </a:rPr>
              <a:t>It is vital to know specific passages which give the sinner these truths and the sequence in which to present them.</a:t>
            </a:r>
          </a:p>
          <a:p>
            <a:endParaRPr lang="en-US" dirty="0"/>
          </a:p>
          <a:p>
            <a:endParaRPr lang="en-US" dirty="0"/>
          </a:p>
        </p:txBody>
      </p:sp>
    </p:spTree>
    <p:extLst>
      <p:ext uri="{BB962C8B-B14F-4D97-AF65-F5344CB8AC3E}">
        <p14:creationId xmlns:p14="http://schemas.microsoft.com/office/powerpoint/2010/main" val="213964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82C0-6091-D8D0-1257-6A5DC9D0E115}"/>
              </a:ext>
            </a:extLst>
          </p:cNvPr>
          <p:cNvSpPr>
            <a:spLocks noGrp="1"/>
          </p:cNvSpPr>
          <p:nvPr>
            <p:ph type="title"/>
          </p:nvPr>
        </p:nvSpPr>
        <p:spPr/>
        <p:txBody>
          <a:bodyPr/>
          <a:lstStyle/>
          <a:p>
            <a:r>
              <a:rPr lang="en-US" dirty="0"/>
              <a:t>Everything Good Comes from God</a:t>
            </a:r>
          </a:p>
        </p:txBody>
      </p:sp>
      <p:sp>
        <p:nvSpPr>
          <p:cNvPr id="3" name="Content Placeholder 2">
            <a:extLst>
              <a:ext uri="{FF2B5EF4-FFF2-40B4-BE49-F238E27FC236}">
                <a16:creationId xmlns:a16="http://schemas.microsoft.com/office/drawing/2014/main" id="{FB9E54BF-2C16-423E-4D41-96265AC6C8C6}"/>
              </a:ext>
            </a:extLst>
          </p:cNvPr>
          <p:cNvSpPr>
            <a:spLocks noGrp="1"/>
          </p:cNvSpPr>
          <p:nvPr>
            <p:ph idx="1"/>
          </p:nvPr>
        </p:nvSpPr>
        <p:spPr/>
        <p:txBody>
          <a:bodyPr/>
          <a:lstStyle/>
          <a:p>
            <a:r>
              <a:rPr lang="en-US" dirty="0"/>
              <a:t>Verse 21 says, “</a:t>
            </a:r>
            <a:r>
              <a:rPr lang="en-US" i="1" dirty="0"/>
              <a:t>humbly accept the word planted in you</a:t>
            </a:r>
            <a:r>
              <a:rPr lang="en-US" dirty="0"/>
              <a:t>”  for the purpose of getting rid of the moral filth and evil excess … how does God’s Word help do this?</a:t>
            </a:r>
          </a:p>
        </p:txBody>
      </p:sp>
    </p:spTree>
    <p:extLst>
      <p:ext uri="{BB962C8B-B14F-4D97-AF65-F5344CB8AC3E}">
        <p14:creationId xmlns:p14="http://schemas.microsoft.com/office/powerpoint/2010/main" val="4213662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E047-48CB-8811-512F-E1BC59D1836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5AA88099-255B-BFDA-8C95-D113A072C87E}"/>
              </a:ext>
            </a:extLst>
          </p:cNvPr>
          <p:cNvSpPr>
            <a:spLocks noGrp="1"/>
          </p:cNvSpPr>
          <p:nvPr>
            <p:ph idx="1"/>
          </p:nvPr>
        </p:nvSpPr>
        <p:spPr>
          <a:xfrm>
            <a:off x="838200" y="2060293"/>
            <a:ext cx="10515600" cy="4116669"/>
          </a:xfrm>
        </p:spPr>
        <p:txBody>
          <a:bodyPr/>
          <a:lstStyle/>
          <a:p>
            <a:r>
              <a:rPr lang="en-US" dirty="0"/>
              <a:t>Confess. </a:t>
            </a:r>
          </a:p>
          <a:p>
            <a:pPr lvl="1"/>
            <a:r>
              <a:rPr lang="en-US" dirty="0"/>
              <a:t>If you blamed others or God for your sin or the fact you fall into sin, confess that to God. </a:t>
            </a:r>
          </a:p>
          <a:p>
            <a:pPr lvl="1"/>
            <a:r>
              <a:rPr lang="en-US" dirty="0"/>
              <a:t>Admit your own responsibility and look to God to help you stand and resist the pull of sin.</a:t>
            </a:r>
          </a:p>
          <a:p>
            <a:endParaRPr lang="en-US" dirty="0"/>
          </a:p>
        </p:txBody>
      </p:sp>
    </p:spTree>
    <p:extLst>
      <p:ext uri="{BB962C8B-B14F-4D97-AF65-F5344CB8AC3E}">
        <p14:creationId xmlns:p14="http://schemas.microsoft.com/office/powerpoint/2010/main" val="2142341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E047-48CB-8811-512F-E1BC59D1836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5AA88099-255B-BFDA-8C95-D113A072C87E}"/>
              </a:ext>
            </a:extLst>
          </p:cNvPr>
          <p:cNvSpPr>
            <a:spLocks noGrp="1"/>
          </p:cNvSpPr>
          <p:nvPr>
            <p:ph idx="1"/>
          </p:nvPr>
        </p:nvSpPr>
        <p:spPr>
          <a:xfrm>
            <a:off x="838200" y="1979271"/>
            <a:ext cx="10515600" cy="4197692"/>
          </a:xfrm>
        </p:spPr>
        <p:txBody>
          <a:bodyPr/>
          <a:lstStyle/>
          <a:p>
            <a:r>
              <a:rPr lang="en-US" dirty="0"/>
              <a:t>List. </a:t>
            </a:r>
          </a:p>
          <a:p>
            <a:pPr lvl="1"/>
            <a:r>
              <a:rPr lang="en-US" dirty="0"/>
              <a:t>Make a list of the good things God has done or placed in your life. </a:t>
            </a:r>
          </a:p>
          <a:p>
            <a:pPr lvl="1"/>
            <a:r>
              <a:rPr lang="en-US" dirty="0"/>
              <a:t>Add to your list any trials or difficulties God used to strengthen your faith in Him. </a:t>
            </a:r>
          </a:p>
          <a:p>
            <a:pPr lvl="1"/>
            <a:r>
              <a:rPr lang="en-US" dirty="0"/>
              <a:t>Offer a prayer of thanks for how He has worked in your life.</a:t>
            </a:r>
          </a:p>
          <a:p>
            <a:endParaRPr lang="en-US" dirty="0"/>
          </a:p>
        </p:txBody>
      </p:sp>
    </p:spTree>
    <p:extLst>
      <p:ext uri="{BB962C8B-B14F-4D97-AF65-F5344CB8AC3E}">
        <p14:creationId xmlns:p14="http://schemas.microsoft.com/office/powerpoint/2010/main" val="3339744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E047-48CB-8811-512F-E1BC59D1836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5AA88099-255B-BFDA-8C95-D113A072C87E}"/>
              </a:ext>
            </a:extLst>
          </p:cNvPr>
          <p:cNvSpPr>
            <a:spLocks noGrp="1"/>
          </p:cNvSpPr>
          <p:nvPr>
            <p:ph idx="1"/>
          </p:nvPr>
        </p:nvSpPr>
        <p:spPr/>
        <p:txBody>
          <a:bodyPr/>
          <a:lstStyle/>
          <a:p>
            <a:r>
              <a:rPr lang="en-US" dirty="0"/>
              <a:t>Instruct. </a:t>
            </a:r>
          </a:p>
          <a:p>
            <a:pPr lvl="1"/>
            <a:r>
              <a:rPr lang="en-US" dirty="0"/>
              <a:t>Help someone you know who is struggling with temptation by sharing the truths you discovered in James 1:13-18. </a:t>
            </a:r>
          </a:p>
          <a:p>
            <a:pPr lvl="1"/>
            <a:r>
              <a:rPr lang="en-US" dirty="0"/>
              <a:t>Don’t just focus on the principle that we alone are to blame for our sin, but lift up the goodness of God who can walk with and strengthen us. </a:t>
            </a:r>
          </a:p>
          <a:p>
            <a:endParaRPr lang="en-US" dirty="0"/>
          </a:p>
        </p:txBody>
      </p:sp>
    </p:spTree>
    <p:extLst>
      <p:ext uri="{BB962C8B-B14F-4D97-AF65-F5344CB8AC3E}">
        <p14:creationId xmlns:p14="http://schemas.microsoft.com/office/powerpoint/2010/main" val="2102142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2BA66A-8930-D182-57BF-8BAA0941198A}"/>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42FC973B-6772-16B7-4A4B-135AD82957F9}"/>
              </a:ext>
            </a:extLst>
          </p:cNvPr>
          <p:cNvGrpSpPr/>
          <p:nvPr/>
        </p:nvGrpSpPr>
        <p:grpSpPr>
          <a:xfrm>
            <a:off x="2849598" y="1690688"/>
            <a:ext cx="6492803" cy="4161682"/>
            <a:chOff x="2849598" y="1690688"/>
            <a:chExt cx="6492803" cy="4161682"/>
          </a:xfrm>
        </p:grpSpPr>
        <p:pic>
          <p:nvPicPr>
            <p:cNvPr id="6" name="Picture 5" descr="A close up of a keyboard&#10;&#10;Description automatically generated with medium confidence">
              <a:extLst>
                <a:ext uri="{FF2B5EF4-FFF2-40B4-BE49-F238E27FC236}">
                  <a16:creationId xmlns:a16="http://schemas.microsoft.com/office/drawing/2014/main" id="{19E05E55-953E-60A7-6531-78DD00837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938524"/>
              <a:ext cx="5714286" cy="2980952"/>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E8D5CF5D-4811-9A18-B80C-91403216DD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341F711D-381F-CF16-A709-120F344E9AD6}"/>
              </a:ext>
            </a:extLst>
          </p:cNvPr>
          <p:cNvSpPr txBox="1"/>
          <p:nvPr/>
        </p:nvSpPr>
        <p:spPr>
          <a:xfrm>
            <a:off x="4000005" y="5852370"/>
            <a:ext cx="4191989"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015864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4178A-1A49-0C07-D098-7D26AFE3F960}"/>
              </a:ext>
            </a:extLst>
          </p:cNvPr>
          <p:cNvSpPr>
            <a:spLocks noGrp="1"/>
          </p:cNvSpPr>
          <p:nvPr>
            <p:ph type="title"/>
          </p:nvPr>
        </p:nvSpPr>
        <p:spPr/>
        <p:txBody>
          <a:bodyPr/>
          <a:lstStyle/>
          <a:p>
            <a:r>
              <a:rPr lang="en-US" dirty="0"/>
              <a:t>Family Activities</a:t>
            </a:r>
          </a:p>
        </p:txBody>
      </p:sp>
      <p:pic>
        <p:nvPicPr>
          <p:cNvPr id="5" name="Picture 4" descr="Diagram&#10;&#10;Description automatically generated">
            <a:extLst>
              <a:ext uri="{FF2B5EF4-FFF2-40B4-BE49-F238E27FC236}">
                <a16:creationId xmlns:a16="http://schemas.microsoft.com/office/drawing/2014/main" id="{CAB297CE-64AB-10EC-32C5-848CF9D3F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289" y="1864308"/>
            <a:ext cx="4296511" cy="3816386"/>
          </a:xfrm>
          <a:prstGeom prst="rect">
            <a:avLst/>
          </a:prstGeom>
          <a:scene3d>
            <a:camera prst="perspectiveHeroicExtremeLeftFacing"/>
            <a:lightRig rig="threePt" dir="t"/>
          </a:scene3d>
        </p:spPr>
      </p:pic>
      <p:sp>
        <p:nvSpPr>
          <p:cNvPr id="8" name="Speech Bubble: Rectangle with Corners Rounded 7">
            <a:extLst>
              <a:ext uri="{FF2B5EF4-FFF2-40B4-BE49-F238E27FC236}">
                <a16:creationId xmlns:a16="http://schemas.microsoft.com/office/drawing/2014/main" id="{CF581F59-043C-706D-B13C-08A94FCC37CE}"/>
              </a:ext>
            </a:extLst>
          </p:cNvPr>
          <p:cNvSpPr/>
          <p:nvPr/>
        </p:nvSpPr>
        <p:spPr>
          <a:xfrm>
            <a:off x="3157585" y="1690688"/>
            <a:ext cx="4296511" cy="3171464"/>
          </a:xfrm>
          <a:prstGeom prst="wedgeRoundRectCallout">
            <a:avLst>
              <a:gd name="adj1" fmla="val -62719"/>
              <a:gd name="adj2" fmla="val -1556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Spiros the Spy said this was a secret code.  It looks more like words with letters rearranged.  I think they are words from your Bible Study.  I’ll bet those numbers mean something, too.  Check your Family Activities page </a:t>
            </a:r>
            <a:r>
              <a:rPr lang="en-US" dirty="0">
                <a:latin typeface="Comic Sans MS" panose="030F0702030302020204" pitchFamily="66" charset="0"/>
                <a:hlinkClick r:id="rId3"/>
              </a:rPr>
              <a:t>https://tinyurl.com/2vymyvwb</a:t>
            </a:r>
            <a:r>
              <a:rPr lang="en-US" dirty="0">
                <a:latin typeface="Comic Sans MS" panose="030F0702030302020204" pitchFamily="66" charset="0"/>
              </a:rPr>
              <a:t> for technical assistance.  Or maybe you’d rather do the crossword!</a:t>
            </a:r>
          </a:p>
        </p:txBody>
      </p:sp>
      <p:pic>
        <p:nvPicPr>
          <p:cNvPr id="10" name="Picture 9" descr="A person in a garment&#10;&#10;Description automatically generated with low confidence">
            <a:extLst>
              <a:ext uri="{FF2B5EF4-FFF2-40B4-BE49-F238E27FC236}">
                <a16:creationId xmlns:a16="http://schemas.microsoft.com/office/drawing/2014/main" id="{B2E396E6-0D73-3A64-72A2-ED1B4CAD20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417" y="1831318"/>
            <a:ext cx="2857899" cy="3943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558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Source of Temptation</a:t>
            </a:r>
          </a:p>
        </p:txBody>
      </p:sp>
      <p:sp>
        <p:nvSpPr>
          <p:cNvPr id="3" name="Subtitle 2"/>
          <p:cNvSpPr>
            <a:spLocks noGrp="1"/>
          </p:cNvSpPr>
          <p:nvPr>
            <p:ph type="subTitle" idx="1"/>
          </p:nvPr>
        </p:nvSpPr>
        <p:spPr>
          <a:xfrm>
            <a:off x="1524000" y="3990108"/>
            <a:ext cx="9144000" cy="1267691"/>
          </a:xfrm>
        </p:spPr>
        <p:txBody>
          <a:bodyPr/>
          <a:lstStyle/>
          <a:p>
            <a:r>
              <a:rPr lang="en-US" dirty="0"/>
              <a:t>April 16</a:t>
            </a:r>
          </a:p>
        </p:txBody>
      </p:sp>
    </p:spTree>
    <p:extLst>
      <p:ext uri="{BB962C8B-B14F-4D97-AF65-F5344CB8AC3E}">
        <p14:creationId xmlns:p14="http://schemas.microsoft.com/office/powerpoint/2010/main" val="323769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5A0B9D-5CAB-87D5-999B-8F8CA9601B6F}"/>
              </a:ext>
            </a:extLst>
          </p:cNvPr>
          <p:cNvSpPr>
            <a:spLocks noGrp="1"/>
          </p:cNvSpPr>
          <p:nvPr>
            <p:ph type="title"/>
          </p:nvPr>
        </p:nvSpPr>
        <p:spPr/>
        <p:txBody>
          <a:bodyPr/>
          <a:lstStyle/>
          <a:p>
            <a:r>
              <a:rPr lang="en-US" dirty="0"/>
              <a:t>Be honest, now …</a:t>
            </a:r>
          </a:p>
        </p:txBody>
      </p:sp>
      <p:sp>
        <p:nvSpPr>
          <p:cNvPr id="4" name="Content Placeholder 3">
            <a:extLst>
              <a:ext uri="{FF2B5EF4-FFF2-40B4-BE49-F238E27FC236}">
                <a16:creationId xmlns:a16="http://schemas.microsoft.com/office/drawing/2014/main" id="{06DFCCA7-6C51-37B2-113D-151EB60D656F}"/>
              </a:ext>
            </a:extLst>
          </p:cNvPr>
          <p:cNvSpPr>
            <a:spLocks noGrp="1"/>
          </p:cNvSpPr>
          <p:nvPr>
            <p:ph idx="1"/>
          </p:nvPr>
        </p:nvSpPr>
        <p:spPr/>
        <p:txBody>
          <a:bodyPr>
            <a:normAutofit fontScale="92500" lnSpcReduction="10000"/>
          </a:bodyPr>
          <a:lstStyle/>
          <a:p>
            <a:r>
              <a:rPr lang="en-US" dirty="0"/>
              <a:t>What food tempts you to say “yes” to just one more bite?</a:t>
            </a:r>
          </a:p>
          <a:p>
            <a:endParaRPr lang="en-US" dirty="0"/>
          </a:p>
          <a:p>
            <a:r>
              <a:rPr lang="en-US" dirty="0">
                <a:solidFill>
                  <a:srgbClr val="C00000"/>
                </a:solidFill>
              </a:rPr>
              <a:t>Unfortunately you discover the results of those seemingly harmless “one more” bites when you step on the scales.</a:t>
            </a:r>
          </a:p>
          <a:p>
            <a:pPr lvl="1"/>
            <a:r>
              <a:rPr lang="en-US" dirty="0">
                <a:solidFill>
                  <a:srgbClr val="C00000"/>
                </a:solidFill>
              </a:rPr>
              <a:t>Saying “yes” to those temptations make a difference</a:t>
            </a:r>
          </a:p>
          <a:p>
            <a:pPr lvl="1"/>
            <a:r>
              <a:rPr lang="en-US" dirty="0">
                <a:solidFill>
                  <a:srgbClr val="C00000"/>
                </a:solidFill>
              </a:rPr>
              <a:t>We have no one to blame but ourselves when we fall into sin</a:t>
            </a:r>
          </a:p>
        </p:txBody>
      </p:sp>
      <p:grpSp>
        <p:nvGrpSpPr>
          <p:cNvPr id="5" name="Group 4">
            <a:extLst>
              <a:ext uri="{FF2B5EF4-FFF2-40B4-BE49-F238E27FC236}">
                <a16:creationId xmlns:a16="http://schemas.microsoft.com/office/drawing/2014/main" id="{AB01B916-F71A-FC9C-EE2C-6A32670AC958}"/>
              </a:ext>
            </a:extLst>
          </p:cNvPr>
          <p:cNvGrpSpPr/>
          <p:nvPr/>
        </p:nvGrpSpPr>
        <p:grpSpPr>
          <a:xfrm>
            <a:off x="1406317" y="3042273"/>
            <a:ext cx="9379365" cy="2951018"/>
            <a:chOff x="1541070" y="3135086"/>
            <a:chExt cx="9379365" cy="2951018"/>
          </a:xfrm>
        </p:grpSpPr>
        <p:pic>
          <p:nvPicPr>
            <p:cNvPr id="1026" name="Picture 2" descr="Free Brownie Dessert photo and picture">
              <a:extLst>
                <a:ext uri="{FF2B5EF4-FFF2-40B4-BE49-F238E27FC236}">
                  <a16:creationId xmlns:a16="http://schemas.microsoft.com/office/drawing/2014/main" id="{C30C0F98-C659-CDC1-61BD-9042AC5967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7204" y="3429000"/>
              <a:ext cx="2697183" cy="17981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ree Boy Ice Cream photo and picture">
              <a:extLst>
                <a:ext uri="{FF2B5EF4-FFF2-40B4-BE49-F238E27FC236}">
                  <a16:creationId xmlns:a16="http://schemas.microsoft.com/office/drawing/2014/main" id="{9AD590AB-04A5-0E10-7B58-482A96F679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7096" y="3414818"/>
              <a:ext cx="2833339" cy="1882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Free Food Pizza photo and picture">
              <a:extLst>
                <a:ext uri="{FF2B5EF4-FFF2-40B4-BE49-F238E27FC236}">
                  <a16:creationId xmlns:a16="http://schemas.microsoft.com/office/drawing/2014/main" id="{2F8C5E27-3E44-E533-648C-44421526CC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541070" y="3135086"/>
              <a:ext cx="2213264" cy="29510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6398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59F2C-D2C5-C718-3C00-885B3016DB5E}"/>
              </a:ext>
            </a:extLst>
          </p:cNvPr>
          <p:cNvSpPr>
            <a:spLocks noGrp="1"/>
          </p:cNvSpPr>
          <p:nvPr>
            <p:ph type="title"/>
          </p:nvPr>
        </p:nvSpPr>
        <p:spPr/>
        <p:txBody>
          <a:bodyPr/>
          <a:lstStyle/>
          <a:p>
            <a:pPr algn="l"/>
            <a:r>
              <a:rPr lang="en-US" dirty="0"/>
              <a:t>Listen for what not to say.</a:t>
            </a:r>
          </a:p>
        </p:txBody>
      </p:sp>
      <p:sp>
        <p:nvSpPr>
          <p:cNvPr id="3" name="Content Placeholder 2">
            <a:extLst>
              <a:ext uri="{FF2B5EF4-FFF2-40B4-BE49-F238E27FC236}">
                <a16:creationId xmlns:a16="http://schemas.microsoft.com/office/drawing/2014/main" id="{FC327B73-5A8D-ED7C-0550-236D3B0310A6}"/>
              </a:ext>
            </a:extLst>
          </p:cNvPr>
          <p:cNvSpPr>
            <a:spLocks noGrp="1"/>
          </p:cNvSpPr>
          <p:nvPr>
            <p:ph idx="1"/>
          </p:nvPr>
        </p:nvSpPr>
        <p:spPr>
          <a:xfrm>
            <a:off x="1784604" y="2141537"/>
            <a:ext cx="8622792" cy="4351338"/>
          </a:xfrm>
        </p:spPr>
        <p:txBody>
          <a:bodyPr/>
          <a:lstStyle/>
          <a:p>
            <a:pPr marL="0" indent="0" algn="ctr">
              <a:buNone/>
            </a:pPr>
            <a:r>
              <a:rPr lang="en-US" dirty="0"/>
              <a:t>James 1:13 (NIV)   When tempted, no one should say, "God is tempting me." For God cannot be tempted by evil, nor does he tempt anyone.</a:t>
            </a:r>
          </a:p>
        </p:txBody>
      </p:sp>
      <p:pic>
        <p:nvPicPr>
          <p:cNvPr id="5" name="Picture 4">
            <a:extLst>
              <a:ext uri="{FF2B5EF4-FFF2-40B4-BE49-F238E27FC236}">
                <a16:creationId xmlns:a16="http://schemas.microsoft.com/office/drawing/2014/main" id="{3B4958D4-5501-08DA-8E10-883CC814FA0F}"/>
              </a:ext>
            </a:extLst>
          </p:cNvPr>
          <p:cNvPicPr>
            <a:picLocks noChangeAspect="1"/>
          </p:cNvPicPr>
          <p:nvPr/>
        </p:nvPicPr>
        <p:blipFill>
          <a:blip r:embed="rId2"/>
          <a:stretch>
            <a:fillRect/>
          </a:stretch>
        </p:blipFill>
        <p:spPr>
          <a:xfrm>
            <a:off x="4754700" y="4838714"/>
            <a:ext cx="2500346" cy="3550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7841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603-570A-23C5-EA87-B8BDBD184212}"/>
              </a:ext>
            </a:extLst>
          </p:cNvPr>
          <p:cNvSpPr>
            <a:spLocks noGrp="1"/>
          </p:cNvSpPr>
          <p:nvPr>
            <p:ph type="title"/>
          </p:nvPr>
        </p:nvSpPr>
        <p:spPr/>
        <p:txBody>
          <a:bodyPr/>
          <a:lstStyle/>
          <a:p>
            <a:r>
              <a:rPr lang="en-US" dirty="0"/>
              <a:t>God Does Not Tempt You to Sin</a:t>
            </a:r>
          </a:p>
        </p:txBody>
      </p:sp>
      <p:sp>
        <p:nvSpPr>
          <p:cNvPr id="3" name="Content Placeholder 2">
            <a:extLst>
              <a:ext uri="{FF2B5EF4-FFF2-40B4-BE49-F238E27FC236}">
                <a16:creationId xmlns:a16="http://schemas.microsoft.com/office/drawing/2014/main" id="{3CBEC0F6-3AD9-87DF-FAD3-B95E0ACF71B3}"/>
              </a:ext>
            </a:extLst>
          </p:cNvPr>
          <p:cNvSpPr>
            <a:spLocks noGrp="1"/>
          </p:cNvSpPr>
          <p:nvPr>
            <p:ph idx="1"/>
          </p:nvPr>
        </p:nvSpPr>
        <p:spPr>
          <a:xfrm>
            <a:off x="838200" y="1825624"/>
            <a:ext cx="10515600" cy="4748795"/>
          </a:xfrm>
        </p:spPr>
        <p:txBody>
          <a:bodyPr>
            <a:normAutofit/>
          </a:bodyPr>
          <a:lstStyle/>
          <a:p>
            <a:r>
              <a:rPr lang="en-US" dirty="0"/>
              <a:t>What are some ways we may excuse our temptation to sin? </a:t>
            </a:r>
          </a:p>
          <a:p>
            <a:r>
              <a:rPr lang="en-US" dirty="0"/>
              <a:t>Why would we try to say God tempted us?</a:t>
            </a:r>
          </a:p>
          <a:p>
            <a:r>
              <a:rPr lang="en-US" dirty="0"/>
              <a:t>Why is it not possible for God to be at fault for our temptation to sin?</a:t>
            </a:r>
          </a:p>
        </p:txBody>
      </p:sp>
    </p:spTree>
    <p:extLst>
      <p:ext uri="{BB962C8B-B14F-4D97-AF65-F5344CB8AC3E}">
        <p14:creationId xmlns:p14="http://schemas.microsoft.com/office/powerpoint/2010/main" val="40465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603-570A-23C5-EA87-B8BDBD184212}"/>
              </a:ext>
            </a:extLst>
          </p:cNvPr>
          <p:cNvSpPr>
            <a:spLocks noGrp="1"/>
          </p:cNvSpPr>
          <p:nvPr>
            <p:ph type="title"/>
          </p:nvPr>
        </p:nvSpPr>
        <p:spPr/>
        <p:txBody>
          <a:bodyPr/>
          <a:lstStyle/>
          <a:p>
            <a:r>
              <a:rPr lang="en-US" dirty="0"/>
              <a:t>God Does Not Tempt You to Sin</a:t>
            </a:r>
          </a:p>
        </p:txBody>
      </p:sp>
      <p:sp>
        <p:nvSpPr>
          <p:cNvPr id="3" name="Content Placeholder 2">
            <a:extLst>
              <a:ext uri="{FF2B5EF4-FFF2-40B4-BE49-F238E27FC236}">
                <a16:creationId xmlns:a16="http://schemas.microsoft.com/office/drawing/2014/main" id="{3CBEC0F6-3AD9-87DF-FAD3-B95E0ACF71B3}"/>
              </a:ext>
            </a:extLst>
          </p:cNvPr>
          <p:cNvSpPr>
            <a:spLocks noGrp="1"/>
          </p:cNvSpPr>
          <p:nvPr>
            <p:ph idx="1"/>
          </p:nvPr>
        </p:nvSpPr>
        <p:spPr>
          <a:xfrm>
            <a:off x="838200" y="1825624"/>
            <a:ext cx="10515600" cy="4748795"/>
          </a:xfrm>
        </p:spPr>
        <p:txBody>
          <a:bodyPr>
            <a:normAutofit/>
          </a:bodyPr>
          <a:lstStyle/>
          <a:p>
            <a:r>
              <a:rPr lang="en-US" dirty="0"/>
              <a:t>Why is important to know that God doesn’t tempt anyone?</a:t>
            </a:r>
          </a:p>
          <a:p>
            <a:r>
              <a:rPr lang="en-US" dirty="0"/>
              <a:t>So what makes a temptation appealing?</a:t>
            </a:r>
          </a:p>
          <a:p>
            <a:r>
              <a:rPr lang="en-US" dirty="0"/>
              <a:t>If temptations promise good but never deliver, why do we so often say yes to them?</a:t>
            </a:r>
          </a:p>
        </p:txBody>
      </p:sp>
    </p:spTree>
    <p:extLst>
      <p:ext uri="{BB962C8B-B14F-4D97-AF65-F5344CB8AC3E}">
        <p14:creationId xmlns:p14="http://schemas.microsoft.com/office/powerpoint/2010/main" val="405232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9ED3-BB5B-9606-F1DF-65AEDB6A1CB0}"/>
              </a:ext>
            </a:extLst>
          </p:cNvPr>
          <p:cNvSpPr>
            <a:spLocks noGrp="1"/>
          </p:cNvSpPr>
          <p:nvPr>
            <p:ph type="title"/>
          </p:nvPr>
        </p:nvSpPr>
        <p:spPr/>
        <p:txBody>
          <a:bodyPr/>
          <a:lstStyle/>
          <a:p>
            <a:r>
              <a:rPr lang="en-US" dirty="0"/>
              <a:t>God Does Not Tempt You to Sin</a:t>
            </a:r>
          </a:p>
        </p:txBody>
      </p:sp>
      <p:sp>
        <p:nvSpPr>
          <p:cNvPr id="3" name="Content Placeholder 2">
            <a:extLst>
              <a:ext uri="{FF2B5EF4-FFF2-40B4-BE49-F238E27FC236}">
                <a16:creationId xmlns:a16="http://schemas.microsoft.com/office/drawing/2014/main" id="{160C92D7-D470-BC53-AEDD-FC38280362A8}"/>
              </a:ext>
            </a:extLst>
          </p:cNvPr>
          <p:cNvSpPr>
            <a:spLocks noGrp="1"/>
          </p:cNvSpPr>
          <p:nvPr>
            <p:ph idx="1"/>
          </p:nvPr>
        </p:nvSpPr>
        <p:spPr/>
        <p:txBody>
          <a:bodyPr/>
          <a:lstStyle/>
          <a:p>
            <a:r>
              <a:rPr lang="en-US" dirty="0"/>
              <a:t>Martin Luther said, </a:t>
            </a:r>
          </a:p>
          <a:p>
            <a:endParaRPr lang="en-US" dirty="0"/>
          </a:p>
          <a:p>
            <a:endParaRPr lang="en-US" dirty="0"/>
          </a:p>
          <a:p>
            <a:r>
              <a:rPr lang="en-US" dirty="0"/>
              <a:t>What does that have to do with </a:t>
            </a:r>
            <a:br>
              <a:rPr lang="en-US" dirty="0"/>
            </a:br>
            <a:r>
              <a:rPr lang="en-US" dirty="0"/>
              <a:t>temptations?</a:t>
            </a:r>
          </a:p>
          <a:p>
            <a:r>
              <a:rPr lang="en-US" dirty="0">
                <a:sym typeface="Wingdings" panose="05000000000000000000" pitchFamily="2" charset="2"/>
              </a:rPr>
              <a:t>What practices can help us avoid the enticement of sin (or the birds from nesting in your hair)?</a:t>
            </a:r>
            <a:endParaRPr lang="en-US" dirty="0"/>
          </a:p>
        </p:txBody>
      </p:sp>
      <p:pic>
        <p:nvPicPr>
          <p:cNvPr id="5" name="Picture 4" descr="A person wearing a hat&#10;&#10;Description automatically generated with medium confidence">
            <a:extLst>
              <a:ext uri="{FF2B5EF4-FFF2-40B4-BE49-F238E27FC236}">
                <a16:creationId xmlns:a16="http://schemas.microsoft.com/office/drawing/2014/main" id="{F78A6495-C259-DD1C-1B4F-3EC2C8F6FF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97273" flipH="1">
            <a:off x="8227758" y="1814682"/>
            <a:ext cx="3160283" cy="3165676"/>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5">
            <a:extLst>
              <a:ext uri="{FF2B5EF4-FFF2-40B4-BE49-F238E27FC236}">
                <a16:creationId xmlns:a16="http://schemas.microsoft.com/office/drawing/2014/main" id="{679A8EB1-F70E-4F07-5AC9-BD5DE52940C6}"/>
              </a:ext>
            </a:extLst>
          </p:cNvPr>
          <p:cNvSpPr/>
          <p:nvPr/>
        </p:nvSpPr>
        <p:spPr>
          <a:xfrm>
            <a:off x="3090440" y="2465408"/>
            <a:ext cx="5069711" cy="1122745"/>
          </a:xfrm>
          <a:prstGeom prst="wedgeRoundRectCallout">
            <a:avLst>
              <a:gd name="adj1" fmla="val 59894"/>
              <a:gd name="adj2" fmla="val 3295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Comic Sans MS" panose="030F0702030302020204" pitchFamily="66" charset="0"/>
              </a:rPr>
              <a:t>You cannot keep the birds from flying over your head, but you can keep them from making a nest in your hair.</a:t>
            </a:r>
          </a:p>
        </p:txBody>
      </p:sp>
    </p:spTree>
    <p:extLst>
      <p:ext uri="{BB962C8B-B14F-4D97-AF65-F5344CB8AC3E}">
        <p14:creationId xmlns:p14="http://schemas.microsoft.com/office/powerpoint/2010/main" val="115721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A3F9F-4995-C579-F989-8D448B1B71C8}"/>
              </a:ext>
            </a:extLst>
          </p:cNvPr>
          <p:cNvSpPr>
            <a:spLocks noGrp="1"/>
          </p:cNvSpPr>
          <p:nvPr>
            <p:ph type="title"/>
          </p:nvPr>
        </p:nvSpPr>
        <p:spPr/>
        <p:txBody>
          <a:bodyPr>
            <a:normAutofit/>
          </a:bodyPr>
          <a:lstStyle/>
          <a:p>
            <a:r>
              <a:rPr lang="en-US" sz="4000" dirty="0"/>
              <a:t>Temptation Begins with Our Own Sin Nature</a:t>
            </a:r>
          </a:p>
        </p:txBody>
      </p:sp>
      <p:sp>
        <p:nvSpPr>
          <p:cNvPr id="3" name="Content Placeholder 2">
            <a:extLst>
              <a:ext uri="{FF2B5EF4-FFF2-40B4-BE49-F238E27FC236}">
                <a16:creationId xmlns:a16="http://schemas.microsoft.com/office/drawing/2014/main" id="{B457D019-915B-CA3C-60BC-591485D4B715}"/>
              </a:ext>
            </a:extLst>
          </p:cNvPr>
          <p:cNvSpPr>
            <a:spLocks noGrp="1"/>
          </p:cNvSpPr>
          <p:nvPr>
            <p:ph idx="1"/>
          </p:nvPr>
        </p:nvSpPr>
        <p:spPr/>
        <p:txBody>
          <a:bodyPr/>
          <a:lstStyle/>
          <a:p>
            <a:r>
              <a:rPr lang="en-US" dirty="0"/>
              <a:t>What are some things that are tempting to some people but not to others?</a:t>
            </a:r>
          </a:p>
          <a:p>
            <a:endParaRPr lang="en-US" dirty="0"/>
          </a:p>
          <a:p>
            <a:r>
              <a:rPr lang="en-US" dirty="0"/>
              <a:t>Listen for who is to blame when we sin.</a:t>
            </a:r>
          </a:p>
        </p:txBody>
      </p:sp>
      <p:grpSp>
        <p:nvGrpSpPr>
          <p:cNvPr id="4" name="Group 3">
            <a:extLst>
              <a:ext uri="{FF2B5EF4-FFF2-40B4-BE49-F238E27FC236}">
                <a16:creationId xmlns:a16="http://schemas.microsoft.com/office/drawing/2014/main" id="{72FBDFA7-25AC-52D7-1F48-CB775827A431}"/>
              </a:ext>
            </a:extLst>
          </p:cNvPr>
          <p:cNvGrpSpPr/>
          <p:nvPr/>
        </p:nvGrpSpPr>
        <p:grpSpPr>
          <a:xfrm>
            <a:off x="1558725" y="3319844"/>
            <a:ext cx="8740333" cy="2992056"/>
            <a:chOff x="1778643" y="3184907"/>
            <a:chExt cx="8740333" cy="2992056"/>
          </a:xfrm>
        </p:grpSpPr>
        <p:pic>
          <p:nvPicPr>
            <p:cNvPr id="2050" name="Picture 2" descr="Free Game Bank Mission photo and picture">
              <a:extLst>
                <a:ext uri="{FF2B5EF4-FFF2-40B4-BE49-F238E27FC236}">
                  <a16:creationId xmlns:a16="http://schemas.microsoft.com/office/drawing/2014/main" id="{B87CBACB-B307-9D95-5E00-D473FD0233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643" y="3229337"/>
              <a:ext cx="2753328" cy="1835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Free Man Alcohol photo and picture">
              <a:extLst>
                <a:ext uri="{FF2B5EF4-FFF2-40B4-BE49-F238E27FC236}">
                  <a16:creationId xmlns:a16="http://schemas.microsoft.com/office/drawing/2014/main" id="{4FE53812-35B3-B171-ADF5-944E7BBFFA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339" y="3229337"/>
              <a:ext cx="2757637" cy="1835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Free A Man in Handcuffs Arrested for Illegal Drugs Trade Stock Photo">
              <a:extLst>
                <a:ext uri="{FF2B5EF4-FFF2-40B4-BE49-F238E27FC236}">
                  <a16:creationId xmlns:a16="http://schemas.microsoft.com/office/drawing/2014/main" id="{3D3D7E8D-C851-61C9-EC83-DE89B32278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8648" y="3184907"/>
              <a:ext cx="1994704" cy="2992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4453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F8BC-9030-2610-5624-CC8F38CC40F6}"/>
              </a:ext>
            </a:extLst>
          </p:cNvPr>
          <p:cNvSpPr>
            <a:spLocks noGrp="1"/>
          </p:cNvSpPr>
          <p:nvPr>
            <p:ph type="title"/>
          </p:nvPr>
        </p:nvSpPr>
        <p:spPr/>
        <p:txBody>
          <a:bodyPr/>
          <a:lstStyle/>
          <a:p>
            <a:pPr algn="l"/>
            <a:r>
              <a:rPr lang="en-US" dirty="0"/>
              <a:t>Listen for who is to blame when we sin.</a:t>
            </a:r>
          </a:p>
        </p:txBody>
      </p:sp>
      <p:sp>
        <p:nvSpPr>
          <p:cNvPr id="3" name="Content Placeholder 2">
            <a:extLst>
              <a:ext uri="{FF2B5EF4-FFF2-40B4-BE49-F238E27FC236}">
                <a16:creationId xmlns:a16="http://schemas.microsoft.com/office/drawing/2014/main" id="{591AC221-8EE2-A49C-E487-B77D32D9C61C}"/>
              </a:ext>
            </a:extLst>
          </p:cNvPr>
          <p:cNvSpPr>
            <a:spLocks noGrp="1"/>
          </p:cNvSpPr>
          <p:nvPr>
            <p:ph idx="1"/>
          </p:nvPr>
        </p:nvSpPr>
        <p:spPr>
          <a:xfrm>
            <a:off x="2025570" y="1802476"/>
            <a:ext cx="8379106" cy="4351338"/>
          </a:xfrm>
        </p:spPr>
        <p:txBody>
          <a:bodyPr/>
          <a:lstStyle/>
          <a:p>
            <a:pPr marL="0" indent="0" algn="ctr">
              <a:buNone/>
            </a:pPr>
            <a:r>
              <a:rPr lang="en-US" dirty="0"/>
              <a:t>James 1:14-15 (NIV)  but each one is tempted when, by his own evil desire, he is dragged away and enticed. 15  Then, after desire has conceived, it gives birth to sin; and sin, when it is full-grown, gives birth to death.</a:t>
            </a:r>
          </a:p>
        </p:txBody>
      </p:sp>
      <p:pic>
        <p:nvPicPr>
          <p:cNvPr id="4" name="Picture 3">
            <a:extLst>
              <a:ext uri="{FF2B5EF4-FFF2-40B4-BE49-F238E27FC236}">
                <a16:creationId xmlns:a16="http://schemas.microsoft.com/office/drawing/2014/main" id="{6C75E247-E087-4645-6E91-0D3D642B3054}"/>
              </a:ext>
            </a:extLst>
          </p:cNvPr>
          <p:cNvPicPr>
            <a:picLocks noChangeAspect="1"/>
          </p:cNvPicPr>
          <p:nvPr/>
        </p:nvPicPr>
        <p:blipFill>
          <a:blip r:embed="rId2"/>
          <a:stretch>
            <a:fillRect/>
          </a:stretch>
        </p:blipFill>
        <p:spPr>
          <a:xfrm>
            <a:off x="4845827" y="5255403"/>
            <a:ext cx="2500346" cy="3550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35877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97</TotalTime>
  <Words>916</Words>
  <Application>Microsoft Office PowerPoint</Application>
  <PresentationFormat>Widescreen</PresentationFormat>
  <Paragraphs>79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The Source of Temptation</vt:lpstr>
      <vt:lpstr>Video Introduction</vt:lpstr>
      <vt:lpstr>Be honest, now …</vt:lpstr>
      <vt:lpstr>Listen for what not to say.</vt:lpstr>
      <vt:lpstr>God Does Not Tempt You to Sin</vt:lpstr>
      <vt:lpstr>God Does Not Tempt You to Sin</vt:lpstr>
      <vt:lpstr>God Does Not Tempt You to Sin</vt:lpstr>
      <vt:lpstr>Temptation Begins with Our Own Sin Nature</vt:lpstr>
      <vt:lpstr>Listen for who is to blame when we sin.</vt:lpstr>
      <vt:lpstr>Temptation Begins with Our Own Sin Nature</vt:lpstr>
      <vt:lpstr>Temptation Begins with Our Own Sin Nature</vt:lpstr>
      <vt:lpstr>Listen for a reminder of God’s goodness to us.</vt:lpstr>
      <vt:lpstr>Listen for a reminder of God’s goodness to us.</vt:lpstr>
      <vt:lpstr>Everything Good Comes from God</vt:lpstr>
      <vt:lpstr>Everything Good Comes from God</vt:lpstr>
      <vt:lpstr>Everything Good Comes from God</vt:lpstr>
      <vt:lpstr>Application</vt:lpstr>
      <vt:lpstr>Application</vt:lpstr>
      <vt:lpstr>Application</vt:lpstr>
      <vt:lpstr>Family Activities</vt:lpstr>
      <vt:lpstr>The Source of Temptation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Source of Temptation</dc:title>
  <dc:creator>Steve Armstrong</dc:creator>
  <cp:lastModifiedBy>Steve Armstrong</cp:lastModifiedBy>
  <cp:revision>3</cp:revision>
  <dcterms:created xsi:type="dcterms:W3CDTF">2023-03-31T14:14:47Z</dcterms:created>
  <dcterms:modified xsi:type="dcterms:W3CDTF">2023-04-14T12:46:58Z</dcterms:modified>
</cp:coreProperties>
</file>