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2/27/2025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2/27/2025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2/27/2025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2000" b="-42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3000"/>
                </a:schemeClr>
              </a:gs>
              <a:gs pos="63000">
                <a:schemeClr val="accent1">
                  <a:lumMod val="45000"/>
                  <a:lumOff val="55000"/>
                  <a:alpha val="83000"/>
                </a:schemeClr>
              </a:gs>
              <a:gs pos="89000">
                <a:schemeClr val="accent1">
                  <a:lumMod val="45000"/>
                  <a:lumOff val="55000"/>
                  <a:alpha val="73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2/27/2025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mh6hxv4c"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Sign of </a:t>
            </a:r>
            <a:br>
              <a:rPr lang="en-US" dirty="0"/>
            </a:br>
            <a:r>
              <a:rPr lang="en-US" dirty="0"/>
              <a:t>His Provision</a:t>
            </a:r>
          </a:p>
        </p:txBody>
      </p:sp>
      <p:sp>
        <p:nvSpPr>
          <p:cNvPr id="3" name="Subtitle 2"/>
          <p:cNvSpPr>
            <a:spLocks noGrp="1"/>
          </p:cNvSpPr>
          <p:nvPr>
            <p:ph type="subTitle" idx="1"/>
          </p:nvPr>
        </p:nvSpPr>
        <p:spPr>
          <a:xfrm>
            <a:off x="1524000" y="3895106"/>
            <a:ext cx="9144000" cy="1362694"/>
          </a:xfrm>
        </p:spPr>
        <p:txBody>
          <a:bodyPr/>
          <a:lstStyle/>
          <a:p>
            <a:r>
              <a:rPr lang="en-US" dirty="0"/>
              <a:t>March 23</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762B-553C-65FE-D5F9-FA6F6F6514C0}"/>
              </a:ext>
            </a:extLst>
          </p:cNvPr>
          <p:cNvSpPr>
            <a:spLocks noGrp="1"/>
          </p:cNvSpPr>
          <p:nvPr>
            <p:ph type="title"/>
          </p:nvPr>
        </p:nvSpPr>
        <p:spPr/>
        <p:txBody>
          <a:bodyPr/>
          <a:lstStyle/>
          <a:p>
            <a:pPr algn="l"/>
            <a:r>
              <a:rPr lang="en-US" dirty="0"/>
              <a:t>Listen for seemingly meager supply.</a:t>
            </a:r>
          </a:p>
        </p:txBody>
      </p:sp>
      <p:sp>
        <p:nvSpPr>
          <p:cNvPr id="3" name="Content Placeholder 2">
            <a:extLst>
              <a:ext uri="{FF2B5EF4-FFF2-40B4-BE49-F238E27FC236}">
                <a16:creationId xmlns:a16="http://schemas.microsoft.com/office/drawing/2014/main" id="{14DE85E9-784A-F8F0-4C61-19B51A74413D}"/>
              </a:ext>
            </a:extLst>
          </p:cNvPr>
          <p:cNvSpPr>
            <a:spLocks noGrp="1"/>
          </p:cNvSpPr>
          <p:nvPr>
            <p:ph idx="1"/>
          </p:nvPr>
        </p:nvSpPr>
        <p:spPr>
          <a:xfrm>
            <a:off x="1133354" y="1802476"/>
            <a:ext cx="9925291" cy="4351338"/>
          </a:xfrm>
        </p:spPr>
        <p:txBody>
          <a:bodyPr/>
          <a:lstStyle/>
          <a:p>
            <a:pPr marL="0" indent="0" algn="ctr">
              <a:buNone/>
            </a:pPr>
            <a:r>
              <a:rPr lang="en-US" dirty="0"/>
              <a:t>John 6:6-11 (NIV)  He asked this only to test him, for he already had in mind what he was going to do. 7  Philip answered him, "Eight months' wages would not buy enough bread for each one to have a bite!" 8  Another of his disciples, Andrew, Simon Peter's brother, spoke up, 9  "Here is a boy with five small barley</a:t>
            </a:r>
          </a:p>
        </p:txBody>
      </p:sp>
    </p:spTree>
    <p:extLst>
      <p:ext uri="{BB962C8B-B14F-4D97-AF65-F5344CB8AC3E}">
        <p14:creationId xmlns:p14="http://schemas.microsoft.com/office/powerpoint/2010/main" val="348537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CB562-3173-545D-CD24-A0F54B6636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E64070-0054-967A-4674-C5DAC7825EE2}"/>
              </a:ext>
            </a:extLst>
          </p:cNvPr>
          <p:cNvSpPr>
            <a:spLocks noGrp="1"/>
          </p:cNvSpPr>
          <p:nvPr>
            <p:ph type="title"/>
          </p:nvPr>
        </p:nvSpPr>
        <p:spPr/>
        <p:txBody>
          <a:bodyPr/>
          <a:lstStyle/>
          <a:p>
            <a:pPr algn="l"/>
            <a:r>
              <a:rPr lang="en-US" dirty="0"/>
              <a:t>Listen for the response to a need.</a:t>
            </a:r>
          </a:p>
        </p:txBody>
      </p:sp>
      <p:sp>
        <p:nvSpPr>
          <p:cNvPr id="3" name="Content Placeholder 2">
            <a:extLst>
              <a:ext uri="{FF2B5EF4-FFF2-40B4-BE49-F238E27FC236}">
                <a16:creationId xmlns:a16="http://schemas.microsoft.com/office/drawing/2014/main" id="{943D1666-E643-0852-C649-8F114A15689C}"/>
              </a:ext>
            </a:extLst>
          </p:cNvPr>
          <p:cNvSpPr>
            <a:spLocks noGrp="1"/>
          </p:cNvSpPr>
          <p:nvPr>
            <p:ph idx="1"/>
          </p:nvPr>
        </p:nvSpPr>
        <p:spPr>
          <a:xfrm>
            <a:off x="1286291" y="1690688"/>
            <a:ext cx="9814367" cy="4351338"/>
          </a:xfrm>
        </p:spPr>
        <p:txBody>
          <a:bodyPr>
            <a:normAutofit/>
          </a:bodyPr>
          <a:lstStyle/>
          <a:p>
            <a:pPr marL="0" indent="0" algn="ctr">
              <a:buNone/>
            </a:pPr>
            <a:r>
              <a:rPr lang="en-US" dirty="0"/>
              <a:t>loaves and two small fish, but how far will they go among so many?" 10  Jesus said, "Have the people sit down." There was plenty of grass in that place, and the men sat down, about five thousand of them. 11  Jesus then took the loaves, gave thanks, and distributed to those who were seated as much as they wanted. He did the same with the fish.</a:t>
            </a:r>
          </a:p>
        </p:txBody>
      </p:sp>
      <p:pic>
        <p:nvPicPr>
          <p:cNvPr id="4" name="Picture 3">
            <a:extLst>
              <a:ext uri="{FF2B5EF4-FFF2-40B4-BE49-F238E27FC236}">
                <a16:creationId xmlns:a16="http://schemas.microsoft.com/office/drawing/2014/main" id="{2A005607-CEC2-E7A6-CCC4-693AF76F8E11}"/>
              </a:ext>
            </a:extLst>
          </p:cNvPr>
          <p:cNvPicPr>
            <a:picLocks noChangeAspect="1"/>
          </p:cNvPicPr>
          <p:nvPr/>
        </p:nvPicPr>
        <p:blipFill>
          <a:blip r:embed="rId2"/>
          <a:stretch>
            <a:fillRect/>
          </a:stretch>
        </p:blipFill>
        <p:spPr>
          <a:xfrm>
            <a:off x="5179188" y="5884883"/>
            <a:ext cx="2028571" cy="3142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3616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C282F-C413-B43B-E650-75DD93B5D355}"/>
              </a:ext>
            </a:extLst>
          </p:cNvPr>
          <p:cNvSpPr>
            <a:spLocks noGrp="1"/>
          </p:cNvSpPr>
          <p:nvPr>
            <p:ph type="title"/>
          </p:nvPr>
        </p:nvSpPr>
        <p:spPr/>
        <p:txBody>
          <a:bodyPr/>
          <a:lstStyle/>
          <a:p>
            <a:r>
              <a:rPr lang="en-US" dirty="0"/>
              <a:t>Jesus Meets the Need</a:t>
            </a:r>
          </a:p>
        </p:txBody>
      </p:sp>
      <p:sp>
        <p:nvSpPr>
          <p:cNvPr id="3" name="Content Placeholder 2">
            <a:extLst>
              <a:ext uri="{FF2B5EF4-FFF2-40B4-BE49-F238E27FC236}">
                <a16:creationId xmlns:a16="http://schemas.microsoft.com/office/drawing/2014/main" id="{7A7F4CFF-1705-1F4D-46CA-EF034919912D}"/>
              </a:ext>
            </a:extLst>
          </p:cNvPr>
          <p:cNvSpPr>
            <a:spLocks noGrp="1"/>
          </p:cNvSpPr>
          <p:nvPr>
            <p:ph idx="1"/>
          </p:nvPr>
        </p:nvSpPr>
        <p:spPr/>
        <p:txBody>
          <a:bodyPr/>
          <a:lstStyle/>
          <a:p>
            <a:r>
              <a:rPr lang="en-US" dirty="0"/>
              <a:t>What kinds of thoughts or response would you have had if you had been there and Jesus asked you, "How can we supply these people's needs?</a:t>
            </a:r>
          </a:p>
          <a:p>
            <a:r>
              <a:rPr lang="en-US" dirty="0"/>
              <a:t>What kinds of resources are seemingly insufficient in our class to meet needs of people in our class, our church, our community?</a:t>
            </a:r>
          </a:p>
        </p:txBody>
      </p:sp>
    </p:spTree>
    <p:extLst>
      <p:ext uri="{BB962C8B-B14F-4D97-AF65-F5344CB8AC3E}">
        <p14:creationId xmlns:p14="http://schemas.microsoft.com/office/powerpoint/2010/main" val="285293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7ABDA-DB26-3FF1-78D2-18279F492873}"/>
              </a:ext>
            </a:extLst>
          </p:cNvPr>
          <p:cNvSpPr>
            <a:spLocks noGrp="1"/>
          </p:cNvSpPr>
          <p:nvPr>
            <p:ph type="title"/>
          </p:nvPr>
        </p:nvSpPr>
        <p:spPr/>
        <p:txBody>
          <a:bodyPr/>
          <a:lstStyle/>
          <a:p>
            <a:r>
              <a:rPr lang="en-US" dirty="0"/>
              <a:t>Jesus Meets the Need</a:t>
            </a:r>
          </a:p>
        </p:txBody>
      </p:sp>
      <p:sp>
        <p:nvSpPr>
          <p:cNvPr id="3" name="Content Placeholder 2">
            <a:extLst>
              <a:ext uri="{FF2B5EF4-FFF2-40B4-BE49-F238E27FC236}">
                <a16:creationId xmlns:a16="http://schemas.microsoft.com/office/drawing/2014/main" id="{522BC443-209A-AE24-5B57-B0C8910167E5}"/>
              </a:ext>
            </a:extLst>
          </p:cNvPr>
          <p:cNvSpPr>
            <a:spLocks noGrp="1"/>
          </p:cNvSpPr>
          <p:nvPr>
            <p:ph idx="1"/>
          </p:nvPr>
        </p:nvSpPr>
        <p:spPr/>
        <p:txBody>
          <a:bodyPr/>
          <a:lstStyle/>
          <a:p>
            <a:r>
              <a:rPr lang="en-US" dirty="0"/>
              <a:t>What’s wrong with the response, “here’s a little something, </a:t>
            </a:r>
            <a:r>
              <a:rPr lang="en-US" i="1" dirty="0"/>
              <a:t>but it won’t make much difference</a:t>
            </a:r>
            <a:r>
              <a:rPr lang="en-US" dirty="0"/>
              <a:t>”?</a:t>
            </a:r>
          </a:p>
          <a:p>
            <a:r>
              <a:rPr lang="en-US" dirty="0"/>
              <a:t>How can we place our meager “loaves and fishes” (resources) in Jesus’ hands?</a:t>
            </a:r>
          </a:p>
        </p:txBody>
      </p:sp>
    </p:spTree>
    <p:extLst>
      <p:ext uri="{BB962C8B-B14F-4D97-AF65-F5344CB8AC3E}">
        <p14:creationId xmlns:p14="http://schemas.microsoft.com/office/powerpoint/2010/main" val="5309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A81C8-53E6-6F64-9BD3-11458775268A}"/>
              </a:ext>
            </a:extLst>
          </p:cNvPr>
          <p:cNvSpPr>
            <a:spLocks noGrp="1"/>
          </p:cNvSpPr>
          <p:nvPr>
            <p:ph type="title"/>
          </p:nvPr>
        </p:nvSpPr>
        <p:spPr/>
        <p:txBody>
          <a:bodyPr/>
          <a:lstStyle/>
          <a:p>
            <a:r>
              <a:rPr lang="en-US" dirty="0"/>
              <a:t>Jesus Meets the Need</a:t>
            </a:r>
          </a:p>
        </p:txBody>
      </p:sp>
      <p:sp>
        <p:nvSpPr>
          <p:cNvPr id="3" name="Content Placeholder 2">
            <a:extLst>
              <a:ext uri="{FF2B5EF4-FFF2-40B4-BE49-F238E27FC236}">
                <a16:creationId xmlns:a16="http://schemas.microsoft.com/office/drawing/2014/main" id="{FB2AE5BA-58C6-7278-BE63-62E0010C6603}"/>
              </a:ext>
            </a:extLst>
          </p:cNvPr>
          <p:cNvSpPr>
            <a:spLocks noGrp="1"/>
          </p:cNvSpPr>
          <p:nvPr>
            <p:ph idx="1"/>
          </p:nvPr>
        </p:nvSpPr>
        <p:spPr>
          <a:xfrm>
            <a:off x="838200" y="2233913"/>
            <a:ext cx="10515600" cy="3943049"/>
          </a:xfrm>
        </p:spPr>
        <p:txBody>
          <a:bodyPr/>
          <a:lstStyle/>
          <a:p>
            <a:r>
              <a:rPr lang="en-US" dirty="0"/>
              <a:t>What obstacles hinder us from trusting Jesus to provide for us in today’s world?</a:t>
            </a:r>
          </a:p>
          <a:p>
            <a:r>
              <a:rPr lang="en-US" dirty="0"/>
              <a:t>How might Jesus multiply these things?</a:t>
            </a:r>
          </a:p>
        </p:txBody>
      </p:sp>
    </p:spTree>
    <p:extLst>
      <p:ext uri="{BB962C8B-B14F-4D97-AF65-F5344CB8AC3E}">
        <p14:creationId xmlns:p14="http://schemas.microsoft.com/office/powerpoint/2010/main" val="407572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2B01F-D6CA-C75A-0E04-6B7EC214F35A}"/>
              </a:ext>
            </a:extLst>
          </p:cNvPr>
          <p:cNvSpPr>
            <a:spLocks noGrp="1"/>
          </p:cNvSpPr>
          <p:nvPr>
            <p:ph type="title"/>
          </p:nvPr>
        </p:nvSpPr>
        <p:spPr>
          <a:xfrm>
            <a:off x="838199" y="365125"/>
            <a:ext cx="10724909" cy="1325563"/>
          </a:xfrm>
        </p:spPr>
        <p:txBody>
          <a:bodyPr/>
          <a:lstStyle/>
          <a:p>
            <a:pPr algn="l"/>
            <a:r>
              <a:rPr lang="en-US" dirty="0"/>
              <a:t>Listen for people’s reaction to the miracle.</a:t>
            </a:r>
          </a:p>
        </p:txBody>
      </p:sp>
      <p:sp>
        <p:nvSpPr>
          <p:cNvPr id="3" name="Content Placeholder 2">
            <a:extLst>
              <a:ext uri="{FF2B5EF4-FFF2-40B4-BE49-F238E27FC236}">
                <a16:creationId xmlns:a16="http://schemas.microsoft.com/office/drawing/2014/main" id="{2AE308E1-38E7-324C-BF7B-64A02473BC81}"/>
              </a:ext>
            </a:extLst>
          </p:cNvPr>
          <p:cNvSpPr>
            <a:spLocks noGrp="1"/>
          </p:cNvSpPr>
          <p:nvPr>
            <p:ph idx="1"/>
          </p:nvPr>
        </p:nvSpPr>
        <p:spPr>
          <a:xfrm>
            <a:off x="1305044" y="2010820"/>
            <a:ext cx="9791218" cy="4351338"/>
          </a:xfrm>
        </p:spPr>
        <p:txBody>
          <a:bodyPr/>
          <a:lstStyle/>
          <a:p>
            <a:pPr marL="0" indent="0" algn="ctr">
              <a:buNone/>
            </a:pPr>
            <a:r>
              <a:rPr lang="en-US" dirty="0"/>
              <a:t>John 6:12-15 (NIV)  When they had all had enough to eat, he said to his disciples, "Gather the pieces that are left over. Let nothing be wasted." 13  So they gathered them and filled twelve baskets with the pieces of the five barley loaves left over by those who </a:t>
            </a:r>
          </a:p>
        </p:txBody>
      </p:sp>
    </p:spTree>
    <p:extLst>
      <p:ext uri="{BB962C8B-B14F-4D97-AF65-F5344CB8AC3E}">
        <p14:creationId xmlns:p14="http://schemas.microsoft.com/office/powerpoint/2010/main" val="84694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2B4D1-CF45-618A-D51B-22BCBA8A46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576422-483C-3C83-5271-DFE66CB99264}"/>
              </a:ext>
            </a:extLst>
          </p:cNvPr>
          <p:cNvSpPr>
            <a:spLocks noGrp="1"/>
          </p:cNvSpPr>
          <p:nvPr>
            <p:ph type="title"/>
          </p:nvPr>
        </p:nvSpPr>
        <p:spPr>
          <a:xfrm>
            <a:off x="838199" y="365125"/>
            <a:ext cx="10724909" cy="1325563"/>
          </a:xfrm>
        </p:spPr>
        <p:txBody>
          <a:bodyPr/>
          <a:lstStyle/>
          <a:p>
            <a:pPr algn="l"/>
            <a:r>
              <a:rPr lang="en-US" dirty="0"/>
              <a:t>Listen for people’s reaction to the miracle.</a:t>
            </a:r>
          </a:p>
        </p:txBody>
      </p:sp>
      <p:sp>
        <p:nvSpPr>
          <p:cNvPr id="3" name="Content Placeholder 2">
            <a:extLst>
              <a:ext uri="{FF2B5EF4-FFF2-40B4-BE49-F238E27FC236}">
                <a16:creationId xmlns:a16="http://schemas.microsoft.com/office/drawing/2014/main" id="{6B578E86-B9C4-535C-6C44-1A228C479B5C}"/>
              </a:ext>
            </a:extLst>
          </p:cNvPr>
          <p:cNvSpPr>
            <a:spLocks noGrp="1"/>
          </p:cNvSpPr>
          <p:nvPr>
            <p:ph idx="1"/>
          </p:nvPr>
        </p:nvSpPr>
        <p:spPr>
          <a:xfrm>
            <a:off x="1305044" y="2010820"/>
            <a:ext cx="9791218" cy="4351338"/>
          </a:xfrm>
        </p:spPr>
        <p:txBody>
          <a:bodyPr/>
          <a:lstStyle/>
          <a:p>
            <a:pPr marL="0" indent="0" algn="ctr">
              <a:buNone/>
            </a:pPr>
            <a:r>
              <a:rPr lang="en-US" dirty="0"/>
              <a:t>had eaten. 14  After the people saw the miraculous sign that Jesus did, they began to say, "Surely this is the Prophet who is to come into the world." 15  Jesus, knowing that they intended to come and make him king by force, withdrew again to a mountain by himself.</a:t>
            </a:r>
          </a:p>
        </p:txBody>
      </p:sp>
      <p:pic>
        <p:nvPicPr>
          <p:cNvPr id="4" name="Picture 3">
            <a:extLst>
              <a:ext uri="{FF2B5EF4-FFF2-40B4-BE49-F238E27FC236}">
                <a16:creationId xmlns:a16="http://schemas.microsoft.com/office/drawing/2014/main" id="{18479556-8245-E46D-9BF9-1CBA8151D474}"/>
              </a:ext>
            </a:extLst>
          </p:cNvPr>
          <p:cNvPicPr>
            <a:picLocks noChangeAspect="1"/>
          </p:cNvPicPr>
          <p:nvPr/>
        </p:nvPicPr>
        <p:blipFill>
          <a:blip r:embed="rId2"/>
          <a:stretch>
            <a:fillRect/>
          </a:stretch>
        </p:blipFill>
        <p:spPr>
          <a:xfrm>
            <a:off x="5186367" y="5456619"/>
            <a:ext cx="2028571" cy="3142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04477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C4AB5-7708-BF22-C609-6379C64AB85D}"/>
              </a:ext>
            </a:extLst>
          </p:cNvPr>
          <p:cNvSpPr>
            <a:spLocks noGrp="1"/>
          </p:cNvSpPr>
          <p:nvPr>
            <p:ph type="title"/>
          </p:nvPr>
        </p:nvSpPr>
        <p:spPr/>
        <p:txBody>
          <a:bodyPr/>
          <a:lstStyle/>
          <a:p>
            <a:r>
              <a:rPr lang="en-US" dirty="0"/>
              <a:t>Jesus Sets His Own Agenda</a:t>
            </a:r>
          </a:p>
        </p:txBody>
      </p:sp>
      <p:sp>
        <p:nvSpPr>
          <p:cNvPr id="3" name="Content Placeholder 2">
            <a:extLst>
              <a:ext uri="{FF2B5EF4-FFF2-40B4-BE49-F238E27FC236}">
                <a16:creationId xmlns:a16="http://schemas.microsoft.com/office/drawing/2014/main" id="{0D4DB171-F564-1451-34D8-3C6230BA85D1}"/>
              </a:ext>
            </a:extLst>
          </p:cNvPr>
          <p:cNvSpPr>
            <a:spLocks noGrp="1"/>
          </p:cNvSpPr>
          <p:nvPr>
            <p:ph idx="1"/>
          </p:nvPr>
        </p:nvSpPr>
        <p:spPr/>
        <p:txBody>
          <a:bodyPr/>
          <a:lstStyle/>
          <a:p>
            <a:r>
              <a:rPr lang="en-US" dirty="0"/>
              <a:t>What did the people desire to do?</a:t>
            </a:r>
          </a:p>
          <a:p>
            <a:endParaRPr lang="en-US" dirty="0"/>
          </a:p>
          <a:p>
            <a:r>
              <a:rPr lang="en-US" dirty="0">
                <a:solidFill>
                  <a:srgbClr val="C00000"/>
                </a:solidFill>
              </a:rPr>
              <a:t>Their thinking was flawed.</a:t>
            </a:r>
          </a:p>
          <a:p>
            <a:pPr lvl="1"/>
            <a:r>
              <a:rPr lang="en-US" sz="3600" dirty="0">
                <a:solidFill>
                  <a:srgbClr val="C00000"/>
                </a:solidFill>
              </a:rPr>
              <a:t>It was not the start of a political or military revolution.</a:t>
            </a:r>
          </a:p>
          <a:p>
            <a:pPr lvl="1"/>
            <a:r>
              <a:rPr lang="en-US" sz="3600" dirty="0">
                <a:solidFill>
                  <a:srgbClr val="C00000"/>
                </a:solidFill>
              </a:rPr>
              <a:t>This was not His mission.</a:t>
            </a:r>
          </a:p>
          <a:p>
            <a:pPr lvl="1"/>
            <a:r>
              <a:rPr lang="en-US" sz="3600" dirty="0">
                <a:solidFill>
                  <a:srgbClr val="C00000"/>
                </a:solidFill>
              </a:rPr>
              <a:t>The miracles were signs of His divinity.</a:t>
            </a:r>
          </a:p>
          <a:p>
            <a:endParaRPr lang="en-US" dirty="0"/>
          </a:p>
        </p:txBody>
      </p:sp>
    </p:spTree>
    <p:extLst>
      <p:ext uri="{BB962C8B-B14F-4D97-AF65-F5344CB8AC3E}">
        <p14:creationId xmlns:p14="http://schemas.microsoft.com/office/powerpoint/2010/main" val="422398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C52F2-6A2B-51FE-FB4B-B06641AEE063}"/>
              </a:ext>
            </a:extLst>
          </p:cNvPr>
          <p:cNvSpPr>
            <a:spLocks noGrp="1"/>
          </p:cNvSpPr>
          <p:nvPr>
            <p:ph type="title"/>
          </p:nvPr>
        </p:nvSpPr>
        <p:spPr/>
        <p:txBody>
          <a:bodyPr/>
          <a:lstStyle/>
          <a:p>
            <a:r>
              <a:rPr lang="en-US" dirty="0"/>
              <a:t>Jesus Sets His Own Agenda</a:t>
            </a:r>
          </a:p>
        </p:txBody>
      </p:sp>
      <p:sp>
        <p:nvSpPr>
          <p:cNvPr id="3" name="Content Placeholder 2">
            <a:extLst>
              <a:ext uri="{FF2B5EF4-FFF2-40B4-BE49-F238E27FC236}">
                <a16:creationId xmlns:a16="http://schemas.microsoft.com/office/drawing/2014/main" id="{19CB60E0-6276-0754-883A-08E09EF1CC3F}"/>
              </a:ext>
            </a:extLst>
          </p:cNvPr>
          <p:cNvSpPr>
            <a:spLocks noGrp="1"/>
          </p:cNvSpPr>
          <p:nvPr>
            <p:ph idx="1"/>
          </p:nvPr>
        </p:nvSpPr>
        <p:spPr/>
        <p:txBody>
          <a:bodyPr/>
          <a:lstStyle/>
          <a:p>
            <a:r>
              <a:rPr lang="en-US" dirty="0"/>
              <a:t>How can we know if we're focused more on what Jesus can do for us than on who He is?</a:t>
            </a:r>
          </a:p>
          <a:p>
            <a:r>
              <a:rPr lang="en-US" dirty="0"/>
              <a:t>What small gifts have you seen multiplied when you gave them to Jesus?</a:t>
            </a:r>
          </a:p>
        </p:txBody>
      </p:sp>
    </p:spTree>
    <p:extLst>
      <p:ext uri="{BB962C8B-B14F-4D97-AF65-F5344CB8AC3E}">
        <p14:creationId xmlns:p14="http://schemas.microsoft.com/office/powerpoint/2010/main" val="58887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7FDE7-C9C8-FF42-C650-35016155E659}"/>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44F3B220-2ABD-B5EE-B691-4767D7D537A2}"/>
              </a:ext>
            </a:extLst>
          </p:cNvPr>
          <p:cNvSpPr>
            <a:spLocks noGrp="1"/>
          </p:cNvSpPr>
          <p:nvPr>
            <p:ph idx="1"/>
          </p:nvPr>
        </p:nvSpPr>
        <p:spPr>
          <a:xfrm>
            <a:off x="838200" y="2013995"/>
            <a:ext cx="10515600" cy="4162968"/>
          </a:xfrm>
        </p:spPr>
        <p:txBody>
          <a:bodyPr/>
          <a:lstStyle/>
          <a:p>
            <a:r>
              <a:rPr lang="en-US" dirty="0"/>
              <a:t>Reflect. </a:t>
            </a:r>
          </a:p>
          <a:p>
            <a:pPr lvl="1"/>
            <a:r>
              <a:rPr lang="en-US" dirty="0"/>
              <a:t>Write out a prayer of confession to the Lord.</a:t>
            </a:r>
          </a:p>
          <a:p>
            <a:pPr lvl="1"/>
            <a:r>
              <a:rPr lang="en-US" dirty="0"/>
              <a:t>Admit the times that you have focused only on your desires. </a:t>
            </a:r>
          </a:p>
          <a:p>
            <a:pPr lvl="1"/>
            <a:r>
              <a:rPr lang="en-US" dirty="0"/>
              <a:t>Remember how  your greatest need was provided in Christ and His provision.</a:t>
            </a:r>
          </a:p>
          <a:p>
            <a:endParaRPr lang="en-US" dirty="0"/>
          </a:p>
        </p:txBody>
      </p:sp>
    </p:spTree>
    <p:extLst>
      <p:ext uri="{BB962C8B-B14F-4D97-AF65-F5344CB8AC3E}">
        <p14:creationId xmlns:p14="http://schemas.microsoft.com/office/powerpoint/2010/main" val="3471645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804AF-D80A-0815-3692-02C74DBAD85A}"/>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B64E3C85-D467-0743-2E03-30E77F2D63EA}"/>
              </a:ext>
            </a:extLst>
          </p:cNvPr>
          <p:cNvGrpSpPr/>
          <p:nvPr/>
        </p:nvGrpSpPr>
        <p:grpSpPr>
          <a:xfrm>
            <a:off x="2849598" y="1690688"/>
            <a:ext cx="6492803" cy="4161682"/>
            <a:chOff x="2849598" y="1690688"/>
            <a:chExt cx="6492803" cy="4161682"/>
          </a:xfrm>
        </p:grpSpPr>
        <p:pic>
          <p:nvPicPr>
            <p:cNvPr id="4" name="Picture 3" descr="A person with a beard and a beard eating food&#10;&#10;AI-generated content may be incorrect.">
              <a:extLst>
                <a:ext uri="{FF2B5EF4-FFF2-40B4-BE49-F238E27FC236}">
                  <a16:creationId xmlns:a16="http://schemas.microsoft.com/office/drawing/2014/main" id="{2F5973D7-455C-46A5-8F36-F7BBCE4FC7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804987"/>
              <a:ext cx="5715000" cy="3248025"/>
            </a:xfrm>
            <a:prstGeom prst="rect">
              <a:avLst/>
            </a:prstGeom>
            <a:ln>
              <a:noFill/>
            </a:ln>
            <a:effectLst>
              <a:outerShdw blurRad="292100" dist="139700" dir="2700000" algn="tl" rotWithShape="0">
                <a:srgbClr val="333333">
                  <a:alpha val="65000"/>
                </a:srgbClr>
              </a:outerShdw>
            </a:effectLst>
          </p:spPr>
        </p:pic>
        <p:pic>
          <p:nvPicPr>
            <p:cNvPr id="6" name="Picture 5" descr="A black background with a black square&#10;&#10;AI-generated content may be incorrect.">
              <a:hlinkClick r:id="rId3"/>
              <a:extLst>
                <a:ext uri="{FF2B5EF4-FFF2-40B4-BE49-F238E27FC236}">
                  <a16:creationId xmlns:a16="http://schemas.microsoft.com/office/drawing/2014/main" id="{073C5538-FB4B-63DA-22F0-73996721F3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a:ln>
              <a:noFill/>
            </a:ln>
            <a:effectLst>
              <a:outerShdw blurRad="292100" dist="139700" dir="2700000" algn="tl" rotWithShape="0">
                <a:srgbClr val="333333">
                  <a:alpha val="65000"/>
                </a:srgbClr>
              </a:outerShdw>
            </a:effectLst>
          </p:spPr>
        </p:pic>
      </p:grpSp>
      <p:sp>
        <p:nvSpPr>
          <p:cNvPr id="8" name="TextBox 7">
            <a:extLst>
              <a:ext uri="{FF2B5EF4-FFF2-40B4-BE49-F238E27FC236}">
                <a16:creationId xmlns:a16="http://schemas.microsoft.com/office/drawing/2014/main" id="{C274AC8C-24DD-34B2-80D0-DFFD706D981D}"/>
              </a:ext>
            </a:extLst>
          </p:cNvPr>
          <p:cNvSpPr txBox="1"/>
          <p:nvPr/>
        </p:nvSpPr>
        <p:spPr>
          <a:xfrm>
            <a:off x="4120738" y="5852370"/>
            <a:ext cx="3942607"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372000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613AD-BA19-2979-2C14-EE1EBE31EA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CA7C9F-BA0E-7D26-9ACC-2C359DFA101E}"/>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D0EBCFF8-6E08-CB61-5D89-3A8348F24000}"/>
              </a:ext>
            </a:extLst>
          </p:cNvPr>
          <p:cNvSpPr>
            <a:spLocks noGrp="1"/>
          </p:cNvSpPr>
          <p:nvPr>
            <p:ph idx="1"/>
          </p:nvPr>
        </p:nvSpPr>
        <p:spPr/>
        <p:txBody>
          <a:bodyPr/>
          <a:lstStyle/>
          <a:p>
            <a:r>
              <a:rPr lang="en-US" dirty="0"/>
              <a:t>Share. </a:t>
            </a:r>
          </a:p>
          <a:p>
            <a:pPr lvl="1"/>
            <a:r>
              <a:rPr lang="en-US" dirty="0"/>
              <a:t>Find a way this week to live like the young boy from this passage </a:t>
            </a:r>
          </a:p>
          <a:p>
            <a:pPr lvl="1"/>
            <a:r>
              <a:rPr lang="en-US" dirty="0"/>
              <a:t>Share with someone what God has blessed you with, big or small. </a:t>
            </a:r>
          </a:p>
          <a:p>
            <a:pPr lvl="1"/>
            <a:r>
              <a:rPr lang="en-US" dirty="0"/>
              <a:t>Remember, God can take our little and make much of it!</a:t>
            </a:r>
          </a:p>
          <a:p>
            <a:endParaRPr lang="en-US" dirty="0"/>
          </a:p>
        </p:txBody>
      </p:sp>
    </p:spTree>
    <p:extLst>
      <p:ext uri="{BB962C8B-B14F-4D97-AF65-F5344CB8AC3E}">
        <p14:creationId xmlns:p14="http://schemas.microsoft.com/office/powerpoint/2010/main" val="4032788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F1510-5073-D97C-51D5-6968CAFA6C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B4F6AE-B3C8-5574-0024-D8EC922D63B5}"/>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467E9B98-D85B-1DF9-66DD-BD49CED9F71C}"/>
              </a:ext>
            </a:extLst>
          </p:cNvPr>
          <p:cNvSpPr>
            <a:spLocks noGrp="1"/>
          </p:cNvSpPr>
          <p:nvPr>
            <p:ph idx="1"/>
          </p:nvPr>
        </p:nvSpPr>
        <p:spPr>
          <a:xfrm>
            <a:off x="838200" y="2129741"/>
            <a:ext cx="10515600" cy="4047221"/>
          </a:xfrm>
        </p:spPr>
        <p:txBody>
          <a:bodyPr/>
          <a:lstStyle/>
          <a:p>
            <a:r>
              <a:rPr lang="en-US" dirty="0"/>
              <a:t>Seek. </a:t>
            </a:r>
          </a:p>
          <a:p>
            <a:pPr lvl="1"/>
            <a:r>
              <a:rPr lang="en-US" dirty="0"/>
              <a:t>Spend time in prayer regarding ways to show compassion as Jesus did, not as a burden but as a blessing. </a:t>
            </a:r>
          </a:p>
          <a:p>
            <a:pPr lvl="1"/>
            <a:r>
              <a:rPr lang="en-US" dirty="0"/>
              <a:t>Prayerfully seek out someone you can share the gospel with this week. </a:t>
            </a:r>
          </a:p>
          <a:p>
            <a:endParaRPr lang="en-US" dirty="0"/>
          </a:p>
        </p:txBody>
      </p:sp>
    </p:spTree>
    <p:extLst>
      <p:ext uri="{BB962C8B-B14F-4D97-AF65-F5344CB8AC3E}">
        <p14:creationId xmlns:p14="http://schemas.microsoft.com/office/powerpoint/2010/main" val="61296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FA2B5B1B-19BD-23CB-0CE5-3B233F9B41B1}"/>
              </a:ext>
            </a:extLst>
          </p:cNvPr>
          <p:cNvSpPr/>
          <p:nvPr/>
        </p:nvSpPr>
        <p:spPr>
          <a:xfrm>
            <a:off x="4537276" y="2419108"/>
            <a:ext cx="3669175" cy="2928395"/>
          </a:xfrm>
          <a:prstGeom prst="wedgeRoundRectCallout">
            <a:avLst>
              <a:gd name="adj1" fmla="val -71937"/>
              <a:gd name="adj2" fmla="val -3046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Oh wow … those words are messed up.  And I’ll bet the last word is not really meant to be CHUM.  They are from your Bible study, so that should help.  Then use the numbers to put the right letters in the message. I think you can do this.</a:t>
            </a:r>
          </a:p>
        </p:txBody>
      </p:sp>
      <p:sp>
        <p:nvSpPr>
          <p:cNvPr id="2" name="Title 1">
            <a:extLst>
              <a:ext uri="{FF2B5EF4-FFF2-40B4-BE49-F238E27FC236}">
                <a16:creationId xmlns:a16="http://schemas.microsoft.com/office/drawing/2014/main" id="{83052DC2-B3EF-AAD1-4E9F-4C4FD3956A50}"/>
              </a:ext>
            </a:extLst>
          </p:cNvPr>
          <p:cNvSpPr>
            <a:spLocks noGrp="1"/>
          </p:cNvSpPr>
          <p:nvPr>
            <p:ph type="title"/>
          </p:nvPr>
        </p:nvSpPr>
        <p:spPr/>
        <p:txBody>
          <a:bodyPr/>
          <a:lstStyle/>
          <a:p>
            <a:r>
              <a:rPr lang="en-US" dirty="0"/>
              <a:t>Family Activities</a:t>
            </a:r>
          </a:p>
        </p:txBody>
      </p:sp>
      <p:pic>
        <p:nvPicPr>
          <p:cNvPr id="3" name="Picture 2" descr="A group of black squares with white text&#10;&#10;AI-generated content may be incorrect.">
            <a:extLst>
              <a:ext uri="{FF2B5EF4-FFF2-40B4-BE49-F238E27FC236}">
                <a16:creationId xmlns:a16="http://schemas.microsoft.com/office/drawing/2014/main" id="{66C2B3B0-621D-DB66-65E7-BF3BEE298D89}"/>
              </a:ext>
            </a:extLst>
          </p:cNvPr>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7674014" y="1690688"/>
            <a:ext cx="4362692" cy="4096465"/>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5" name="Picture 4" descr="A cartoon of a bug holding a piece of paper&#10;&#10;AI-generated content may be incorrect.">
            <a:extLst>
              <a:ext uri="{FF2B5EF4-FFF2-40B4-BE49-F238E27FC236}">
                <a16:creationId xmlns:a16="http://schemas.microsoft.com/office/drawing/2014/main" id="{CF1079C8-CB13-A0FF-9E26-C992342B61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514" y="1835072"/>
            <a:ext cx="2909421" cy="40964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94748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8EAB8-DB8A-3026-2354-15C6C9B1BA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9E7B5-B665-04DC-EF7E-2C330776503B}"/>
              </a:ext>
            </a:extLst>
          </p:cNvPr>
          <p:cNvSpPr>
            <a:spLocks noGrp="1"/>
          </p:cNvSpPr>
          <p:nvPr>
            <p:ph type="ctrTitle"/>
          </p:nvPr>
        </p:nvSpPr>
        <p:spPr/>
        <p:txBody>
          <a:bodyPr/>
          <a:lstStyle/>
          <a:p>
            <a:r>
              <a:rPr lang="en-US" dirty="0"/>
              <a:t>The Sign of </a:t>
            </a:r>
            <a:br>
              <a:rPr lang="en-US" dirty="0"/>
            </a:br>
            <a:r>
              <a:rPr lang="en-US" dirty="0"/>
              <a:t>His Provision</a:t>
            </a:r>
          </a:p>
        </p:txBody>
      </p:sp>
      <p:sp>
        <p:nvSpPr>
          <p:cNvPr id="3" name="Subtitle 2">
            <a:extLst>
              <a:ext uri="{FF2B5EF4-FFF2-40B4-BE49-F238E27FC236}">
                <a16:creationId xmlns:a16="http://schemas.microsoft.com/office/drawing/2014/main" id="{E422ABC3-D9C6-441C-8EB2-8CEB9A0B7995}"/>
              </a:ext>
            </a:extLst>
          </p:cNvPr>
          <p:cNvSpPr>
            <a:spLocks noGrp="1"/>
          </p:cNvSpPr>
          <p:nvPr>
            <p:ph type="subTitle" idx="1"/>
          </p:nvPr>
        </p:nvSpPr>
        <p:spPr>
          <a:xfrm>
            <a:off x="1524000" y="3895106"/>
            <a:ext cx="9144000" cy="1362694"/>
          </a:xfrm>
        </p:spPr>
        <p:txBody>
          <a:bodyPr/>
          <a:lstStyle/>
          <a:p>
            <a:r>
              <a:rPr lang="en-US" dirty="0"/>
              <a:t>March 23</a:t>
            </a:r>
          </a:p>
        </p:txBody>
      </p:sp>
    </p:spTree>
    <p:extLst>
      <p:ext uri="{BB962C8B-B14F-4D97-AF65-F5344CB8AC3E}">
        <p14:creationId xmlns:p14="http://schemas.microsoft.com/office/powerpoint/2010/main" val="751170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D5A8E-349D-8034-A8D6-B20C1459E7A6}"/>
              </a:ext>
            </a:extLst>
          </p:cNvPr>
          <p:cNvSpPr>
            <a:spLocks noGrp="1"/>
          </p:cNvSpPr>
          <p:nvPr>
            <p:ph type="title"/>
          </p:nvPr>
        </p:nvSpPr>
        <p:spPr/>
        <p:txBody>
          <a:bodyPr/>
          <a:lstStyle/>
          <a:p>
            <a:r>
              <a:rPr lang="en-US" dirty="0"/>
              <a:t>Think about it …</a:t>
            </a:r>
          </a:p>
        </p:txBody>
      </p:sp>
      <p:sp>
        <p:nvSpPr>
          <p:cNvPr id="3" name="Content Placeholder 2">
            <a:extLst>
              <a:ext uri="{FF2B5EF4-FFF2-40B4-BE49-F238E27FC236}">
                <a16:creationId xmlns:a16="http://schemas.microsoft.com/office/drawing/2014/main" id="{BF9111D5-56D8-7F9C-96B5-6DB630D5D7E3}"/>
              </a:ext>
            </a:extLst>
          </p:cNvPr>
          <p:cNvSpPr>
            <a:spLocks noGrp="1"/>
          </p:cNvSpPr>
          <p:nvPr>
            <p:ph idx="1"/>
          </p:nvPr>
        </p:nvSpPr>
        <p:spPr>
          <a:xfrm>
            <a:off x="838200" y="1567543"/>
            <a:ext cx="10515600" cy="4609420"/>
          </a:xfrm>
        </p:spPr>
        <p:txBody>
          <a:bodyPr>
            <a:normAutofit/>
          </a:bodyPr>
          <a:lstStyle/>
          <a:p>
            <a:r>
              <a:rPr lang="en-US" dirty="0"/>
              <a:t>Imagine that one of the couples in our Bible Study class just had their home destroyed by a tornado.  It was the home they had lived in for 40 years. </a:t>
            </a:r>
          </a:p>
          <a:p>
            <a:pPr lvl="1"/>
            <a:r>
              <a:rPr lang="en-US" dirty="0"/>
              <a:t>Why might they be doubting God </a:t>
            </a:r>
          </a:p>
          <a:p>
            <a:pPr lvl="1"/>
            <a:r>
              <a:rPr lang="en-US" dirty="0"/>
              <a:t>in this situation?</a:t>
            </a:r>
          </a:p>
          <a:p>
            <a:pPr lvl="1"/>
            <a:r>
              <a:rPr lang="en-US" dirty="0"/>
              <a:t>What kind of needs do they </a:t>
            </a:r>
            <a:br>
              <a:rPr lang="en-US" dirty="0"/>
            </a:br>
            <a:r>
              <a:rPr lang="en-US" dirty="0"/>
              <a:t>have?</a:t>
            </a:r>
          </a:p>
          <a:p>
            <a:pPr lvl="1"/>
            <a:r>
              <a:rPr lang="en-US" dirty="0"/>
              <a:t>What could you say to these </a:t>
            </a:r>
            <a:br>
              <a:rPr lang="en-US" dirty="0"/>
            </a:br>
            <a:r>
              <a:rPr lang="en-US" dirty="0"/>
              <a:t>people when you see them?</a:t>
            </a:r>
          </a:p>
          <a:p>
            <a:pPr lvl="1"/>
            <a:endParaRPr lang="en-US" dirty="0"/>
          </a:p>
          <a:p>
            <a:pPr lvl="1"/>
            <a:endParaRPr lang="en-US" dirty="0"/>
          </a:p>
        </p:txBody>
      </p:sp>
      <p:pic>
        <p:nvPicPr>
          <p:cNvPr id="1026" name="Picture 2" descr="Tornado gust">
            <a:extLst>
              <a:ext uri="{FF2B5EF4-FFF2-40B4-BE49-F238E27FC236}">
                <a16:creationId xmlns:a16="http://schemas.microsoft.com/office/drawing/2014/main" id="{BB753FE3-7AAF-7842-93BD-58D4B5F7D7D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2389" y="3298371"/>
            <a:ext cx="3307278" cy="26044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444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A34E5-0EBE-3FC9-6D4B-EA20344B7BDA}"/>
              </a:ext>
            </a:extLst>
          </p:cNvPr>
          <p:cNvSpPr>
            <a:spLocks noGrp="1"/>
          </p:cNvSpPr>
          <p:nvPr>
            <p:ph type="title"/>
          </p:nvPr>
        </p:nvSpPr>
        <p:spPr/>
        <p:txBody>
          <a:bodyPr/>
          <a:lstStyle/>
          <a:p>
            <a:r>
              <a:rPr lang="en-US" dirty="0"/>
              <a:t>Think about it …</a:t>
            </a:r>
          </a:p>
        </p:txBody>
      </p:sp>
      <p:sp>
        <p:nvSpPr>
          <p:cNvPr id="3" name="Content Placeholder 2">
            <a:extLst>
              <a:ext uri="{FF2B5EF4-FFF2-40B4-BE49-F238E27FC236}">
                <a16:creationId xmlns:a16="http://schemas.microsoft.com/office/drawing/2014/main" id="{C6528A31-95A6-B46C-C71D-F7679656896B}"/>
              </a:ext>
            </a:extLst>
          </p:cNvPr>
          <p:cNvSpPr>
            <a:spLocks noGrp="1"/>
          </p:cNvSpPr>
          <p:nvPr>
            <p:ph idx="1"/>
          </p:nvPr>
        </p:nvSpPr>
        <p:spPr>
          <a:xfrm>
            <a:off x="838200" y="2125683"/>
            <a:ext cx="10515600" cy="4051280"/>
          </a:xfrm>
        </p:spPr>
        <p:txBody>
          <a:bodyPr/>
          <a:lstStyle/>
          <a:p>
            <a:r>
              <a:rPr lang="en-US" dirty="0">
                <a:solidFill>
                  <a:srgbClr val="C00000"/>
                </a:solidFill>
              </a:rPr>
              <a:t>All of us have faced needs during times of crisis where we might have doubted God's provision for us</a:t>
            </a:r>
          </a:p>
          <a:p>
            <a:r>
              <a:rPr lang="en-US" dirty="0">
                <a:solidFill>
                  <a:srgbClr val="C00000"/>
                </a:solidFill>
              </a:rPr>
              <a:t>Today </a:t>
            </a:r>
            <a:r>
              <a:rPr lang="en-US" dirty="0">
                <a:solidFill>
                  <a:srgbClr val="C00000"/>
                </a:solidFill>
                <a:sym typeface="Wingdings" panose="05000000000000000000" pitchFamily="2" charset="2"/>
              </a:rPr>
              <a:t></a:t>
            </a:r>
            <a:r>
              <a:rPr lang="en-US" dirty="0">
                <a:solidFill>
                  <a:srgbClr val="C00000"/>
                </a:solidFill>
              </a:rPr>
              <a:t> We want to study how </a:t>
            </a:r>
            <a:br>
              <a:rPr lang="en-US" dirty="0">
                <a:solidFill>
                  <a:srgbClr val="C00000"/>
                </a:solidFill>
              </a:rPr>
            </a:br>
            <a:r>
              <a:rPr lang="en-US" dirty="0">
                <a:solidFill>
                  <a:srgbClr val="C00000"/>
                </a:solidFill>
              </a:rPr>
              <a:t>we can trust Jesus to provide </a:t>
            </a:r>
            <a:br>
              <a:rPr lang="en-US" dirty="0">
                <a:solidFill>
                  <a:srgbClr val="C00000"/>
                </a:solidFill>
              </a:rPr>
            </a:br>
            <a:r>
              <a:rPr lang="en-US" dirty="0">
                <a:solidFill>
                  <a:srgbClr val="C00000"/>
                </a:solidFill>
              </a:rPr>
              <a:t>for our needs</a:t>
            </a:r>
          </a:p>
        </p:txBody>
      </p:sp>
      <p:pic>
        <p:nvPicPr>
          <p:cNvPr id="2052" name="Picture 4" descr="Fever">
            <a:extLst>
              <a:ext uri="{FF2B5EF4-FFF2-40B4-BE49-F238E27FC236}">
                <a16:creationId xmlns:a16="http://schemas.microsoft.com/office/drawing/2014/main" id="{8938FB6D-29F5-77DD-AF7F-B671930136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3624" y="3895106"/>
            <a:ext cx="3577277" cy="20484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089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80B0-780A-E481-3240-A2B80EBDA4F1}"/>
              </a:ext>
            </a:extLst>
          </p:cNvPr>
          <p:cNvSpPr>
            <a:spLocks noGrp="1"/>
          </p:cNvSpPr>
          <p:nvPr>
            <p:ph type="title"/>
          </p:nvPr>
        </p:nvSpPr>
        <p:spPr/>
        <p:txBody>
          <a:bodyPr/>
          <a:lstStyle/>
          <a:p>
            <a:pPr algn="l"/>
            <a:r>
              <a:rPr lang="en-US" dirty="0"/>
              <a:t>Listen for the response to a need.</a:t>
            </a:r>
          </a:p>
        </p:txBody>
      </p:sp>
      <p:sp>
        <p:nvSpPr>
          <p:cNvPr id="3" name="Content Placeholder 2">
            <a:extLst>
              <a:ext uri="{FF2B5EF4-FFF2-40B4-BE49-F238E27FC236}">
                <a16:creationId xmlns:a16="http://schemas.microsoft.com/office/drawing/2014/main" id="{63400A1D-EE16-8E62-8338-0E66A57EB65C}"/>
              </a:ext>
            </a:extLst>
          </p:cNvPr>
          <p:cNvSpPr>
            <a:spLocks noGrp="1"/>
          </p:cNvSpPr>
          <p:nvPr>
            <p:ph idx="1"/>
          </p:nvPr>
        </p:nvSpPr>
        <p:spPr>
          <a:xfrm>
            <a:off x="1567542" y="2027506"/>
            <a:ext cx="9251868" cy="4351338"/>
          </a:xfrm>
        </p:spPr>
        <p:txBody>
          <a:bodyPr/>
          <a:lstStyle/>
          <a:p>
            <a:pPr marL="0" indent="0" algn="ctr">
              <a:buNone/>
            </a:pPr>
            <a:r>
              <a:rPr lang="en-US" dirty="0"/>
              <a:t>John 6:1-5 (NIV)  Some time after this, Jesus crossed to the far shore of the Sea of Galilee (that is, the Sea of Tiberias), 2  and a great crowd of people followed him because they saw the miraculous signs he had performed on the sick. 3  Then Jesus </a:t>
            </a:r>
          </a:p>
        </p:txBody>
      </p:sp>
    </p:spTree>
    <p:extLst>
      <p:ext uri="{BB962C8B-B14F-4D97-AF65-F5344CB8AC3E}">
        <p14:creationId xmlns:p14="http://schemas.microsoft.com/office/powerpoint/2010/main" val="315623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492A7-9FBE-63B5-0279-B4429F94DF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0F7A3A-08CE-126C-A922-9DD10CBD98E2}"/>
              </a:ext>
            </a:extLst>
          </p:cNvPr>
          <p:cNvSpPr>
            <a:spLocks noGrp="1"/>
          </p:cNvSpPr>
          <p:nvPr>
            <p:ph type="title"/>
          </p:nvPr>
        </p:nvSpPr>
        <p:spPr/>
        <p:txBody>
          <a:bodyPr/>
          <a:lstStyle/>
          <a:p>
            <a:pPr algn="l"/>
            <a:r>
              <a:rPr lang="en-US" dirty="0"/>
              <a:t>Listen for the response to a need.</a:t>
            </a:r>
          </a:p>
        </p:txBody>
      </p:sp>
      <p:sp>
        <p:nvSpPr>
          <p:cNvPr id="3" name="Content Placeholder 2">
            <a:extLst>
              <a:ext uri="{FF2B5EF4-FFF2-40B4-BE49-F238E27FC236}">
                <a16:creationId xmlns:a16="http://schemas.microsoft.com/office/drawing/2014/main" id="{17BB2A15-5954-E1BB-E76E-A2A16ADAA0EA}"/>
              </a:ext>
            </a:extLst>
          </p:cNvPr>
          <p:cNvSpPr>
            <a:spLocks noGrp="1"/>
          </p:cNvSpPr>
          <p:nvPr>
            <p:ph idx="1"/>
          </p:nvPr>
        </p:nvSpPr>
        <p:spPr>
          <a:xfrm>
            <a:off x="1567542" y="2027506"/>
            <a:ext cx="9251868" cy="4351338"/>
          </a:xfrm>
        </p:spPr>
        <p:txBody>
          <a:bodyPr/>
          <a:lstStyle/>
          <a:p>
            <a:pPr marL="0" indent="0" algn="ctr">
              <a:buNone/>
            </a:pPr>
            <a:r>
              <a:rPr lang="en-US" dirty="0"/>
              <a:t>went up on a mountainside and sat down with his disciples. 4  The Jewish Passover Feast was near. 5  When Jesus looked up and saw a great crowd coming toward him, he said to Philip, "Where shall we buy bread for these people to eat?"</a:t>
            </a:r>
          </a:p>
        </p:txBody>
      </p:sp>
      <p:pic>
        <p:nvPicPr>
          <p:cNvPr id="5" name="Picture 4">
            <a:extLst>
              <a:ext uri="{FF2B5EF4-FFF2-40B4-BE49-F238E27FC236}">
                <a16:creationId xmlns:a16="http://schemas.microsoft.com/office/drawing/2014/main" id="{259CEC6F-D24B-2534-0138-FDEAF0EC7A2C}"/>
              </a:ext>
            </a:extLst>
          </p:cNvPr>
          <p:cNvPicPr>
            <a:picLocks noChangeAspect="1"/>
          </p:cNvPicPr>
          <p:nvPr/>
        </p:nvPicPr>
        <p:blipFill>
          <a:blip r:embed="rId2"/>
          <a:stretch>
            <a:fillRect/>
          </a:stretch>
        </p:blipFill>
        <p:spPr>
          <a:xfrm>
            <a:off x="5179190" y="5482621"/>
            <a:ext cx="2028571" cy="3142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9588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D1AFC-C086-CB62-2FBE-E0B47742A698}"/>
              </a:ext>
            </a:extLst>
          </p:cNvPr>
          <p:cNvSpPr>
            <a:spLocks noGrp="1"/>
          </p:cNvSpPr>
          <p:nvPr>
            <p:ph type="title"/>
          </p:nvPr>
        </p:nvSpPr>
        <p:spPr/>
        <p:txBody>
          <a:bodyPr/>
          <a:lstStyle/>
          <a:p>
            <a:r>
              <a:rPr lang="en-US" dirty="0"/>
              <a:t>Jesus Sees the Need</a:t>
            </a:r>
          </a:p>
        </p:txBody>
      </p:sp>
      <p:sp>
        <p:nvSpPr>
          <p:cNvPr id="3" name="Content Placeholder 2">
            <a:extLst>
              <a:ext uri="{FF2B5EF4-FFF2-40B4-BE49-F238E27FC236}">
                <a16:creationId xmlns:a16="http://schemas.microsoft.com/office/drawing/2014/main" id="{B598281A-D506-2FBA-C094-9BBBBD7A697C}"/>
              </a:ext>
            </a:extLst>
          </p:cNvPr>
          <p:cNvSpPr>
            <a:spLocks noGrp="1"/>
          </p:cNvSpPr>
          <p:nvPr>
            <p:ph idx="1"/>
          </p:nvPr>
        </p:nvSpPr>
        <p:spPr/>
        <p:txBody>
          <a:bodyPr/>
          <a:lstStyle/>
          <a:p>
            <a:r>
              <a:rPr lang="en-US" dirty="0"/>
              <a:t>Why were the crowds attracted to Jesus? </a:t>
            </a:r>
          </a:p>
          <a:p>
            <a:endParaRPr lang="en-US" dirty="0"/>
          </a:p>
          <a:p>
            <a:r>
              <a:rPr lang="en-US" dirty="0">
                <a:solidFill>
                  <a:srgbClr val="C00000"/>
                </a:solidFill>
              </a:rPr>
              <a:t>Note Jesus’ response to coming crowd.</a:t>
            </a:r>
          </a:p>
          <a:p>
            <a:pPr lvl="1"/>
            <a:r>
              <a:rPr lang="en-US" sz="3600" dirty="0">
                <a:solidFill>
                  <a:srgbClr val="C00000"/>
                </a:solidFill>
              </a:rPr>
              <a:t>He saw them gathering </a:t>
            </a:r>
          </a:p>
          <a:p>
            <a:pPr lvl="1"/>
            <a:r>
              <a:rPr lang="en-US" sz="3600" dirty="0">
                <a:solidFill>
                  <a:srgbClr val="C00000"/>
                </a:solidFill>
              </a:rPr>
              <a:t>He asked Philip, “where can we buy bread for these hungry people?”</a:t>
            </a:r>
          </a:p>
          <a:p>
            <a:endParaRPr lang="en-US" dirty="0"/>
          </a:p>
        </p:txBody>
      </p:sp>
    </p:spTree>
    <p:extLst>
      <p:ext uri="{BB962C8B-B14F-4D97-AF65-F5344CB8AC3E}">
        <p14:creationId xmlns:p14="http://schemas.microsoft.com/office/powerpoint/2010/main" val="335931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2B56B-47CA-F8AF-D62A-B88AA9D64FED}"/>
              </a:ext>
            </a:extLst>
          </p:cNvPr>
          <p:cNvSpPr>
            <a:spLocks noGrp="1"/>
          </p:cNvSpPr>
          <p:nvPr>
            <p:ph type="title"/>
          </p:nvPr>
        </p:nvSpPr>
        <p:spPr/>
        <p:txBody>
          <a:bodyPr/>
          <a:lstStyle/>
          <a:p>
            <a:r>
              <a:rPr lang="en-US" dirty="0"/>
              <a:t>Jesus Sees the Need</a:t>
            </a:r>
          </a:p>
        </p:txBody>
      </p:sp>
      <p:sp>
        <p:nvSpPr>
          <p:cNvPr id="3" name="Content Placeholder 2">
            <a:extLst>
              <a:ext uri="{FF2B5EF4-FFF2-40B4-BE49-F238E27FC236}">
                <a16:creationId xmlns:a16="http://schemas.microsoft.com/office/drawing/2014/main" id="{111EECF6-1F13-6391-CB74-77CAF780E996}"/>
              </a:ext>
            </a:extLst>
          </p:cNvPr>
          <p:cNvSpPr>
            <a:spLocks noGrp="1"/>
          </p:cNvSpPr>
          <p:nvPr>
            <p:ph idx="1"/>
          </p:nvPr>
        </p:nvSpPr>
        <p:spPr/>
        <p:txBody>
          <a:bodyPr/>
          <a:lstStyle/>
          <a:p>
            <a:r>
              <a:rPr lang="en-US" dirty="0"/>
              <a:t>Why is it significant that Jesus noticed and cared about the physical needs of the crowd? </a:t>
            </a:r>
          </a:p>
          <a:p>
            <a:r>
              <a:rPr lang="en-US" dirty="0"/>
              <a:t>What does Jesus’ attitude towards all those people suggest to us?</a:t>
            </a:r>
          </a:p>
          <a:p>
            <a:r>
              <a:rPr lang="en-US" dirty="0"/>
              <a:t>What might be a typical reaction to situations that seem to present no readily available solution?</a:t>
            </a:r>
          </a:p>
        </p:txBody>
      </p:sp>
    </p:spTree>
    <p:extLst>
      <p:ext uri="{BB962C8B-B14F-4D97-AF65-F5344CB8AC3E}">
        <p14:creationId xmlns:p14="http://schemas.microsoft.com/office/powerpoint/2010/main" val="405312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1B3B-4184-8A98-E9AF-59DD35A9736F}"/>
              </a:ext>
            </a:extLst>
          </p:cNvPr>
          <p:cNvSpPr>
            <a:spLocks noGrp="1"/>
          </p:cNvSpPr>
          <p:nvPr>
            <p:ph type="title"/>
          </p:nvPr>
        </p:nvSpPr>
        <p:spPr/>
        <p:txBody>
          <a:bodyPr/>
          <a:lstStyle/>
          <a:p>
            <a:r>
              <a:rPr lang="en-US" dirty="0"/>
              <a:t>Jesus Sees the Need</a:t>
            </a:r>
          </a:p>
        </p:txBody>
      </p:sp>
      <p:sp>
        <p:nvSpPr>
          <p:cNvPr id="3" name="Content Placeholder 2">
            <a:extLst>
              <a:ext uri="{FF2B5EF4-FFF2-40B4-BE49-F238E27FC236}">
                <a16:creationId xmlns:a16="http://schemas.microsoft.com/office/drawing/2014/main" id="{FCEB1373-0BAA-93AA-B509-9F2499859E12}"/>
              </a:ext>
            </a:extLst>
          </p:cNvPr>
          <p:cNvSpPr>
            <a:spLocks noGrp="1"/>
          </p:cNvSpPr>
          <p:nvPr>
            <p:ph idx="1"/>
          </p:nvPr>
        </p:nvSpPr>
        <p:spPr/>
        <p:txBody>
          <a:bodyPr/>
          <a:lstStyle/>
          <a:p>
            <a:r>
              <a:rPr lang="en-US" dirty="0"/>
              <a:t>Why do you think Jesus asked this question of Philip?</a:t>
            </a:r>
          </a:p>
        </p:txBody>
      </p:sp>
      <p:pic>
        <p:nvPicPr>
          <p:cNvPr id="5" name="Picture 4" descr="Cartoon of two men&#10;&#10;AI-generated content may be incorrect.">
            <a:extLst>
              <a:ext uri="{FF2B5EF4-FFF2-40B4-BE49-F238E27FC236}">
                <a16:creationId xmlns:a16="http://schemas.microsoft.com/office/drawing/2014/main" id="{D1E6BA5A-E0F4-4F87-5523-800DDC299E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1653" y="3203775"/>
            <a:ext cx="4397786" cy="3573201"/>
          </a:xfrm>
          <a:prstGeom prst="rect">
            <a:avLst/>
          </a:prstGeom>
          <a:ln>
            <a:noFill/>
          </a:ln>
          <a:effectLst>
            <a:outerShdw blurRad="292100" dist="139700" dir="2700000" algn="tl" rotWithShape="0">
              <a:srgbClr val="333333">
                <a:alpha val="65000"/>
              </a:srgbClr>
            </a:outerShdw>
          </a:effectLst>
        </p:spPr>
      </p:pic>
      <p:sp>
        <p:nvSpPr>
          <p:cNvPr id="6" name="Speech Bubble: Rectangle with Corners Rounded 5">
            <a:extLst>
              <a:ext uri="{FF2B5EF4-FFF2-40B4-BE49-F238E27FC236}">
                <a16:creationId xmlns:a16="http://schemas.microsoft.com/office/drawing/2014/main" id="{BB585E98-D9FE-D2CE-FCD5-F56F2FD41F82}"/>
              </a:ext>
            </a:extLst>
          </p:cNvPr>
          <p:cNvSpPr/>
          <p:nvPr/>
        </p:nvSpPr>
        <p:spPr>
          <a:xfrm>
            <a:off x="2013995" y="3217762"/>
            <a:ext cx="2071868" cy="914400"/>
          </a:xfrm>
          <a:prstGeom prst="wedgeRoundRectCallout">
            <a:avLst>
              <a:gd name="adj1" fmla="val 79167"/>
              <a:gd name="adj2" fmla="val 4224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Philip, we need bread …</a:t>
            </a:r>
          </a:p>
        </p:txBody>
      </p:sp>
    </p:spTree>
    <p:extLst>
      <p:ext uri="{BB962C8B-B14F-4D97-AF65-F5344CB8AC3E}">
        <p14:creationId xmlns:p14="http://schemas.microsoft.com/office/powerpoint/2010/main" val="15656823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50</TotalTime>
  <Words>1046</Words>
  <Application>Microsoft Office PowerPoint</Application>
  <PresentationFormat>Widescreen</PresentationFormat>
  <Paragraphs>75</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Comic Sans MS</vt:lpstr>
      <vt:lpstr>Wingdings</vt:lpstr>
      <vt:lpstr>Office Theme</vt:lpstr>
      <vt:lpstr>The Sign of  His Provision</vt:lpstr>
      <vt:lpstr>Video Introduction</vt:lpstr>
      <vt:lpstr>Think about it …</vt:lpstr>
      <vt:lpstr>Think about it …</vt:lpstr>
      <vt:lpstr>Listen for the response to a need.</vt:lpstr>
      <vt:lpstr>Listen for the response to a need.</vt:lpstr>
      <vt:lpstr>Jesus Sees the Need</vt:lpstr>
      <vt:lpstr>Jesus Sees the Need</vt:lpstr>
      <vt:lpstr>Jesus Sees the Need</vt:lpstr>
      <vt:lpstr>Listen for seemingly meager supply.</vt:lpstr>
      <vt:lpstr>Listen for the response to a need.</vt:lpstr>
      <vt:lpstr>Jesus Meets the Need</vt:lpstr>
      <vt:lpstr>Jesus Meets the Need</vt:lpstr>
      <vt:lpstr>Jesus Meets the Need</vt:lpstr>
      <vt:lpstr>Listen for people’s reaction to the miracle.</vt:lpstr>
      <vt:lpstr>Listen for people’s reaction to the miracle.</vt:lpstr>
      <vt:lpstr>Jesus Sets His Own Agenda</vt:lpstr>
      <vt:lpstr>Jesus Sets His Own Agenda</vt:lpstr>
      <vt:lpstr>Application</vt:lpstr>
      <vt:lpstr>Application</vt:lpstr>
      <vt:lpstr>Application</vt:lpstr>
      <vt:lpstr>Family Activities</vt:lpstr>
      <vt:lpstr>The Sign of  His Provision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Armstrong</dc:creator>
  <cp:lastModifiedBy>Steve Armstrong</cp:lastModifiedBy>
  <cp:revision>2</cp:revision>
  <dcterms:created xsi:type="dcterms:W3CDTF">2025-02-27T22:09:44Z</dcterms:created>
  <dcterms:modified xsi:type="dcterms:W3CDTF">2025-02-27T23:00:22Z</dcterms:modified>
</cp:coreProperties>
</file>