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s://tinyurl.com/4dhukrja"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yxdkc39"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Sign of</a:t>
            </a:r>
            <a:br>
              <a:rPr lang="en-US" dirty="0"/>
            </a:br>
            <a:r>
              <a:rPr lang="en-US" dirty="0"/>
              <a:t>His Presence</a:t>
            </a:r>
          </a:p>
        </p:txBody>
      </p:sp>
      <p:sp>
        <p:nvSpPr>
          <p:cNvPr id="3" name="Subtitle 2"/>
          <p:cNvSpPr>
            <a:spLocks noGrp="1"/>
          </p:cNvSpPr>
          <p:nvPr>
            <p:ph type="subTitle" idx="1"/>
          </p:nvPr>
        </p:nvSpPr>
        <p:spPr>
          <a:xfrm>
            <a:off x="1524000" y="3859480"/>
            <a:ext cx="9144000" cy="1398319"/>
          </a:xfrm>
        </p:spPr>
        <p:txBody>
          <a:bodyPr/>
          <a:lstStyle/>
          <a:p>
            <a:r>
              <a:rPr lang="en-US" dirty="0"/>
              <a:t>March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9242-DF8C-1437-F50C-249D8BFCA2A8}"/>
              </a:ext>
            </a:extLst>
          </p:cNvPr>
          <p:cNvSpPr>
            <a:spLocks noGrp="1"/>
          </p:cNvSpPr>
          <p:nvPr>
            <p:ph type="title"/>
          </p:nvPr>
        </p:nvSpPr>
        <p:spPr/>
        <p:txBody>
          <a:bodyPr/>
          <a:lstStyle/>
          <a:p>
            <a:r>
              <a:rPr lang="en-US" dirty="0"/>
              <a:t>Jesus Comes</a:t>
            </a:r>
          </a:p>
        </p:txBody>
      </p:sp>
      <p:sp>
        <p:nvSpPr>
          <p:cNvPr id="3" name="Content Placeholder 2">
            <a:extLst>
              <a:ext uri="{FF2B5EF4-FFF2-40B4-BE49-F238E27FC236}">
                <a16:creationId xmlns:a16="http://schemas.microsoft.com/office/drawing/2014/main" id="{88D80543-CA58-C102-6D14-04B1739D9128}"/>
              </a:ext>
            </a:extLst>
          </p:cNvPr>
          <p:cNvSpPr>
            <a:spLocks noGrp="1"/>
          </p:cNvSpPr>
          <p:nvPr>
            <p:ph idx="1"/>
          </p:nvPr>
        </p:nvSpPr>
        <p:spPr/>
        <p:txBody>
          <a:bodyPr/>
          <a:lstStyle/>
          <a:p>
            <a:r>
              <a:rPr lang="en-US" dirty="0"/>
              <a:t>How can we remind ourselves of Jesus’ presence when we feel overwhelmed by fear or difficulties? What practical steps can we take?</a:t>
            </a:r>
          </a:p>
          <a:p>
            <a:r>
              <a:rPr lang="en-US" dirty="0"/>
              <a:t>What does this passage teach about the difference between human limitations and divine capabilities?</a:t>
            </a:r>
          </a:p>
        </p:txBody>
      </p:sp>
    </p:spTree>
    <p:extLst>
      <p:ext uri="{BB962C8B-B14F-4D97-AF65-F5344CB8AC3E}">
        <p14:creationId xmlns:p14="http://schemas.microsoft.com/office/powerpoint/2010/main" val="12731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059B-16FC-1505-B4A9-2DE3E0DD718D}"/>
              </a:ext>
            </a:extLst>
          </p:cNvPr>
          <p:cNvSpPr>
            <a:spLocks noGrp="1"/>
          </p:cNvSpPr>
          <p:nvPr>
            <p:ph type="title"/>
          </p:nvPr>
        </p:nvSpPr>
        <p:spPr/>
        <p:txBody>
          <a:bodyPr/>
          <a:lstStyle/>
          <a:p>
            <a:pPr algn="l"/>
            <a:r>
              <a:rPr lang="en-US" dirty="0"/>
              <a:t>Listen for immediacy. </a:t>
            </a:r>
          </a:p>
        </p:txBody>
      </p:sp>
      <p:sp>
        <p:nvSpPr>
          <p:cNvPr id="3" name="Content Placeholder 2">
            <a:extLst>
              <a:ext uri="{FF2B5EF4-FFF2-40B4-BE49-F238E27FC236}">
                <a16:creationId xmlns:a16="http://schemas.microsoft.com/office/drawing/2014/main" id="{1ABB69B2-18A0-09EB-6B29-07C3B6972317}"/>
              </a:ext>
            </a:extLst>
          </p:cNvPr>
          <p:cNvSpPr>
            <a:spLocks noGrp="1"/>
          </p:cNvSpPr>
          <p:nvPr>
            <p:ph idx="1"/>
          </p:nvPr>
        </p:nvSpPr>
        <p:spPr>
          <a:xfrm>
            <a:off x="2060293" y="2141537"/>
            <a:ext cx="8425405" cy="2928174"/>
          </a:xfrm>
        </p:spPr>
        <p:txBody>
          <a:bodyPr/>
          <a:lstStyle/>
          <a:p>
            <a:pPr marL="0" indent="0" algn="ctr">
              <a:buNone/>
            </a:pPr>
            <a:r>
              <a:rPr lang="en-US" dirty="0"/>
              <a:t>John 6:21 (NIV)  Then they were willing to take him into the boat, and immediately the boat reached the shore where they were heading. </a:t>
            </a:r>
          </a:p>
        </p:txBody>
      </p:sp>
      <p:pic>
        <p:nvPicPr>
          <p:cNvPr id="4" name="Picture 3">
            <a:extLst>
              <a:ext uri="{FF2B5EF4-FFF2-40B4-BE49-F238E27FC236}">
                <a16:creationId xmlns:a16="http://schemas.microsoft.com/office/drawing/2014/main" id="{E6168C0F-5165-3172-AC8D-A70FA8A435DC}"/>
              </a:ext>
            </a:extLst>
          </p:cNvPr>
          <p:cNvPicPr>
            <a:picLocks noChangeAspect="1"/>
          </p:cNvPicPr>
          <p:nvPr/>
        </p:nvPicPr>
        <p:blipFill>
          <a:blip r:embed="rId2">
            <a:duotone>
              <a:schemeClr val="accent5">
                <a:shade val="45000"/>
                <a:satMod val="135000"/>
              </a:schemeClr>
              <a:prstClr val="white"/>
            </a:duotone>
          </a:blip>
          <a:stretch>
            <a:fillRect/>
          </a:stretch>
        </p:blipFill>
        <p:spPr>
          <a:xfrm>
            <a:off x="5031979" y="4930926"/>
            <a:ext cx="2128041" cy="277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818-39A3-D2FC-1679-B765E99A12A8}"/>
              </a:ext>
            </a:extLst>
          </p:cNvPr>
          <p:cNvSpPr>
            <a:spLocks noGrp="1"/>
          </p:cNvSpPr>
          <p:nvPr>
            <p:ph type="title"/>
          </p:nvPr>
        </p:nvSpPr>
        <p:spPr/>
        <p:txBody>
          <a:bodyPr/>
          <a:lstStyle/>
          <a:p>
            <a:r>
              <a:rPr lang="en-US" dirty="0"/>
              <a:t>Jesus Sees Us Through</a:t>
            </a:r>
          </a:p>
        </p:txBody>
      </p:sp>
      <p:sp>
        <p:nvSpPr>
          <p:cNvPr id="3" name="Content Placeholder 2">
            <a:extLst>
              <a:ext uri="{FF2B5EF4-FFF2-40B4-BE49-F238E27FC236}">
                <a16:creationId xmlns:a16="http://schemas.microsoft.com/office/drawing/2014/main" id="{73588885-4B89-83B4-D256-D8C3641B5C1E}"/>
              </a:ext>
            </a:extLst>
          </p:cNvPr>
          <p:cNvSpPr>
            <a:spLocks noGrp="1"/>
          </p:cNvSpPr>
          <p:nvPr>
            <p:ph idx="1"/>
          </p:nvPr>
        </p:nvSpPr>
        <p:spPr/>
        <p:txBody>
          <a:bodyPr/>
          <a:lstStyle/>
          <a:p>
            <a:r>
              <a:rPr lang="en-US" dirty="0"/>
              <a:t>How does the recognition of Jesus’s presence change everything?</a:t>
            </a:r>
          </a:p>
          <a:p>
            <a:r>
              <a:rPr lang="en-US" dirty="0"/>
              <a:t>What does this teach us about trusting Jesus in the midst of life’s storms?</a:t>
            </a:r>
          </a:p>
          <a:p>
            <a:r>
              <a:rPr lang="en-US" dirty="0"/>
              <a:t>When do we tend to leave Jesus behind and “out of the picture” of our lives?</a:t>
            </a:r>
          </a:p>
        </p:txBody>
      </p:sp>
    </p:spTree>
    <p:extLst>
      <p:ext uri="{BB962C8B-B14F-4D97-AF65-F5344CB8AC3E}">
        <p14:creationId xmlns:p14="http://schemas.microsoft.com/office/powerpoint/2010/main" val="5892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C4B3-7443-52C9-958B-253581BE1E1E}"/>
              </a:ext>
            </a:extLst>
          </p:cNvPr>
          <p:cNvSpPr>
            <a:spLocks noGrp="1"/>
          </p:cNvSpPr>
          <p:nvPr>
            <p:ph type="title"/>
          </p:nvPr>
        </p:nvSpPr>
        <p:spPr/>
        <p:txBody>
          <a:bodyPr/>
          <a:lstStyle/>
          <a:p>
            <a:r>
              <a:rPr lang="en-US" dirty="0"/>
              <a:t>Jesus Sees Us Through</a:t>
            </a:r>
          </a:p>
        </p:txBody>
      </p:sp>
      <p:sp>
        <p:nvSpPr>
          <p:cNvPr id="3" name="Content Placeholder 2">
            <a:extLst>
              <a:ext uri="{FF2B5EF4-FFF2-40B4-BE49-F238E27FC236}">
                <a16:creationId xmlns:a16="http://schemas.microsoft.com/office/drawing/2014/main" id="{C492105B-9CCF-3CE4-F374-24CDFEAED547}"/>
              </a:ext>
            </a:extLst>
          </p:cNvPr>
          <p:cNvSpPr>
            <a:spLocks noGrp="1"/>
          </p:cNvSpPr>
          <p:nvPr>
            <p:ph idx="1"/>
          </p:nvPr>
        </p:nvSpPr>
        <p:spPr/>
        <p:txBody>
          <a:bodyPr/>
          <a:lstStyle/>
          <a:p>
            <a:r>
              <a:rPr lang="en-US" dirty="0"/>
              <a:t>Why are we sometimes </a:t>
            </a:r>
            <a:r>
              <a:rPr lang="en-US" b="1" dirty="0"/>
              <a:t>unwilling</a:t>
            </a:r>
            <a:r>
              <a:rPr lang="en-US" dirty="0"/>
              <a:t> to allow Jesus to enter our problems or troubling situations?</a:t>
            </a:r>
          </a:p>
          <a:p>
            <a:r>
              <a:rPr lang="en-US" dirty="0"/>
              <a:t>The passage emphasizes that immediately after Jesus enters the boat, they reach their destination. What might this suggest about trusting God's timing and guidance?</a:t>
            </a:r>
          </a:p>
        </p:txBody>
      </p:sp>
    </p:spTree>
    <p:extLst>
      <p:ext uri="{BB962C8B-B14F-4D97-AF65-F5344CB8AC3E}">
        <p14:creationId xmlns:p14="http://schemas.microsoft.com/office/powerpoint/2010/main" val="20777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BA79-D224-C357-1699-2CF5F263F91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A80A09B-10C4-B60D-082C-40483F4FD6F3}"/>
              </a:ext>
            </a:extLst>
          </p:cNvPr>
          <p:cNvSpPr>
            <a:spLocks noGrp="1"/>
          </p:cNvSpPr>
          <p:nvPr>
            <p:ph idx="1"/>
          </p:nvPr>
        </p:nvSpPr>
        <p:spPr/>
        <p:txBody>
          <a:bodyPr/>
          <a:lstStyle/>
          <a:p>
            <a:r>
              <a:rPr lang="en-US" dirty="0"/>
              <a:t>Surrender. </a:t>
            </a:r>
          </a:p>
          <a:p>
            <a:pPr lvl="1"/>
            <a:r>
              <a:rPr lang="en-US" sz="3600" dirty="0"/>
              <a:t>Make a list of the times that you have tried to “row the boat on your own” in your life versus letting Jesus take control. </a:t>
            </a:r>
          </a:p>
          <a:p>
            <a:pPr lvl="1"/>
            <a:r>
              <a:rPr lang="en-US" sz="3600" dirty="0"/>
              <a:t>Ask God to help you avoid those choices in the future.</a:t>
            </a:r>
          </a:p>
          <a:p>
            <a:endParaRPr lang="en-US" dirty="0"/>
          </a:p>
        </p:txBody>
      </p:sp>
    </p:spTree>
    <p:extLst>
      <p:ext uri="{BB962C8B-B14F-4D97-AF65-F5344CB8AC3E}">
        <p14:creationId xmlns:p14="http://schemas.microsoft.com/office/powerpoint/2010/main" val="92937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95EB-546B-4673-5FC8-370A10807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3978C-E8B5-29DD-2D96-518B41A4DFB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5C54DB8-7879-F0F5-688A-0FA657BA0850}"/>
              </a:ext>
            </a:extLst>
          </p:cNvPr>
          <p:cNvSpPr>
            <a:spLocks noGrp="1"/>
          </p:cNvSpPr>
          <p:nvPr>
            <p:ph idx="1"/>
          </p:nvPr>
        </p:nvSpPr>
        <p:spPr>
          <a:xfrm>
            <a:off x="838200" y="2106591"/>
            <a:ext cx="10515600" cy="4070371"/>
          </a:xfrm>
        </p:spPr>
        <p:txBody>
          <a:bodyPr/>
          <a:lstStyle/>
          <a:p>
            <a:r>
              <a:rPr lang="en-US" dirty="0"/>
              <a:t>Worship. </a:t>
            </a:r>
          </a:p>
          <a:p>
            <a:pPr lvl="1"/>
            <a:r>
              <a:rPr lang="en-US" sz="3600" dirty="0"/>
              <a:t>Read the lyrics for “It Is Well with My Soul.” </a:t>
            </a:r>
          </a:p>
          <a:p>
            <a:pPr lvl="1"/>
            <a:r>
              <a:rPr lang="en-US" sz="3600" dirty="0"/>
              <a:t>Worship the Lord and thank Him for seeing us through the storms of life.</a:t>
            </a:r>
          </a:p>
          <a:p>
            <a:endParaRPr lang="en-US" dirty="0"/>
          </a:p>
        </p:txBody>
      </p:sp>
    </p:spTree>
    <p:extLst>
      <p:ext uri="{BB962C8B-B14F-4D97-AF65-F5344CB8AC3E}">
        <p14:creationId xmlns:p14="http://schemas.microsoft.com/office/powerpoint/2010/main" val="53718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DB5A-1ACA-8685-0CB1-87F562EA1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C5E4E-5720-D8CD-26A0-39426EE1175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78FD1A5-CFD8-2959-BBD6-AB74EEDC24CA}"/>
              </a:ext>
            </a:extLst>
          </p:cNvPr>
          <p:cNvSpPr>
            <a:spLocks noGrp="1"/>
          </p:cNvSpPr>
          <p:nvPr>
            <p:ph idx="1"/>
          </p:nvPr>
        </p:nvSpPr>
        <p:spPr/>
        <p:txBody>
          <a:bodyPr/>
          <a:lstStyle/>
          <a:p>
            <a:r>
              <a:rPr lang="en-US" dirty="0"/>
              <a:t>Share. </a:t>
            </a:r>
          </a:p>
          <a:p>
            <a:pPr lvl="1"/>
            <a:r>
              <a:rPr lang="en-US" sz="3600" dirty="0"/>
              <a:t>Consider how storms from the Lord are for the purpose of helping disciples see who Jesus is. </a:t>
            </a:r>
          </a:p>
          <a:p>
            <a:pPr lvl="1"/>
            <a:r>
              <a:rPr lang="en-US" sz="3600" dirty="0"/>
              <a:t>Write down something you have learned about Jesus from this week’s study. </a:t>
            </a:r>
          </a:p>
          <a:p>
            <a:pPr lvl="1"/>
            <a:r>
              <a:rPr lang="en-US" sz="3600" dirty="0"/>
              <a:t>Share that truth with someone else in your life this week. </a:t>
            </a:r>
          </a:p>
          <a:p>
            <a:endParaRPr lang="en-US" dirty="0"/>
          </a:p>
        </p:txBody>
      </p:sp>
    </p:spTree>
    <p:extLst>
      <p:ext uri="{BB962C8B-B14F-4D97-AF65-F5344CB8AC3E}">
        <p14:creationId xmlns:p14="http://schemas.microsoft.com/office/powerpoint/2010/main" val="362372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DCA1-B467-CEB0-ACDB-5EBDE588AF43}"/>
              </a:ext>
            </a:extLst>
          </p:cNvPr>
          <p:cNvSpPr>
            <a:spLocks noGrp="1"/>
          </p:cNvSpPr>
          <p:nvPr>
            <p:ph type="title"/>
          </p:nvPr>
        </p:nvSpPr>
        <p:spPr/>
        <p:txBody>
          <a:bodyPr/>
          <a:lstStyle/>
          <a:p>
            <a:r>
              <a:rPr lang="en-US" dirty="0"/>
              <a:t>Family Activities</a:t>
            </a:r>
          </a:p>
        </p:txBody>
      </p:sp>
      <p:pic>
        <p:nvPicPr>
          <p:cNvPr id="5" name="Picture 4" descr="A crossword puzzle with a red car&#10;&#10;AI-generated content may be incorrect.">
            <a:extLst>
              <a:ext uri="{FF2B5EF4-FFF2-40B4-BE49-F238E27FC236}">
                <a16:creationId xmlns:a16="http://schemas.microsoft.com/office/drawing/2014/main" id="{CBBD63E4-72AD-3153-4C4B-5C14484979B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57" b="91342" l="8683" r="89521">
                        <a14:foregroundMark x1="17066" y1="10823" x2="65269" y2="31602"/>
                        <a14:foregroundMark x1="65269" y1="31602" x2="31138" y2="34199"/>
                        <a14:foregroundMark x1="31138" y1="34199" x2="49102" y2="44589"/>
                        <a14:foregroundMark x1="49102" y1="44589" x2="30240" y2="55411"/>
                        <a14:foregroundMark x1="30240" y1="55411" x2="69760" y2="62338"/>
                        <a14:foregroundMark x1="84731" y1="49784" x2="77545" y2="17316"/>
                        <a14:foregroundMark x1="77545" y1="17316" x2="39820" y2="22078"/>
                        <a14:foregroundMark x1="39820" y1="22078" x2="25150" y2="36364"/>
                        <a14:foregroundMark x1="25150" y1="36364" x2="15868" y2="18615"/>
                        <a14:foregroundMark x1="38024" y1="10823" x2="62575" y2="10823"/>
                        <a14:foregroundMark x1="62575" y1="10823" x2="88623" y2="10390"/>
                        <a14:foregroundMark x1="88922" y1="29437" x2="83533" y2="51948"/>
                        <a14:foregroundMark x1="83533" y1="51948" x2="76347" y2="32900"/>
                        <a14:foregroundMark x1="76347" y1="32900" x2="23653" y2="50649"/>
                        <a14:foregroundMark x1="23653" y1="50649" x2="16766" y2="29437"/>
                        <a14:foregroundMark x1="16766" y1="29437" x2="8683" y2="49351"/>
                        <a14:foregroundMark x1="50599" y1="49351" x2="89820" y2="47619"/>
                        <a14:foregroundMark x1="20958" y1="58442" x2="71257" y2="58442"/>
                        <a14:foregroundMark x1="14072" y1="66667" x2="32635" y2="66667"/>
                        <a14:foregroundMark x1="32635" y1="66667" x2="78443" y2="68398"/>
                        <a14:foregroundMark x1="78443" y1="68398" x2="70060" y2="87013"/>
                        <a14:foregroundMark x1="70060" y1="87013" x2="23054" y2="80952"/>
                        <a14:foregroundMark x1="23054" y1="80952" x2="40719" y2="71429"/>
                        <a14:foregroundMark x1="68563" y1="32035" x2="71557" y2="26840"/>
                        <a14:foregroundMark x1="52695" y1="15584" x2="39222" y2="13420"/>
                        <a14:foregroundMark x1="17665" y1="72294" x2="29641" y2="87013"/>
                        <a14:foregroundMark x1="29641" y1="87013" x2="75150" y2="84416"/>
                        <a14:foregroundMark x1="75150" y1="84416" x2="87725" y2="71429"/>
                        <a14:foregroundMark x1="87725" y1="71429" x2="87725" y2="71429"/>
                        <a14:foregroundMark x1="87126" y1="68398" x2="78743" y2="63636"/>
                        <a14:foregroundMark x1="57784" y1="90909" x2="38623" y2="90909"/>
                        <a14:foregroundMark x1="52695" y1="91775" x2="36527" y2="91342"/>
                        <a14:foregroundMark x1="36527" y1="91342" x2="43114" y2="91342"/>
                      </a14:backgroundRemoval>
                    </a14:imgEffect>
                  </a14:imgLayer>
                </a14:imgProps>
              </a:ext>
              <a:ext uri="{28A0092B-C50C-407E-A947-70E740481C1C}">
                <a14:useLocalDpi xmlns:a14="http://schemas.microsoft.com/office/drawing/2010/main" val="0"/>
              </a:ext>
            </a:extLst>
          </a:blip>
          <a:stretch>
            <a:fillRect/>
          </a:stretch>
        </p:blipFill>
        <p:spPr>
          <a:xfrm>
            <a:off x="150471" y="1690688"/>
            <a:ext cx="5648446" cy="317602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28" name="Picture 4">
            <a:extLst>
              <a:ext uri="{FF2B5EF4-FFF2-40B4-BE49-F238E27FC236}">
                <a16:creationId xmlns:a16="http://schemas.microsoft.com/office/drawing/2014/main" id="{17B72CF0-D8C2-00A6-048D-63EBAB520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41" y="2567387"/>
            <a:ext cx="4810595" cy="5870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1B1E98E-4D55-8E50-5315-80050938AAE0}"/>
              </a:ext>
            </a:extLst>
          </p:cNvPr>
          <p:cNvSpPr/>
          <p:nvPr/>
        </p:nvSpPr>
        <p:spPr>
          <a:xfrm>
            <a:off x="7500395" y="1944546"/>
            <a:ext cx="4375230" cy="3646026"/>
          </a:xfrm>
          <a:prstGeom prst="wedgeRoundRectCallout">
            <a:avLst>
              <a:gd name="adj1" fmla="val -70521"/>
              <a:gd name="adj2" fmla="val -150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certainly it’s a regrettable that this dear sister crashed her car.  But the tragedy is the loss of the letters to the sign.  You can remedy this problem and get the message back for those folks needing the encouragement of Jesus’ presence. Help and more Fun Family Activities are available at </a:t>
            </a:r>
            <a:r>
              <a:rPr lang="en-US" dirty="0">
                <a:latin typeface="Comic Sans MS" panose="030F0702030302020204" pitchFamily="66" charset="0"/>
                <a:hlinkClick r:id="rId5"/>
              </a:rPr>
              <a:t>https://tinyurl.com/4dhukrja</a:t>
            </a:r>
            <a:r>
              <a:rPr lang="en-US" dirty="0">
                <a:latin typeface="Comic Sans MS" panose="030F0702030302020204" pitchFamily="66" charset="0"/>
              </a:rPr>
              <a:t> </a:t>
            </a:r>
          </a:p>
        </p:txBody>
      </p:sp>
    </p:spTree>
    <p:extLst>
      <p:ext uri="{BB962C8B-B14F-4D97-AF65-F5344CB8AC3E}">
        <p14:creationId xmlns:p14="http://schemas.microsoft.com/office/powerpoint/2010/main" val="74806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54DE-A2FB-ACBE-49E7-670C0C1F7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CF7BF-726E-1F8D-C33F-AFAE4E463183}"/>
              </a:ext>
            </a:extLst>
          </p:cNvPr>
          <p:cNvSpPr>
            <a:spLocks noGrp="1"/>
          </p:cNvSpPr>
          <p:nvPr>
            <p:ph type="ctrTitle"/>
          </p:nvPr>
        </p:nvSpPr>
        <p:spPr/>
        <p:txBody>
          <a:bodyPr/>
          <a:lstStyle/>
          <a:p>
            <a:r>
              <a:rPr lang="en-US" dirty="0"/>
              <a:t>The Sign of</a:t>
            </a:r>
            <a:br>
              <a:rPr lang="en-US" dirty="0"/>
            </a:br>
            <a:r>
              <a:rPr lang="en-US" dirty="0"/>
              <a:t>His Presence</a:t>
            </a:r>
          </a:p>
        </p:txBody>
      </p:sp>
      <p:sp>
        <p:nvSpPr>
          <p:cNvPr id="3" name="Subtitle 2">
            <a:extLst>
              <a:ext uri="{FF2B5EF4-FFF2-40B4-BE49-F238E27FC236}">
                <a16:creationId xmlns:a16="http://schemas.microsoft.com/office/drawing/2014/main" id="{D6132008-4B7A-FF80-9015-A5CCEA166BBE}"/>
              </a:ext>
            </a:extLst>
          </p:cNvPr>
          <p:cNvSpPr>
            <a:spLocks noGrp="1"/>
          </p:cNvSpPr>
          <p:nvPr>
            <p:ph type="subTitle" idx="1"/>
          </p:nvPr>
        </p:nvSpPr>
        <p:spPr>
          <a:xfrm>
            <a:off x="1524000" y="3859480"/>
            <a:ext cx="9144000" cy="1398319"/>
          </a:xfrm>
        </p:spPr>
        <p:txBody>
          <a:bodyPr/>
          <a:lstStyle/>
          <a:p>
            <a:r>
              <a:rPr lang="en-US"/>
              <a:t>March 30</a:t>
            </a:r>
            <a:endParaRPr lang="en-US" dirty="0"/>
          </a:p>
        </p:txBody>
      </p:sp>
    </p:spTree>
    <p:extLst>
      <p:ext uri="{BB962C8B-B14F-4D97-AF65-F5344CB8AC3E}">
        <p14:creationId xmlns:p14="http://schemas.microsoft.com/office/powerpoint/2010/main" val="270842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BF68-5EA9-7EDD-DEF9-0C39923C1C7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DF8ACA1-C26A-7964-0F47-785C222B3B9E}"/>
              </a:ext>
            </a:extLst>
          </p:cNvPr>
          <p:cNvGrpSpPr/>
          <p:nvPr/>
        </p:nvGrpSpPr>
        <p:grpSpPr>
          <a:xfrm>
            <a:off x="2849598" y="1591294"/>
            <a:ext cx="6492803" cy="4261076"/>
            <a:chOff x="2849598" y="1591294"/>
            <a:chExt cx="6492803" cy="4261076"/>
          </a:xfrm>
        </p:grpSpPr>
        <p:pic>
          <p:nvPicPr>
            <p:cNvPr id="6" name="Picture 5" descr="A person walking in the water&#10;&#10;AI-generated content may be incorrect.">
              <a:extLst>
                <a:ext uri="{FF2B5EF4-FFF2-40B4-BE49-F238E27FC236}">
                  <a16:creationId xmlns:a16="http://schemas.microsoft.com/office/drawing/2014/main" id="{E160105C-DD83-755F-A630-BDAE2BF01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4512"/>
              <a:ext cx="5715000" cy="322897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A4AA6F31-7176-3FD7-CE0A-709764ABD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60E0D440-1ADB-F2F0-E889-94219C919BB3}"/>
              </a:ext>
            </a:extLst>
          </p:cNvPr>
          <p:cNvSpPr txBox="1"/>
          <p:nvPr/>
        </p:nvSpPr>
        <p:spPr>
          <a:xfrm>
            <a:off x="4073236" y="5852370"/>
            <a:ext cx="3930733" cy="461665"/>
          </a:xfrm>
          <a:prstGeom prst="rect">
            <a:avLst/>
          </a:prstGeom>
          <a:noFill/>
        </p:spPr>
        <p:txBody>
          <a:bodyPr wrap="square" rtlCol="0">
            <a:spAutoFit/>
          </a:bodyPr>
          <a:lstStyle/>
          <a:p>
            <a:pPr algn="ctr"/>
            <a:r>
              <a:rPr lang="en-US" sz="2400" dirty="0">
                <a:hlinkClick r:id="rId3"/>
              </a:rPr>
              <a:t>Watch Video</a:t>
            </a:r>
            <a:endParaRPr lang="en-US" sz="2400" dirty="0"/>
          </a:p>
        </p:txBody>
      </p:sp>
    </p:spTree>
    <p:extLst>
      <p:ext uri="{BB962C8B-B14F-4D97-AF65-F5344CB8AC3E}">
        <p14:creationId xmlns:p14="http://schemas.microsoft.com/office/powerpoint/2010/main" val="42356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AD1C-2C5E-A84F-94C6-787EB78ADAC2}"/>
              </a:ext>
            </a:extLst>
          </p:cNvPr>
          <p:cNvSpPr>
            <a:spLocks noGrp="1"/>
          </p:cNvSpPr>
          <p:nvPr>
            <p:ph type="title"/>
          </p:nvPr>
        </p:nvSpPr>
        <p:spPr/>
        <p:txBody>
          <a:bodyPr/>
          <a:lstStyle/>
          <a:p>
            <a:pPr algn="l"/>
            <a:r>
              <a:rPr lang="en-US" dirty="0"/>
              <a:t>Listen for the perfect storm.</a:t>
            </a:r>
          </a:p>
        </p:txBody>
      </p:sp>
      <p:sp>
        <p:nvSpPr>
          <p:cNvPr id="3" name="Content Placeholder 2">
            <a:extLst>
              <a:ext uri="{FF2B5EF4-FFF2-40B4-BE49-F238E27FC236}">
                <a16:creationId xmlns:a16="http://schemas.microsoft.com/office/drawing/2014/main" id="{7B9A13C4-7362-FE9F-6680-979D7930224C}"/>
              </a:ext>
            </a:extLst>
          </p:cNvPr>
          <p:cNvSpPr>
            <a:spLocks noGrp="1"/>
          </p:cNvSpPr>
          <p:nvPr>
            <p:ph idx="1"/>
          </p:nvPr>
        </p:nvSpPr>
        <p:spPr>
          <a:xfrm>
            <a:off x="1042554" y="1849376"/>
            <a:ext cx="10106891" cy="4351338"/>
          </a:xfrm>
        </p:spPr>
        <p:txBody>
          <a:bodyPr/>
          <a:lstStyle/>
          <a:p>
            <a:pPr marL="0" indent="0" algn="ctr">
              <a:buNone/>
            </a:pPr>
            <a:r>
              <a:rPr lang="en-US" dirty="0"/>
              <a:t>John 6:16-18 (NIV)  When evening came, his disciples went down to the lake, 17  where they got into a boat and set off across the lake for Capernaum. By now it was dark, and Jesus had not yet joined them. 18  A strong wind was blowing and the waters grew rough.</a:t>
            </a:r>
          </a:p>
        </p:txBody>
      </p:sp>
      <p:pic>
        <p:nvPicPr>
          <p:cNvPr id="5" name="Picture 4">
            <a:extLst>
              <a:ext uri="{FF2B5EF4-FFF2-40B4-BE49-F238E27FC236}">
                <a16:creationId xmlns:a16="http://schemas.microsoft.com/office/drawing/2014/main" id="{BD0E27B2-B4E6-EDA3-700B-E4138FAA7411}"/>
              </a:ext>
            </a:extLst>
          </p:cNvPr>
          <p:cNvPicPr>
            <a:picLocks noChangeAspect="1"/>
          </p:cNvPicPr>
          <p:nvPr/>
        </p:nvPicPr>
        <p:blipFill>
          <a:blip r:embed="rId2">
            <a:duotone>
              <a:schemeClr val="accent5">
                <a:shade val="45000"/>
                <a:satMod val="135000"/>
              </a:schemeClr>
              <a:prstClr val="white"/>
            </a:duotone>
          </a:blip>
          <a:stretch>
            <a:fillRect/>
          </a:stretch>
        </p:blipFill>
        <p:spPr>
          <a:xfrm>
            <a:off x="5031979" y="5474526"/>
            <a:ext cx="2128041" cy="277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89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7B1D-E340-40A4-C477-45CDF598E516}"/>
              </a:ext>
            </a:extLst>
          </p:cNvPr>
          <p:cNvSpPr>
            <a:spLocks noGrp="1"/>
          </p:cNvSpPr>
          <p:nvPr>
            <p:ph type="title"/>
          </p:nvPr>
        </p:nvSpPr>
        <p:spPr/>
        <p:txBody>
          <a:bodyPr/>
          <a:lstStyle/>
          <a:p>
            <a:r>
              <a:rPr lang="en-US" dirty="0"/>
              <a:t>Storms Will Rise</a:t>
            </a:r>
          </a:p>
        </p:txBody>
      </p:sp>
      <p:sp>
        <p:nvSpPr>
          <p:cNvPr id="3" name="Content Placeholder 2">
            <a:extLst>
              <a:ext uri="{FF2B5EF4-FFF2-40B4-BE49-F238E27FC236}">
                <a16:creationId xmlns:a16="http://schemas.microsoft.com/office/drawing/2014/main" id="{D81B1858-D234-8857-B4E2-CC064F15B12A}"/>
              </a:ext>
            </a:extLst>
          </p:cNvPr>
          <p:cNvSpPr>
            <a:spLocks noGrp="1"/>
          </p:cNvSpPr>
          <p:nvPr>
            <p:ph idx="1"/>
          </p:nvPr>
        </p:nvSpPr>
        <p:spPr>
          <a:xfrm>
            <a:off x="838200" y="2048719"/>
            <a:ext cx="10515600" cy="4128244"/>
          </a:xfrm>
        </p:spPr>
        <p:txBody>
          <a:bodyPr/>
          <a:lstStyle/>
          <a:p>
            <a:r>
              <a:rPr lang="en-US" dirty="0">
                <a:solidFill>
                  <a:srgbClr val="C00000"/>
                </a:solidFill>
              </a:rPr>
              <a:t>Jesus sent the disciples to Capernaum.</a:t>
            </a:r>
          </a:p>
          <a:p>
            <a:pPr lvl="1"/>
            <a:r>
              <a:rPr lang="en-US" sz="3600" dirty="0">
                <a:solidFill>
                  <a:srgbClr val="C00000"/>
                </a:solidFill>
              </a:rPr>
              <a:t>Went down to the lake</a:t>
            </a:r>
          </a:p>
          <a:p>
            <a:pPr lvl="1"/>
            <a:r>
              <a:rPr lang="en-US" sz="3600" dirty="0">
                <a:solidFill>
                  <a:srgbClr val="C00000"/>
                </a:solidFill>
              </a:rPr>
              <a:t>Got in the boat</a:t>
            </a:r>
          </a:p>
          <a:p>
            <a:pPr lvl="1"/>
            <a:r>
              <a:rPr lang="en-US" sz="3600" dirty="0">
                <a:solidFill>
                  <a:srgbClr val="C00000"/>
                </a:solidFill>
              </a:rPr>
              <a:t>Set off across the lake</a:t>
            </a:r>
          </a:p>
          <a:p>
            <a:endParaRPr lang="en-US" dirty="0"/>
          </a:p>
        </p:txBody>
      </p:sp>
    </p:spTree>
    <p:extLst>
      <p:ext uri="{BB962C8B-B14F-4D97-AF65-F5344CB8AC3E}">
        <p14:creationId xmlns:p14="http://schemas.microsoft.com/office/powerpoint/2010/main" val="392709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B328-DEDD-73BF-00FF-343FDC2263E9}"/>
              </a:ext>
            </a:extLst>
          </p:cNvPr>
          <p:cNvSpPr>
            <a:spLocks noGrp="1"/>
          </p:cNvSpPr>
          <p:nvPr>
            <p:ph type="title"/>
          </p:nvPr>
        </p:nvSpPr>
        <p:spPr/>
        <p:txBody>
          <a:bodyPr/>
          <a:lstStyle/>
          <a:p>
            <a:r>
              <a:rPr lang="en-US" dirty="0"/>
              <a:t>Storms Will Rise</a:t>
            </a:r>
          </a:p>
        </p:txBody>
      </p:sp>
      <p:sp>
        <p:nvSpPr>
          <p:cNvPr id="3" name="Content Placeholder 2">
            <a:extLst>
              <a:ext uri="{FF2B5EF4-FFF2-40B4-BE49-F238E27FC236}">
                <a16:creationId xmlns:a16="http://schemas.microsoft.com/office/drawing/2014/main" id="{66153273-4C62-F448-7A10-D64F1D951137}"/>
              </a:ext>
            </a:extLst>
          </p:cNvPr>
          <p:cNvSpPr>
            <a:spLocks noGrp="1"/>
          </p:cNvSpPr>
          <p:nvPr>
            <p:ph idx="1"/>
          </p:nvPr>
        </p:nvSpPr>
        <p:spPr/>
        <p:txBody>
          <a:bodyPr/>
          <a:lstStyle/>
          <a:p>
            <a:r>
              <a:rPr lang="en-US" dirty="0"/>
              <a:t>List words and phrases describe what happened to hinder their journey? </a:t>
            </a:r>
          </a:p>
          <a:p>
            <a:r>
              <a:rPr lang="en-US" dirty="0"/>
              <a:t>What, if anything, did the disciples do that caused them to be in this stormy situation? </a:t>
            </a:r>
          </a:p>
          <a:p>
            <a:r>
              <a:rPr lang="en-US" dirty="0"/>
              <a:t>How does this scene depict the spiritual struggles we often face in life?</a:t>
            </a:r>
          </a:p>
          <a:p>
            <a:endParaRPr lang="en-US" dirty="0"/>
          </a:p>
        </p:txBody>
      </p:sp>
    </p:spTree>
    <p:extLst>
      <p:ext uri="{BB962C8B-B14F-4D97-AF65-F5344CB8AC3E}">
        <p14:creationId xmlns:p14="http://schemas.microsoft.com/office/powerpoint/2010/main" val="87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4483-E212-A841-810F-ABC9ADCBF60E}"/>
              </a:ext>
            </a:extLst>
          </p:cNvPr>
          <p:cNvSpPr>
            <a:spLocks noGrp="1"/>
          </p:cNvSpPr>
          <p:nvPr>
            <p:ph type="title"/>
          </p:nvPr>
        </p:nvSpPr>
        <p:spPr/>
        <p:txBody>
          <a:bodyPr/>
          <a:lstStyle/>
          <a:p>
            <a:r>
              <a:rPr lang="en-US" dirty="0"/>
              <a:t>Storms Will Rise</a:t>
            </a:r>
          </a:p>
        </p:txBody>
      </p:sp>
      <p:sp>
        <p:nvSpPr>
          <p:cNvPr id="3" name="Content Placeholder 2">
            <a:extLst>
              <a:ext uri="{FF2B5EF4-FFF2-40B4-BE49-F238E27FC236}">
                <a16:creationId xmlns:a16="http://schemas.microsoft.com/office/drawing/2014/main" id="{1D06BF9C-9C71-06EF-2FA1-D446390AC3E4}"/>
              </a:ext>
            </a:extLst>
          </p:cNvPr>
          <p:cNvSpPr>
            <a:spLocks noGrp="1"/>
          </p:cNvSpPr>
          <p:nvPr>
            <p:ph idx="1"/>
          </p:nvPr>
        </p:nvSpPr>
        <p:spPr/>
        <p:txBody>
          <a:bodyPr/>
          <a:lstStyle/>
          <a:p>
            <a:r>
              <a:rPr lang="en-US" dirty="0"/>
              <a:t>What emotions do you think the disciples felt as they faced the storm at sea? </a:t>
            </a:r>
          </a:p>
          <a:p>
            <a:r>
              <a:rPr lang="en-US" dirty="0"/>
              <a:t>How do their emotions reflect our own struggles in life?</a:t>
            </a:r>
          </a:p>
          <a:p>
            <a:r>
              <a:rPr lang="en-US" dirty="0"/>
              <a:t>Why might Jesus allow us (and the apostles) to go through stormy situations where His presence seems absent? </a:t>
            </a:r>
          </a:p>
        </p:txBody>
      </p:sp>
    </p:spTree>
    <p:extLst>
      <p:ext uri="{BB962C8B-B14F-4D97-AF65-F5344CB8AC3E}">
        <p14:creationId xmlns:p14="http://schemas.microsoft.com/office/powerpoint/2010/main" val="22881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64D1-EC2E-8E16-0DF5-A19128C11389}"/>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6CC58AFD-320C-4969-28EA-5919EEE691EF}"/>
              </a:ext>
            </a:extLst>
          </p:cNvPr>
          <p:cNvSpPr>
            <a:spLocks noGrp="1"/>
          </p:cNvSpPr>
          <p:nvPr>
            <p:ph idx="1"/>
          </p:nvPr>
        </p:nvSpPr>
        <p:spPr>
          <a:xfrm>
            <a:off x="1657591" y="2106592"/>
            <a:ext cx="8876818" cy="3375890"/>
          </a:xfrm>
        </p:spPr>
        <p:txBody>
          <a:bodyPr/>
          <a:lstStyle/>
          <a:p>
            <a:pPr marL="0" indent="0" algn="ctr">
              <a:buNone/>
            </a:pPr>
            <a:r>
              <a:rPr lang="en-US" dirty="0"/>
              <a:t>John 6:19-20 (NIV)  When they had rowed three or three and a half miles, they saw Jesus approaching the boat, walking on the water; and they were terrified. 20  But he said to them, "It is I; don't be afraid."</a:t>
            </a:r>
          </a:p>
        </p:txBody>
      </p:sp>
      <p:pic>
        <p:nvPicPr>
          <p:cNvPr id="4" name="Picture 3">
            <a:extLst>
              <a:ext uri="{FF2B5EF4-FFF2-40B4-BE49-F238E27FC236}">
                <a16:creationId xmlns:a16="http://schemas.microsoft.com/office/drawing/2014/main" id="{94C7AD3A-C019-3490-6522-1D93D904AA78}"/>
              </a:ext>
            </a:extLst>
          </p:cNvPr>
          <p:cNvPicPr>
            <a:picLocks noChangeAspect="1"/>
          </p:cNvPicPr>
          <p:nvPr/>
        </p:nvPicPr>
        <p:blipFill>
          <a:blip r:embed="rId2">
            <a:duotone>
              <a:schemeClr val="accent5">
                <a:shade val="45000"/>
                <a:satMod val="135000"/>
              </a:schemeClr>
              <a:prstClr val="white"/>
            </a:duotone>
          </a:blip>
          <a:stretch>
            <a:fillRect/>
          </a:stretch>
        </p:blipFill>
        <p:spPr>
          <a:xfrm>
            <a:off x="5031979" y="5343697"/>
            <a:ext cx="2128041" cy="277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04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D337-3DD4-BC85-73AA-F025FC603F8D}"/>
              </a:ext>
            </a:extLst>
          </p:cNvPr>
          <p:cNvSpPr>
            <a:spLocks noGrp="1"/>
          </p:cNvSpPr>
          <p:nvPr>
            <p:ph type="title"/>
          </p:nvPr>
        </p:nvSpPr>
        <p:spPr/>
        <p:txBody>
          <a:bodyPr/>
          <a:lstStyle/>
          <a:p>
            <a:r>
              <a:rPr lang="en-US" dirty="0"/>
              <a:t>Jesus Comes</a:t>
            </a:r>
          </a:p>
        </p:txBody>
      </p:sp>
      <p:sp>
        <p:nvSpPr>
          <p:cNvPr id="3" name="Content Placeholder 2">
            <a:extLst>
              <a:ext uri="{FF2B5EF4-FFF2-40B4-BE49-F238E27FC236}">
                <a16:creationId xmlns:a16="http://schemas.microsoft.com/office/drawing/2014/main" id="{3C86318C-1853-578C-7D8A-17D8889B123B}"/>
              </a:ext>
            </a:extLst>
          </p:cNvPr>
          <p:cNvSpPr>
            <a:spLocks noGrp="1"/>
          </p:cNvSpPr>
          <p:nvPr>
            <p:ph idx="1"/>
          </p:nvPr>
        </p:nvSpPr>
        <p:spPr>
          <a:xfrm>
            <a:off x="838200" y="2013995"/>
            <a:ext cx="10515600" cy="4162968"/>
          </a:xfrm>
        </p:spPr>
        <p:txBody>
          <a:bodyPr/>
          <a:lstStyle/>
          <a:p>
            <a:r>
              <a:rPr lang="en-US" dirty="0">
                <a:solidFill>
                  <a:srgbClr val="C00000"/>
                </a:solidFill>
              </a:rPr>
              <a:t>The disciples had rowed just more than 3 miles.</a:t>
            </a:r>
          </a:p>
          <a:p>
            <a:pPr lvl="1"/>
            <a:r>
              <a:rPr lang="en-US" sz="3600" dirty="0">
                <a:solidFill>
                  <a:srgbClr val="C00000"/>
                </a:solidFill>
              </a:rPr>
              <a:t>They saw Jesus approaching the boat.</a:t>
            </a:r>
          </a:p>
          <a:p>
            <a:pPr lvl="1"/>
            <a:r>
              <a:rPr lang="en-US" sz="3600" dirty="0">
                <a:solidFill>
                  <a:srgbClr val="C00000"/>
                </a:solidFill>
              </a:rPr>
              <a:t>He was walking on the water.</a:t>
            </a:r>
          </a:p>
          <a:p>
            <a:pPr lvl="1"/>
            <a:r>
              <a:rPr lang="en-US" sz="3600" dirty="0">
                <a:solidFill>
                  <a:srgbClr val="C00000"/>
                </a:solidFill>
              </a:rPr>
              <a:t>They were afraid.</a:t>
            </a:r>
          </a:p>
          <a:p>
            <a:endParaRPr lang="en-US" dirty="0"/>
          </a:p>
        </p:txBody>
      </p:sp>
    </p:spTree>
    <p:extLst>
      <p:ext uri="{BB962C8B-B14F-4D97-AF65-F5344CB8AC3E}">
        <p14:creationId xmlns:p14="http://schemas.microsoft.com/office/powerpoint/2010/main" val="319866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BE76-13AD-D728-FC91-CF5F352C1BEC}"/>
              </a:ext>
            </a:extLst>
          </p:cNvPr>
          <p:cNvSpPr>
            <a:spLocks noGrp="1"/>
          </p:cNvSpPr>
          <p:nvPr>
            <p:ph type="title"/>
          </p:nvPr>
        </p:nvSpPr>
        <p:spPr/>
        <p:txBody>
          <a:bodyPr/>
          <a:lstStyle/>
          <a:p>
            <a:r>
              <a:rPr lang="en-US" dirty="0"/>
              <a:t>Jesus Comes</a:t>
            </a:r>
          </a:p>
        </p:txBody>
      </p:sp>
      <p:sp>
        <p:nvSpPr>
          <p:cNvPr id="3" name="Content Placeholder 2">
            <a:extLst>
              <a:ext uri="{FF2B5EF4-FFF2-40B4-BE49-F238E27FC236}">
                <a16:creationId xmlns:a16="http://schemas.microsoft.com/office/drawing/2014/main" id="{F79FB2F0-2D6A-B900-FD2D-81891DE42E97}"/>
              </a:ext>
            </a:extLst>
          </p:cNvPr>
          <p:cNvSpPr>
            <a:spLocks noGrp="1"/>
          </p:cNvSpPr>
          <p:nvPr>
            <p:ph idx="1"/>
          </p:nvPr>
        </p:nvSpPr>
        <p:spPr/>
        <p:txBody>
          <a:bodyPr/>
          <a:lstStyle/>
          <a:p>
            <a:r>
              <a:rPr lang="en-US" dirty="0"/>
              <a:t>How might they have been feeling about being alone during a challenging journey?</a:t>
            </a:r>
          </a:p>
          <a:p>
            <a:r>
              <a:rPr lang="en-US" dirty="0"/>
              <a:t>Why do you think the disciples were afraid when Jesus DID come,  walking on the water? </a:t>
            </a:r>
          </a:p>
          <a:p>
            <a:r>
              <a:rPr lang="en-US" dirty="0"/>
              <a:t>What does this tell us about our perception of God’s presence in difficult times?</a:t>
            </a:r>
          </a:p>
        </p:txBody>
      </p:sp>
    </p:spTree>
    <p:extLst>
      <p:ext uri="{BB962C8B-B14F-4D97-AF65-F5344CB8AC3E}">
        <p14:creationId xmlns:p14="http://schemas.microsoft.com/office/powerpoint/2010/main" val="25652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35</TotalTime>
  <Words>696</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The Sign of His Presence</vt:lpstr>
      <vt:lpstr>Video Introduction</vt:lpstr>
      <vt:lpstr>Listen for the perfect storm.</vt:lpstr>
      <vt:lpstr>Storms Will Rise</vt:lpstr>
      <vt:lpstr>Storms Will Rise</vt:lpstr>
      <vt:lpstr>Storms Will Rise</vt:lpstr>
      <vt:lpstr>Listen for a surprise.</vt:lpstr>
      <vt:lpstr>Jesus Comes</vt:lpstr>
      <vt:lpstr>Jesus Comes</vt:lpstr>
      <vt:lpstr>Jesus Comes</vt:lpstr>
      <vt:lpstr>Listen for immediacy. </vt:lpstr>
      <vt:lpstr>Jesus Sees Us Through</vt:lpstr>
      <vt:lpstr>Jesus Sees Us Through</vt:lpstr>
      <vt:lpstr>Application</vt:lpstr>
      <vt:lpstr>Application</vt:lpstr>
      <vt:lpstr>Application</vt:lpstr>
      <vt:lpstr>Family Activities</vt:lpstr>
      <vt:lpstr>The Sign of His Presence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2025-03-07T01:50:34Z</dcterms:created>
  <dcterms:modified xsi:type="dcterms:W3CDTF">2025-03-10T20:06:45Z</dcterms:modified>
</cp:coreProperties>
</file>