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9000" b="-6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nyurl.com/4yvp6953"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y4ya4p2"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Sign of </a:t>
            </a:r>
            <a:br>
              <a:rPr lang="en-US" dirty="0"/>
            </a:br>
            <a:r>
              <a:rPr lang="en-US" dirty="0"/>
              <a:t>His Power Over Death</a:t>
            </a:r>
          </a:p>
        </p:txBody>
      </p:sp>
      <p:sp>
        <p:nvSpPr>
          <p:cNvPr id="3" name="Subtitle 2"/>
          <p:cNvSpPr>
            <a:spLocks noGrp="1"/>
          </p:cNvSpPr>
          <p:nvPr>
            <p:ph type="subTitle" idx="1"/>
          </p:nvPr>
        </p:nvSpPr>
        <p:spPr>
          <a:xfrm>
            <a:off x="1524000" y="3788228"/>
            <a:ext cx="9144000" cy="1469571"/>
          </a:xfrm>
        </p:spPr>
        <p:txBody>
          <a:bodyPr/>
          <a:lstStyle/>
          <a:p>
            <a:r>
              <a:rPr lang="en-US" dirty="0"/>
              <a:t>April 13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5B8C-2FE6-A002-448D-366C41C1841E}"/>
              </a:ext>
            </a:extLst>
          </p:cNvPr>
          <p:cNvSpPr>
            <a:spLocks noGrp="1"/>
          </p:cNvSpPr>
          <p:nvPr>
            <p:ph type="title"/>
          </p:nvPr>
        </p:nvSpPr>
        <p:spPr/>
        <p:txBody>
          <a:bodyPr/>
          <a:lstStyle/>
          <a:p>
            <a:r>
              <a:rPr lang="en-US" dirty="0"/>
              <a:t>Faithful Obedience Reveals God’s Glory</a:t>
            </a:r>
          </a:p>
        </p:txBody>
      </p:sp>
      <p:sp>
        <p:nvSpPr>
          <p:cNvPr id="3" name="Content Placeholder 2">
            <a:extLst>
              <a:ext uri="{FF2B5EF4-FFF2-40B4-BE49-F238E27FC236}">
                <a16:creationId xmlns:a16="http://schemas.microsoft.com/office/drawing/2014/main" id="{B9794865-D616-9BFD-20B7-C4F1596A9877}"/>
              </a:ext>
            </a:extLst>
          </p:cNvPr>
          <p:cNvSpPr>
            <a:spLocks noGrp="1"/>
          </p:cNvSpPr>
          <p:nvPr>
            <p:ph idx="1"/>
          </p:nvPr>
        </p:nvSpPr>
        <p:spPr/>
        <p:txBody>
          <a:bodyPr/>
          <a:lstStyle/>
          <a:p>
            <a:r>
              <a:rPr lang="en-US" dirty="0"/>
              <a:t>We’re told Jesus was deeply moved at the grave site.  What strange request did He make? </a:t>
            </a:r>
          </a:p>
          <a:p>
            <a:r>
              <a:rPr lang="en-US" dirty="0"/>
              <a:t>What response does Martha have in this passage?</a:t>
            </a:r>
          </a:p>
          <a:p>
            <a:r>
              <a:rPr lang="en-US" dirty="0"/>
              <a:t>Why do you suppose Jesus told them to do this?  He could have commanded the stone to roll away.</a:t>
            </a:r>
          </a:p>
        </p:txBody>
      </p:sp>
    </p:spTree>
    <p:extLst>
      <p:ext uri="{BB962C8B-B14F-4D97-AF65-F5344CB8AC3E}">
        <p14:creationId xmlns:p14="http://schemas.microsoft.com/office/powerpoint/2010/main" val="178315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79C4-2540-FEF9-1BDC-8949C9561F9A}"/>
              </a:ext>
            </a:extLst>
          </p:cNvPr>
          <p:cNvSpPr>
            <a:spLocks noGrp="1"/>
          </p:cNvSpPr>
          <p:nvPr>
            <p:ph type="title"/>
          </p:nvPr>
        </p:nvSpPr>
        <p:spPr/>
        <p:txBody>
          <a:bodyPr/>
          <a:lstStyle/>
          <a:p>
            <a:r>
              <a:rPr lang="en-US" dirty="0"/>
              <a:t>Faithful Obedience Reveals God’s Glory</a:t>
            </a:r>
          </a:p>
        </p:txBody>
      </p:sp>
      <p:sp>
        <p:nvSpPr>
          <p:cNvPr id="3" name="Content Placeholder 2">
            <a:extLst>
              <a:ext uri="{FF2B5EF4-FFF2-40B4-BE49-F238E27FC236}">
                <a16:creationId xmlns:a16="http://schemas.microsoft.com/office/drawing/2014/main" id="{6560A64F-6FF0-651A-3055-B062651AAE0D}"/>
              </a:ext>
            </a:extLst>
          </p:cNvPr>
          <p:cNvSpPr>
            <a:spLocks noGrp="1"/>
          </p:cNvSpPr>
          <p:nvPr>
            <p:ph idx="1"/>
          </p:nvPr>
        </p:nvSpPr>
        <p:spPr/>
        <p:txBody>
          <a:bodyPr/>
          <a:lstStyle/>
          <a:p>
            <a:r>
              <a:rPr lang="en-US" dirty="0"/>
              <a:t>What did Jesus remind her, considering her reluctance?</a:t>
            </a:r>
          </a:p>
          <a:p>
            <a:r>
              <a:rPr lang="en-US" dirty="0"/>
              <a:t>What has Jesus promised us that we must believe and see His glory demonstrated?</a:t>
            </a:r>
          </a:p>
          <a:p>
            <a:r>
              <a:rPr lang="en-US" dirty="0"/>
              <a:t>What can we do to maintain that belief that Jesus meets our needs and answers our prayers, even when our circumstances and His actions don’t make sense to us?</a:t>
            </a:r>
          </a:p>
        </p:txBody>
      </p:sp>
    </p:spTree>
    <p:extLst>
      <p:ext uri="{BB962C8B-B14F-4D97-AF65-F5344CB8AC3E}">
        <p14:creationId xmlns:p14="http://schemas.microsoft.com/office/powerpoint/2010/main" val="25151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0F9B-A125-FADB-DE2D-00A0F5AC1EA8}"/>
              </a:ext>
            </a:extLst>
          </p:cNvPr>
          <p:cNvSpPr>
            <a:spLocks noGrp="1"/>
          </p:cNvSpPr>
          <p:nvPr>
            <p:ph type="title"/>
          </p:nvPr>
        </p:nvSpPr>
        <p:spPr/>
        <p:txBody>
          <a:bodyPr/>
          <a:lstStyle/>
          <a:p>
            <a:pPr algn="l"/>
            <a:r>
              <a:rPr lang="en-US" dirty="0"/>
              <a:t>Listen for a challenge to believe.</a:t>
            </a:r>
          </a:p>
        </p:txBody>
      </p:sp>
      <p:sp>
        <p:nvSpPr>
          <p:cNvPr id="3" name="Content Placeholder 2">
            <a:extLst>
              <a:ext uri="{FF2B5EF4-FFF2-40B4-BE49-F238E27FC236}">
                <a16:creationId xmlns:a16="http://schemas.microsoft.com/office/drawing/2014/main" id="{64FF4975-12AD-958D-128F-9DF0866F74F1}"/>
              </a:ext>
            </a:extLst>
          </p:cNvPr>
          <p:cNvSpPr>
            <a:spLocks noGrp="1"/>
          </p:cNvSpPr>
          <p:nvPr>
            <p:ph idx="1"/>
          </p:nvPr>
        </p:nvSpPr>
        <p:spPr>
          <a:xfrm>
            <a:off x="1292988" y="1918222"/>
            <a:ext cx="9606023" cy="4351338"/>
          </a:xfrm>
        </p:spPr>
        <p:txBody>
          <a:bodyPr/>
          <a:lstStyle/>
          <a:p>
            <a:pPr marL="0" indent="0" algn="ctr">
              <a:buNone/>
            </a:pPr>
            <a:r>
              <a:rPr lang="en-US" dirty="0"/>
              <a:t>John 11:41-44 (NIV)   So they took away the stone. Then Jesus looked up and said, "Father, I thank you that you have heard me. 42  I knew that you always hear me, but I said this for the benefit of the people standing here, that they may believe that you </a:t>
            </a:r>
          </a:p>
        </p:txBody>
      </p:sp>
    </p:spTree>
    <p:extLst>
      <p:ext uri="{BB962C8B-B14F-4D97-AF65-F5344CB8AC3E}">
        <p14:creationId xmlns:p14="http://schemas.microsoft.com/office/powerpoint/2010/main" val="31733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1F90-A400-9A5C-79D4-EC7F8F014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F935D-D3A7-675B-BE2A-74111C27810F}"/>
              </a:ext>
            </a:extLst>
          </p:cNvPr>
          <p:cNvSpPr>
            <a:spLocks noGrp="1"/>
          </p:cNvSpPr>
          <p:nvPr>
            <p:ph type="title"/>
          </p:nvPr>
        </p:nvSpPr>
        <p:spPr/>
        <p:txBody>
          <a:bodyPr/>
          <a:lstStyle/>
          <a:p>
            <a:pPr algn="l"/>
            <a:r>
              <a:rPr lang="en-US" dirty="0"/>
              <a:t>Listen for a challenge to believe.</a:t>
            </a:r>
          </a:p>
        </p:txBody>
      </p:sp>
      <p:sp>
        <p:nvSpPr>
          <p:cNvPr id="3" name="Content Placeholder 2">
            <a:extLst>
              <a:ext uri="{FF2B5EF4-FFF2-40B4-BE49-F238E27FC236}">
                <a16:creationId xmlns:a16="http://schemas.microsoft.com/office/drawing/2014/main" id="{797B7268-B851-D92E-95E8-B8DC34914C8E}"/>
              </a:ext>
            </a:extLst>
          </p:cNvPr>
          <p:cNvSpPr>
            <a:spLocks noGrp="1"/>
          </p:cNvSpPr>
          <p:nvPr>
            <p:ph idx="1"/>
          </p:nvPr>
        </p:nvSpPr>
        <p:spPr>
          <a:xfrm>
            <a:off x="1292988" y="1918222"/>
            <a:ext cx="9606023" cy="4351338"/>
          </a:xfrm>
        </p:spPr>
        <p:txBody>
          <a:bodyPr/>
          <a:lstStyle/>
          <a:p>
            <a:pPr marL="0" indent="0" algn="ctr">
              <a:buNone/>
            </a:pPr>
            <a:r>
              <a:rPr lang="en-US" dirty="0"/>
              <a:t>sent me." 43  When he had said this, Jesus called in a loud voice, "Lazarus, come out!" 44  The dead man came out, his hands and feet wrapped with strips of linen, and a cloth around his face. Jesus said to them, "Take off the grave clothes and let him go."</a:t>
            </a:r>
          </a:p>
        </p:txBody>
      </p:sp>
      <p:pic>
        <p:nvPicPr>
          <p:cNvPr id="4" name="Picture 3">
            <a:extLst>
              <a:ext uri="{FF2B5EF4-FFF2-40B4-BE49-F238E27FC236}">
                <a16:creationId xmlns:a16="http://schemas.microsoft.com/office/drawing/2014/main" id="{E2449A77-45C5-F790-13F9-57388DD6B2C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4813447" y="5360063"/>
            <a:ext cx="2009524"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445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B194-1433-FFB4-6A47-003374A78144}"/>
              </a:ext>
            </a:extLst>
          </p:cNvPr>
          <p:cNvSpPr>
            <a:spLocks noGrp="1"/>
          </p:cNvSpPr>
          <p:nvPr>
            <p:ph type="title"/>
          </p:nvPr>
        </p:nvSpPr>
        <p:spPr/>
        <p:txBody>
          <a:bodyPr/>
          <a:lstStyle/>
          <a:p>
            <a:r>
              <a:rPr lang="en-US" dirty="0"/>
              <a:t>Jesus Is More than Words</a:t>
            </a:r>
          </a:p>
        </p:txBody>
      </p:sp>
      <p:sp>
        <p:nvSpPr>
          <p:cNvPr id="3" name="Content Placeholder 2">
            <a:extLst>
              <a:ext uri="{FF2B5EF4-FFF2-40B4-BE49-F238E27FC236}">
                <a16:creationId xmlns:a16="http://schemas.microsoft.com/office/drawing/2014/main" id="{1926DF89-32D6-8328-0AAE-F1916C9CAFA1}"/>
              </a:ext>
            </a:extLst>
          </p:cNvPr>
          <p:cNvSpPr>
            <a:spLocks noGrp="1"/>
          </p:cNvSpPr>
          <p:nvPr>
            <p:ph idx="1"/>
          </p:nvPr>
        </p:nvSpPr>
        <p:spPr/>
        <p:txBody>
          <a:bodyPr/>
          <a:lstStyle/>
          <a:p>
            <a:r>
              <a:rPr lang="en-US" dirty="0"/>
              <a:t>Why do you think Jesus prayed out loud?</a:t>
            </a:r>
          </a:p>
          <a:p>
            <a:r>
              <a:rPr lang="en-US" dirty="0"/>
              <a:t>How did Jesus raise Lazarus from the dead? </a:t>
            </a:r>
          </a:p>
          <a:p>
            <a:r>
              <a:rPr lang="en-US" dirty="0"/>
              <a:t>What did Lazarus do when Jesus called to him? </a:t>
            </a:r>
          </a:p>
          <a:p>
            <a:r>
              <a:rPr lang="en-US" dirty="0"/>
              <a:t>If you had been there when Jesus raised Lazarus from the dead, how do you think you might have responded? </a:t>
            </a:r>
          </a:p>
        </p:txBody>
      </p:sp>
      <p:sp>
        <p:nvSpPr>
          <p:cNvPr id="4" name="Scroll: Horizontal 3">
            <a:extLst>
              <a:ext uri="{FF2B5EF4-FFF2-40B4-BE49-F238E27FC236}">
                <a16:creationId xmlns:a16="http://schemas.microsoft.com/office/drawing/2014/main" id="{B1F26938-E6DA-770F-7335-0548FE0E08F1}"/>
              </a:ext>
            </a:extLst>
          </p:cNvPr>
          <p:cNvSpPr/>
          <p:nvPr/>
        </p:nvSpPr>
        <p:spPr>
          <a:xfrm rot="21292320">
            <a:off x="2662153" y="1757319"/>
            <a:ext cx="6867693" cy="3343359"/>
          </a:xfrm>
          <a:prstGeom prst="horizontalScroll">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We should be in just as much awe, and praise Him just as much for the workings we see God do in our lives every day!</a:t>
            </a:r>
          </a:p>
        </p:txBody>
      </p:sp>
    </p:spTree>
    <p:extLst>
      <p:ext uri="{BB962C8B-B14F-4D97-AF65-F5344CB8AC3E}">
        <p14:creationId xmlns:p14="http://schemas.microsoft.com/office/powerpoint/2010/main" val="8784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55FC-4208-2AB1-7B2D-31A5DBE4AB1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8D6506A-1EA6-78E8-30C1-1E2CE68AEBA8}"/>
              </a:ext>
            </a:extLst>
          </p:cNvPr>
          <p:cNvSpPr>
            <a:spLocks noGrp="1"/>
          </p:cNvSpPr>
          <p:nvPr>
            <p:ph idx="1"/>
          </p:nvPr>
        </p:nvSpPr>
        <p:spPr>
          <a:xfrm>
            <a:off x="838200" y="1990845"/>
            <a:ext cx="10515600" cy="4186117"/>
          </a:xfrm>
        </p:spPr>
        <p:txBody>
          <a:bodyPr/>
          <a:lstStyle/>
          <a:p>
            <a:r>
              <a:rPr lang="en-US" dirty="0"/>
              <a:t>Explore. </a:t>
            </a:r>
          </a:p>
          <a:p>
            <a:pPr lvl="1"/>
            <a:r>
              <a:rPr lang="en-US" sz="3600" dirty="0"/>
              <a:t>Do a computer search of Bible verses that show the nature of Jesus Christ. </a:t>
            </a:r>
          </a:p>
          <a:p>
            <a:pPr lvl="1"/>
            <a:r>
              <a:rPr lang="en-US" sz="3600" dirty="0"/>
              <a:t>Share those with someone this week who may be struggling in his or her faith.</a:t>
            </a:r>
          </a:p>
          <a:p>
            <a:endParaRPr lang="en-US" dirty="0"/>
          </a:p>
        </p:txBody>
      </p:sp>
    </p:spTree>
    <p:extLst>
      <p:ext uri="{BB962C8B-B14F-4D97-AF65-F5344CB8AC3E}">
        <p14:creationId xmlns:p14="http://schemas.microsoft.com/office/powerpoint/2010/main" val="129348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F3A8B-5ECB-6B35-E229-02FD8E73B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A4703-9F52-B912-5845-BDA1454B6F8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0AF09D1-BA1A-2041-B364-0DA1C1ABD569}"/>
              </a:ext>
            </a:extLst>
          </p:cNvPr>
          <p:cNvSpPr>
            <a:spLocks noGrp="1"/>
          </p:cNvSpPr>
          <p:nvPr>
            <p:ph idx="1"/>
          </p:nvPr>
        </p:nvSpPr>
        <p:spPr/>
        <p:txBody>
          <a:bodyPr/>
          <a:lstStyle/>
          <a:p>
            <a:r>
              <a:rPr lang="en-US" dirty="0"/>
              <a:t>Evaluate. </a:t>
            </a:r>
          </a:p>
          <a:p>
            <a:pPr lvl="1"/>
            <a:r>
              <a:rPr lang="en-US" sz="3600" dirty="0"/>
              <a:t>Spend some time reflecting upon your personal confession and salvation story. </a:t>
            </a:r>
          </a:p>
          <a:p>
            <a:pPr lvl="1"/>
            <a:r>
              <a:rPr lang="en-US" sz="3600" dirty="0"/>
              <a:t>Consider how your confession is being matched by how you are surrendering to the Lord.</a:t>
            </a:r>
          </a:p>
          <a:p>
            <a:endParaRPr lang="en-US" dirty="0"/>
          </a:p>
        </p:txBody>
      </p:sp>
    </p:spTree>
    <p:extLst>
      <p:ext uri="{BB962C8B-B14F-4D97-AF65-F5344CB8AC3E}">
        <p14:creationId xmlns:p14="http://schemas.microsoft.com/office/powerpoint/2010/main" val="10989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CF5D-B31C-BA02-0667-46F0AEED4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CC250-EA8A-A713-5116-949C3BB9295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4D5C9B3-4700-CE8F-7572-35645590B0B2}"/>
              </a:ext>
            </a:extLst>
          </p:cNvPr>
          <p:cNvSpPr>
            <a:spLocks noGrp="1"/>
          </p:cNvSpPr>
          <p:nvPr>
            <p:ph idx="1"/>
          </p:nvPr>
        </p:nvSpPr>
        <p:spPr/>
        <p:txBody>
          <a:bodyPr/>
          <a:lstStyle/>
          <a:p>
            <a:r>
              <a:rPr lang="en-US" dirty="0"/>
              <a:t>Invite. </a:t>
            </a:r>
          </a:p>
          <a:p>
            <a:pPr lvl="1"/>
            <a:r>
              <a:rPr lang="en-US" sz="3600" dirty="0"/>
              <a:t>As a group, begin to pray for someone this week that you know may be skeptical of the truths of Christ. </a:t>
            </a:r>
          </a:p>
          <a:p>
            <a:pPr lvl="1"/>
            <a:r>
              <a:rPr lang="en-US" sz="3600" dirty="0"/>
              <a:t>Take time during the week to invite this person to attend Easter services with you. </a:t>
            </a:r>
          </a:p>
          <a:p>
            <a:endParaRPr lang="en-US" dirty="0"/>
          </a:p>
        </p:txBody>
      </p:sp>
    </p:spTree>
    <p:extLst>
      <p:ext uri="{BB962C8B-B14F-4D97-AF65-F5344CB8AC3E}">
        <p14:creationId xmlns:p14="http://schemas.microsoft.com/office/powerpoint/2010/main" val="1605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B899EA09-5E5E-C1A7-EF2F-62E2A71F7CF0}"/>
              </a:ext>
            </a:extLst>
          </p:cNvPr>
          <p:cNvSpPr/>
          <p:nvPr/>
        </p:nvSpPr>
        <p:spPr>
          <a:xfrm>
            <a:off x="4194047" y="1690688"/>
            <a:ext cx="4301149" cy="3259264"/>
          </a:xfrm>
          <a:prstGeom prst="wedgeRoundRectCallout">
            <a:avLst>
              <a:gd name="adj1" fmla="val 70492"/>
              <a:gd name="adj2" fmla="val -196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 been “SETON” here a long time trying to figure this out.  I guess I better look in John 11:25-27; 38-44 (NIV) to see what word has those letters.  Then I suppose I use those numbers somehow</a:t>
            </a:r>
            <a:r>
              <a:rPr lang="en-US">
                <a:latin typeface="Comic Sans MS" panose="030F0702030302020204" pitchFamily="66" charset="0"/>
              </a:rPr>
              <a:t>.  </a:t>
            </a:r>
            <a:br>
              <a:rPr lang="en-US">
                <a:latin typeface="Comic Sans MS" panose="030F0702030302020204" pitchFamily="66" charset="0"/>
              </a:rPr>
            </a:br>
            <a:r>
              <a:rPr lang="en-US">
                <a:latin typeface="Comic Sans MS" panose="030F0702030302020204" pitchFamily="66" charset="0"/>
              </a:rPr>
              <a:t>Me</a:t>
            </a:r>
            <a:r>
              <a:rPr lang="en-US" dirty="0">
                <a:latin typeface="Comic Sans MS" panose="030F0702030302020204" pitchFamily="66" charset="0"/>
              </a:rPr>
              <a:t>, I’m going to </a:t>
            </a:r>
            <a:r>
              <a:rPr lang="en-US" dirty="0">
                <a:latin typeface="Comic Sans MS" panose="030F0702030302020204" pitchFamily="66" charset="0"/>
                <a:hlinkClick r:id="rId2"/>
              </a:rPr>
              <a:t>https://tinyurl.com/4yvp6953</a:t>
            </a:r>
            <a:r>
              <a:rPr lang="en-US" dirty="0">
                <a:latin typeface="Comic Sans MS" panose="030F0702030302020204" pitchFamily="66" charset="0"/>
              </a:rPr>
              <a:t> for  Tech help and the color </a:t>
            </a:r>
            <a:r>
              <a:rPr lang="en-US">
                <a:latin typeface="Comic Sans MS" panose="030F0702030302020204" pitchFamily="66" charset="0"/>
              </a:rPr>
              <a:t>page .</a:t>
            </a:r>
            <a:endParaRPr lang="en-US" dirty="0">
              <a:latin typeface="Comic Sans MS" panose="030F0702030302020204" pitchFamily="66" charset="0"/>
            </a:endParaRPr>
          </a:p>
        </p:txBody>
      </p:sp>
      <p:sp>
        <p:nvSpPr>
          <p:cNvPr id="4" name="Title 3">
            <a:extLst>
              <a:ext uri="{FF2B5EF4-FFF2-40B4-BE49-F238E27FC236}">
                <a16:creationId xmlns:a16="http://schemas.microsoft.com/office/drawing/2014/main" id="{A4F4DB6F-CC18-43CA-5700-86450624A8AB}"/>
              </a:ext>
            </a:extLst>
          </p:cNvPr>
          <p:cNvSpPr>
            <a:spLocks noGrp="1"/>
          </p:cNvSpPr>
          <p:nvPr>
            <p:ph type="title"/>
          </p:nvPr>
        </p:nvSpPr>
        <p:spPr/>
        <p:txBody>
          <a:bodyPr/>
          <a:lstStyle/>
          <a:p>
            <a:r>
              <a:rPr lang="en-US" dirty="0"/>
              <a:t>Family Activities</a:t>
            </a:r>
          </a:p>
        </p:txBody>
      </p:sp>
      <p:pic>
        <p:nvPicPr>
          <p:cNvPr id="5" name="Picture 4" descr="A group of black rectangular boxes with letters&#10;&#10;AI-generated content may be incorrect.">
            <a:extLst>
              <a:ext uri="{FF2B5EF4-FFF2-40B4-BE49-F238E27FC236}">
                <a16:creationId xmlns:a16="http://schemas.microsoft.com/office/drawing/2014/main" id="{A35753C2-9055-72D7-F44E-162B2FA4FFF3}"/>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8200" y="1843886"/>
            <a:ext cx="3722226" cy="397146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7" name="Picture 6" descr="A cartoon of a bug holding a piece of paper&#10;&#10;AI-generated content may be incorrect.">
            <a:extLst>
              <a:ext uri="{FF2B5EF4-FFF2-40B4-BE49-F238E27FC236}">
                <a16:creationId xmlns:a16="http://schemas.microsoft.com/office/drawing/2014/main" id="{6199614D-5738-AFE3-F828-2B1DFB4BA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197" y="1690688"/>
            <a:ext cx="2929451" cy="4124667"/>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5FF6415E-AF29-B2CB-D0AE-48A19EDDAAA5}"/>
              </a:ext>
            </a:extLst>
          </p:cNvPr>
          <p:cNvSpPr/>
          <p:nvPr/>
        </p:nvSpPr>
        <p:spPr>
          <a:xfrm rot="21147538">
            <a:off x="959724" y="2535424"/>
            <a:ext cx="1159423" cy="701651"/>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27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99DF8-96F4-4C4E-A3E3-0093A65BE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808CF-ECB5-8121-5103-CBDF0B44EDA2}"/>
              </a:ext>
            </a:extLst>
          </p:cNvPr>
          <p:cNvSpPr>
            <a:spLocks noGrp="1"/>
          </p:cNvSpPr>
          <p:nvPr>
            <p:ph type="ctrTitle"/>
          </p:nvPr>
        </p:nvSpPr>
        <p:spPr/>
        <p:txBody>
          <a:bodyPr/>
          <a:lstStyle/>
          <a:p>
            <a:r>
              <a:rPr lang="en-US" dirty="0"/>
              <a:t>The Sign of </a:t>
            </a:r>
            <a:br>
              <a:rPr lang="en-US" dirty="0"/>
            </a:br>
            <a:r>
              <a:rPr lang="en-US" dirty="0"/>
              <a:t>His Power Over Death</a:t>
            </a:r>
          </a:p>
        </p:txBody>
      </p:sp>
      <p:sp>
        <p:nvSpPr>
          <p:cNvPr id="3" name="Subtitle 2">
            <a:extLst>
              <a:ext uri="{FF2B5EF4-FFF2-40B4-BE49-F238E27FC236}">
                <a16:creationId xmlns:a16="http://schemas.microsoft.com/office/drawing/2014/main" id="{30F51F6E-16EA-A8B5-5C43-572292E76097}"/>
              </a:ext>
            </a:extLst>
          </p:cNvPr>
          <p:cNvSpPr>
            <a:spLocks noGrp="1"/>
          </p:cNvSpPr>
          <p:nvPr>
            <p:ph type="subTitle" idx="1"/>
          </p:nvPr>
        </p:nvSpPr>
        <p:spPr>
          <a:xfrm>
            <a:off x="1524000" y="3788228"/>
            <a:ext cx="9144000" cy="1469571"/>
          </a:xfrm>
        </p:spPr>
        <p:txBody>
          <a:bodyPr/>
          <a:lstStyle/>
          <a:p>
            <a:r>
              <a:rPr lang="en-US" dirty="0"/>
              <a:t>April 13</a:t>
            </a:r>
          </a:p>
        </p:txBody>
      </p:sp>
    </p:spTree>
    <p:extLst>
      <p:ext uri="{BB962C8B-B14F-4D97-AF65-F5344CB8AC3E}">
        <p14:creationId xmlns:p14="http://schemas.microsoft.com/office/powerpoint/2010/main" val="38873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D45E-FA95-F31C-605F-BCCEE6FFD9F3}"/>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C03CE5C8-B88E-45AA-7D80-2085DE4E786C}"/>
              </a:ext>
            </a:extLst>
          </p:cNvPr>
          <p:cNvGrpSpPr/>
          <p:nvPr/>
        </p:nvGrpSpPr>
        <p:grpSpPr>
          <a:xfrm>
            <a:off x="2849598" y="1543792"/>
            <a:ext cx="6492803" cy="4308578"/>
            <a:chOff x="2849598" y="1543792"/>
            <a:chExt cx="6492803" cy="4308578"/>
          </a:xfrm>
        </p:grpSpPr>
        <p:pic>
          <p:nvPicPr>
            <p:cNvPr id="4" name="Picture 3" descr="A person in a white robe walking in a city&#10;&#10;AI-generated content may be incorrect.">
              <a:extLst>
                <a:ext uri="{FF2B5EF4-FFF2-40B4-BE49-F238E27FC236}">
                  <a16:creationId xmlns:a16="http://schemas.microsoft.com/office/drawing/2014/main" id="{939ADA37-F095-A4F3-5964-408BA77CA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139C38BB-2D00-32F8-0687-23F46E07B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39B53D91-9A77-2EC3-EB9C-B38F6A880D98}"/>
              </a:ext>
            </a:extLst>
          </p:cNvPr>
          <p:cNvSpPr txBox="1"/>
          <p:nvPr/>
        </p:nvSpPr>
        <p:spPr>
          <a:xfrm>
            <a:off x="4358244" y="5852370"/>
            <a:ext cx="331321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34267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8DB8-E189-FACA-890C-6762F699322A}"/>
              </a:ext>
            </a:extLst>
          </p:cNvPr>
          <p:cNvSpPr>
            <a:spLocks noGrp="1"/>
          </p:cNvSpPr>
          <p:nvPr>
            <p:ph type="title"/>
          </p:nvPr>
        </p:nvSpPr>
        <p:spPr/>
        <p:txBody>
          <a:bodyPr/>
          <a:lstStyle/>
          <a:p>
            <a:r>
              <a:rPr lang="en-US" dirty="0"/>
              <a:t>Amazing …</a:t>
            </a:r>
          </a:p>
        </p:txBody>
      </p:sp>
      <p:sp>
        <p:nvSpPr>
          <p:cNvPr id="3" name="Content Placeholder 2">
            <a:extLst>
              <a:ext uri="{FF2B5EF4-FFF2-40B4-BE49-F238E27FC236}">
                <a16:creationId xmlns:a16="http://schemas.microsoft.com/office/drawing/2014/main" id="{9AF6A80D-F15C-6030-2AF1-C54191229541}"/>
              </a:ext>
            </a:extLst>
          </p:cNvPr>
          <p:cNvSpPr>
            <a:spLocks noGrp="1"/>
          </p:cNvSpPr>
          <p:nvPr>
            <p:ph idx="1"/>
          </p:nvPr>
        </p:nvSpPr>
        <p:spPr/>
        <p:txBody>
          <a:bodyPr/>
          <a:lstStyle/>
          <a:p>
            <a:r>
              <a:rPr lang="en-US" dirty="0"/>
              <a:t>What are some pictures of new life that you have seen?</a:t>
            </a:r>
          </a:p>
          <a:p>
            <a:endParaRPr lang="en-US" dirty="0"/>
          </a:p>
          <a:p>
            <a:r>
              <a:rPr lang="en-US" dirty="0">
                <a:solidFill>
                  <a:srgbClr val="C00000"/>
                </a:solidFill>
              </a:rPr>
              <a:t>The most important new life we see is someone who comes to Jesus.</a:t>
            </a:r>
          </a:p>
          <a:p>
            <a:pPr lvl="1"/>
            <a:r>
              <a:rPr lang="en-US" dirty="0">
                <a:solidFill>
                  <a:srgbClr val="C00000"/>
                </a:solidFill>
              </a:rPr>
              <a:t>Jesus offers us the hope of a new life.</a:t>
            </a:r>
          </a:p>
          <a:p>
            <a:endParaRPr lang="en-US" dirty="0"/>
          </a:p>
        </p:txBody>
      </p:sp>
      <p:grpSp>
        <p:nvGrpSpPr>
          <p:cNvPr id="4" name="Group 3">
            <a:extLst>
              <a:ext uri="{FF2B5EF4-FFF2-40B4-BE49-F238E27FC236}">
                <a16:creationId xmlns:a16="http://schemas.microsoft.com/office/drawing/2014/main" id="{5E71C666-53CD-71A3-974E-4404FC5D2B80}"/>
              </a:ext>
            </a:extLst>
          </p:cNvPr>
          <p:cNvGrpSpPr/>
          <p:nvPr/>
        </p:nvGrpSpPr>
        <p:grpSpPr>
          <a:xfrm>
            <a:off x="1732996" y="2897579"/>
            <a:ext cx="9620804" cy="3279384"/>
            <a:chOff x="1732996" y="2897579"/>
            <a:chExt cx="9620804" cy="3279384"/>
          </a:xfrm>
          <a:effectLst>
            <a:outerShdw blurRad="50800" dist="38100" dir="2700000" algn="tl" rotWithShape="0">
              <a:prstClr val="black">
                <a:alpha val="40000"/>
              </a:prstClr>
            </a:outerShdw>
          </a:effectLst>
        </p:grpSpPr>
        <p:pic>
          <p:nvPicPr>
            <p:cNvPr id="1026" name="Picture 2" descr="Father Feeds His Baby">
              <a:extLst>
                <a:ext uri="{FF2B5EF4-FFF2-40B4-BE49-F238E27FC236}">
                  <a16:creationId xmlns:a16="http://schemas.microsoft.com/office/drawing/2014/main" id="{0043C768-45E0-C82D-3685-8372EDB51C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088" y="2897579"/>
              <a:ext cx="2619712" cy="3279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rcissus flower">
              <a:extLst>
                <a:ext uri="{FF2B5EF4-FFF2-40B4-BE49-F238E27FC236}">
                  <a16:creationId xmlns:a16="http://schemas.microsoft.com/office/drawing/2014/main" id="{17E4F81E-4D7A-8749-6637-21E4C07569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369" y="3047185"/>
              <a:ext cx="2790639" cy="29533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cow with calf cow nature vector">
              <a:extLst>
                <a:ext uri="{FF2B5EF4-FFF2-40B4-BE49-F238E27FC236}">
                  <a16:creationId xmlns:a16="http://schemas.microsoft.com/office/drawing/2014/main" id="{5F6527CF-26A4-4020-E5E7-4EE6A6FD3C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996" y="3047185"/>
              <a:ext cx="2872537" cy="28678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790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1DFB-7AF8-0269-2DAB-F442B35AB8B1}"/>
              </a:ext>
            </a:extLst>
          </p:cNvPr>
          <p:cNvSpPr>
            <a:spLocks noGrp="1"/>
          </p:cNvSpPr>
          <p:nvPr>
            <p:ph type="title"/>
          </p:nvPr>
        </p:nvSpPr>
        <p:spPr/>
        <p:txBody>
          <a:bodyPr/>
          <a:lstStyle/>
          <a:p>
            <a:pPr algn="l"/>
            <a:r>
              <a:rPr lang="en-US" dirty="0"/>
              <a:t>Listen for the “I am” statement.</a:t>
            </a:r>
          </a:p>
        </p:txBody>
      </p:sp>
      <p:sp>
        <p:nvSpPr>
          <p:cNvPr id="3" name="Content Placeholder 2">
            <a:extLst>
              <a:ext uri="{FF2B5EF4-FFF2-40B4-BE49-F238E27FC236}">
                <a16:creationId xmlns:a16="http://schemas.microsoft.com/office/drawing/2014/main" id="{F0E7D109-131D-22FA-CCC1-4E1EC015024E}"/>
              </a:ext>
            </a:extLst>
          </p:cNvPr>
          <p:cNvSpPr>
            <a:spLocks noGrp="1"/>
          </p:cNvSpPr>
          <p:nvPr>
            <p:ph idx="1"/>
          </p:nvPr>
        </p:nvSpPr>
        <p:spPr/>
        <p:txBody>
          <a:bodyPr/>
          <a:lstStyle/>
          <a:p>
            <a:pPr marL="0" indent="0" algn="ctr">
              <a:buNone/>
            </a:pPr>
            <a:r>
              <a:rPr lang="en-US" dirty="0"/>
              <a:t>John 11:25-27 (NIV)   Jesus said to her, "I am the resurrection and the life. He who believes in me will live, even though he dies; 26  and whoever lives and believes in me will never die. Do you believe this?" 27  "Yes, Lord," she told him, "I believe that you are the Christ, the Son of God, who was to come into the world."</a:t>
            </a:r>
          </a:p>
        </p:txBody>
      </p:sp>
      <p:pic>
        <p:nvPicPr>
          <p:cNvPr id="5" name="Picture 4">
            <a:extLst>
              <a:ext uri="{FF2B5EF4-FFF2-40B4-BE49-F238E27FC236}">
                <a16:creationId xmlns:a16="http://schemas.microsoft.com/office/drawing/2014/main" id="{BA1BA9AB-0926-A6AA-8DEA-79F2E8690136}"/>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4767148" y="5718878"/>
            <a:ext cx="2009524"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948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4118-04E7-6B16-E239-1FA077C8C377}"/>
              </a:ext>
            </a:extLst>
          </p:cNvPr>
          <p:cNvSpPr>
            <a:spLocks noGrp="1"/>
          </p:cNvSpPr>
          <p:nvPr>
            <p:ph type="title"/>
          </p:nvPr>
        </p:nvSpPr>
        <p:spPr/>
        <p:txBody>
          <a:bodyPr/>
          <a:lstStyle/>
          <a:p>
            <a:r>
              <a:rPr lang="en-US" dirty="0"/>
              <a:t>Jesus Is the Resurrection and Life</a:t>
            </a:r>
          </a:p>
        </p:txBody>
      </p:sp>
      <p:sp>
        <p:nvSpPr>
          <p:cNvPr id="3" name="Content Placeholder 2">
            <a:extLst>
              <a:ext uri="{FF2B5EF4-FFF2-40B4-BE49-F238E27FC236}">
                <a16:creationId xmlns:a16="http://schemas.microsoft.com/office/drawing/2014/main" id="{62B6FDAB-860F-6954-86A5-18CF8B1A83EF}"/>
              </a:ext>
            </a:extLst>
          </p:cNvPr>
          <p:cNvSpPr>
            <a:spLocks noGrp="1"/>
          </p:cNvSpPr>
          <p:nvPr>
            <p:ph idx="1"/>
          </p:nvPr>
        </p:nvSpPr>
        <p:spPr/>
        <p:txBody>
          <a:bodyPr/>
          <a:lstStyle/>
          <a:p>
            <a:r>
              <a:rPr lang="en-US" dirty="0"/>
              <a:t>What does this “I am” statement teach us about Jesus’ nature and character?</a:t>
            </a:r>
          </a:p>
          <a:p>
            <a:r>
              <a:rPr lang="en-US" dirty="0"/>
              <a:t>What did Jesus say would happen to those who believed in Him? </a:t>
            </a:r>
          </a:p>
          <a:p>
            <a:r>
              <a:rPr lang="en-US" dirty="0"/>
              <a:t>What question did Jesus pose to Martha?</a:t>
            </a:r>
          </a:p>
          <a:p>
            <a:r>
              <a:rPr lang="en-US" dirty="0"/>
              <a:t>What belief did Martha express to Jesus? </a:t>
            </a:r>
          </a:p>
        </p:txBody>
      </p:sp>
    </p:spTree>
    <p:extLst>
      <p:ext uri="{BB962C8B-B14F-4D97-AF65-F5344CB8AC3E}">
        <p14:creationId xmlns:p14="http://schemas.microsoft.com/office/powerpoint/2010/main" val="36134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7E00-917E-0C15-8BEF-80514FD8C526}"/>
              </a:ext>
            </a:extLst>
          </p:cNvPr>
          <p:cNvSpPr>
            <a:spLocks noGrp="1"/>
          </p:cNvSpPr>
          <p:nvPr>
            <p:ph type="title"/>
          </p:nvPr>
        </p:nvSpPr>
        <p:spPr/>
        <p:txBody>
          <a:bodyPr/>
          <a:lstStyle/>
          <a:p>
            <a:r>
              <a:rPr lang="en-US" dirty="0"/>
              <a:t>Jesus Is the Resurrection and Life</a:t>
            </a:r>
          </a:p>
        </p:txBody>
      </p:sp>
      <p:sp>
        <p:nvSpPr>
          <p:cNvPr id="3" name="Content Placeholder 2">
            <a:extLst>
              <a:ext uri="{FF2B5EF4-FFF2-40B4-BE49-F238E27FC236}">
                <a16:creationId xmlns:a16="http://schemas.microsoft.com/office/drawing/2014/main" id="{76F5AD81-9007-F321-D28A-29FEF679FC07}"/>
              </a:ext>
            </a:extLst>
          </p:cNvPr>
          <p:cNvSpPr>
            <a:spLocks noGrp="1"/>
          </p:cNvSpPr>
          <p:nvPr>
            <p:ph idx="1"/>
          </p:nvPr>
        </p:nvSpPr>
        <p:spPr/>
        <p:txBody>
          <a:bodyPr/>
          <a:lstStyle/>
          <a:p>
            <a:r>
              <a:rPr lang="en-US" dirty="0"/>
              <a:t>Why do you think Jesus asked if she believed?  Wouldn’t He (as omniscient God) already know?</a:t>
            </a:r>
          </a:p>
          <a:p>
            <a:r>
              <a:rPr lang="en-US" dirty="0"/>
              <a:t>What does it mean to “believe in” Jesus?</a:t>
            </a:r>
          </a:p>
          <a:p>
            <a:r>
              <a:rPr lang="en-US" dirty="0"/>
              <a:t>To whom does He personally become resurrection and life?</a:t>
            </a:r>
          </a:p>
          <a:p>
            <a:endParaRPr lang="en-US" dirty="0"/>
          </a:p>
        </p:txBody>
      </p:sp>
    </p:spTree>
    <p:extLst>
      <p:ext uri="{BB962C8B-B14F-4D97-AF65-F5344CB8AC3E}">
        <p14:creationId xmlns:p14="http://schemas.microsoft.com/office/powerpoint/2010/main" val="20651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4F20-FF6F-6CA4-DDD7-5F7B9FBD8DC9}"/>
              </a:ext>
            </a:extLst>
          </p:cNvPr>
          <p:cNvSpPr>
            <a:spLocks noGrp="1"/>
          </p:cNvSpPr>
          <p:nvPr>
            <p:ph type="title"/>
          </p:nvPr>
        </p:nvSpPr>
        <p:spPr/>
        <p:txBody>
          <a:bodyPr/>
          <a:lstStyle/>
          <a:p>
            <a:r>
              <a:rPr lang="en-US" dirty="0"/>
              <a:t>Jesus Is the Resurrection and Life</a:t>
            </a:r>
          </a:p>
        </p:txBody>
      </p:sp>
      <p:sp>
        <p:nvSpPr>
          <p:cNvPr id="3" name="Content Placeholder 2">
            <a:extLst>
              <a:ext uri="{FF2B5EF4-FFF2-40B4-BE49-F238E27FC236}">
                <a16:creationId xmlns:a16="http://schemas.microsoft.com/office/drawing/2014/main" id="{DAB0CDAD-6265-03EA-188E-406682FB4A2C}"/>
              </a:ext>
            </a:extLst>
          </p:cNvPr>
          <p:cNvSpPr>
            <a:spLocks noGrp="1"/>
          </p:cNvSpPr>
          <p:nvPr>
            <p:ph idx="1"/>
          </p:nvPr>
        </p:nvSpPr>
        <p:spPr/>
        <p:txBody>
          <a:bodyPr/>
          <a:lstStyle/>
          <a:p>
            <a:r>
              <a:rPr lang="en-US" dirty="0"/>
              <a:t>How does the hope of eternal life influence your daily decisions?</a:t>
            </a:r>
          </a:p>
          <a:p>
            <a:r>
              <a:rPr lang="en-US" dirty="0"/>
              <a:t>How would you describe the hope of eternal life to someone who’s never heard about it?</a:t>
            </a:r>
          </a:p>
        </p:txBody>
      </p:sp>
    </p:spTree>
    <p:extLst>
      <p:ext uri="{BB962C8B-B14F-4D97-AF65-F5344CB8AC3E}">
        <p14:creationId xmlns:p14="http://schemas.microsoft.com/office/powerpoint/2010/main" val="9524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C21B-1498-1F60-50BA-9D3000AF5F2E}"/>
              </a:ext>
            </a:extLst>
          </p:cNvPr>
          <p:cNvSpPr>
            <a:spLocks noGrp="1"/>
          </p:cNvSpPr>
          <p:nvPr>
            <p:ph type="title"/>
          </p:nvPr>
        </p:nvSpPr>
        <p:spPr/>
        <p:txBody>
          <a:bodyPr/>
          <a:lstStyle/>
          <a:p>
            <a:pPr algn="l"/>
            <a:r>
              <a:rPr lang="en-US" dirty="0"/>
              <a:t>Listen for a call to deeper faith.</a:t>
            </a:r>
          </a:p>
        </p:txBody>
      </p:sp>
      <p:sp>
        <p:nvSpPr>
          <p:cNvPr id="3" name="Content Placeholder 2">
            <a:extLst>
              <a:ext uri="{FF2B5EF4-FFF2-40B4-BE49-F238E27FC236}">
                <a16:creationId xmlns:a16="http://schemas.microsoft.com/office/drawing/2014/main" id="{0AD69A0B-F886-2C29-E24F-2B51BA298355}"/>
              </a:ext>
            </a:extLst>
          </p:cNvPr>
          <p:cNvSpPr>
            <a:spLocks noGrp="1"/>
          </p:cNvSpPr>
          <p:nvPr>
            <p:ph idx="1"/>
          </p:nvPr>
        </p:nvSpPr>
        <p:spPr>
          <a:xfrm>
            <a:off x="1446835" y="2141537"/>
            <a:ext cx="8969415" cy="4351338"/>
          </a:xfrm>
        </p:spPr>
        <p:txBody>
          <a:bodyPr/>
          <a:lstStyle/>
          <a:p>
            <a:pPr marL="0" indent="0" algn="ctr">
              <a:buNone/>
            </a:pPr>
            <a:r>
              <a:rPr lang="en-US" dirty="0"/>
              <a:t>John 11:38-40 (NIV)  Jesus, once more deeply moved, came to the tomb. It was a cave with a stone laid across the entrance. 39  "Take away the stone," he said. "But, Lord," said Martha, the </a:t>
            </a:r>
          </a:p>
        </p:txBody>
      </p:sp>
    </p:spTree>
    <p:extLst>
      <p:ext uri="{BB962C8B-B14F-4D97-AF65-F5344CB8AC3E}">
        <p14:creationId xmlns:p14="http://schemas.microsoft.com/office/powerpoint/2010/main" val="10846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D744C-5653-BD40-5E27-BE2C6ADD4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8F90F-DE59-0A8F-BC0D-97602050C794}"/>
              </a:ext>
            </a:extLst>
          </p:cNvPr>
          <p:cNvSpPr>
            <a:spLocks noGrp="1"/>
          </p:cNvSpPr>
          <p:nvPr>
            <p:ph type="title"/>
          </p:nvPr>
        </p:nvSpPr>
        <p:spPr/>
        <p:txBody>
          <a:bodyPr/>
          <a:lstStyle/>
          <a:p>
            <a:pPr algn="l"/>
            <a:r>
              <a:rPr lang="en-US" dirty="0"/>
              <a:t>Listen for a call to deeper faith.</a:t>
            </a:r>
          </a:p>
        </p:txBody>
      </p:sp>
      <p:sp>
        <p:nvSpPr>
          <p:cNvPr id="3" name="Content Placeholder 2">
            <a:extLst>
              <a:ext uri="{FF2B5EF4-FFF2-40B4-BE49-F238E27FC236}">
                <a16:creationId xmlns:a16="http://schemas.microsoft.com/office/drawing/2014/main" id="{48411850-DF37-0F7A-A1F3-B7E4910E93CD}"/>
              </a:ext>
            </a:extLst>
          </p:cNvPr>
          <p:cNvSpPr>
            <a:spLocks noGrp="1"/>
          </p:cNvSpPr>
          <p:nvPr>
            <p:ph idx="1"/>
          </p:nvPr>
        </p:nvSpPr>
        <p:spPr>
          <a:xfrm>
            <a:off x="1970108" y="2141537"/>
            <a:ext cx="8251784" cy="4351338"/>
          </a:xfrm>
        </p:spPr>
        <p:txBody>
          <a:bodyPr/>
          <a:lstStyle/>
          <a:p>
            <a:pPr marL="0" indent="0" algn="ctr">
              <a:buNone/>
            </a:pPr>
            <a:r>
              <a:rPr lang="en-US" dirty="0"/>
              <a:t>sister of the dead man, "by this time there is a bad odor, for he has been there four days." 40  Then Jesus said, "Did I not tell you that if you believed, you would see the glory </a:t>
            </a:r>
          </a:p>
        </p:txBody>
      </p:sp>
      <p:pic>
        <p:nvPicPr>
          <p:cNvPr id="4" name="Picture 3">
            <a:extLst>
              <a:ext uri="{FF2B5EF4-FFF2-40B4-BE49-F238E27FC236}">
                <a16:creationId xmlns:a16="http://schemas.microsoft.com/office/drawing/2014/main" id="{A54C5CCC-2A55-EC31-3E28-CBBDC708375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4813447" y="5209592"/>
            <a:ext cx="2009524"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6976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53</TotalTime>
  <Words>905</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The Sign of  His Power Over Death</vt:lpstr>
      <vt:lpstr>Video Introduction</vt:lpstr>
      <vt:lpstr>Amazing …</vt:lpstr>
      <vt:lpstr>Listen for the “I am” statement.</vt:lpstr>
      <vt:lpstr>Jesus Is the Resurrection and Life</vt:lpstr>
      <vt:lpstr>Jesus Is the Resurrection and Life</vt:lpstr>
      <vt:lpstr>Jesus Is the Resurrection and Life</vt:lpstr>
      <vt:lpstr>Listen for a call to deeper faith.</vt:lpstr>
      <vt:lpstr>Listen for a call to deeper faith.</vt:lpstr>
      <vt:lpstr>Faithful Obedience Reveals God’s Glory</vt:lpstr>
      <vt:lpstr>Faithful Obedience Reveals God’s Glory</vt:lpstr>
      <vt:lpstr>Listen for a challenge to believe.</vt:lpstr>
      <vt:lpstr>Listen for a challenge to believe.</vt:lpstr>
      <vt:lpstr>Jesus Is More than Words</vt:lpstr>
      <vt:lpstr>Application</vt:lpstr>
      <vt:lpstr>Application</vt:lpstr>
      <vt:lpstr>Application</vt:lpstr>
      <vt:lpstr>Family Activities</vt:lpstr>
      <vt:lpstr>The Sign of  His Power Over Death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5</cp:revision>
  <dcterms:created xsi:type="dcterms:W3CDTF">2025-03-20T18:06:01Z</dcterms:created>
  <dcterms:modified xsi:type="dcterms:W3CDTF">2025-03-20T18:59:18Z</dcterms:modified>
</cp:coreProperties>
</file>