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CA1C1-B5B4-4B35-8B0F-BEC94C40EB28}" v="1" dt="2025-03-13T19:07:58.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7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4000"/>
                </a:schemeClr>
              </a:gs>
              <a:gs pos="83000">
                <a:schemeClr val="accent1">
                  <a:lumMod val="45000"/>
                  <a:lumOff val="55000"/>
                  <a:alpha val="70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4/3/2025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qudclsx9"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hyperlink" Target="https://tinyurl.com/4arn9pka"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133599"/>
          </a:xfrm>
        </p:spPr>
        <p:txBody>
          <a:bodyPr/>
          <a:lstStyle/>
          <a:p>
            <a:r>
              <a:rPr lang="en-US" dirty="0"/>
              <a:t>The Sign of His Light</a:t>
            </a:r>
          </a:p>
        </p:txBody>
      </p:sp>
      <p:sp>
        <p:nvSpPr>
          <p:cNvPr id="3" name="Subtitle 2"/>
          <p:cNvSpPr>
            <a:spLocks noGrp="1"/>
          </p:cNvSpPr>
          <p:nvPr>
            <p:ph type="subTitle" idx="1"/>
          </p:nvPr>
        </p:nvSpPr>
        <p:spPr>
          <a:xfrm>
            <a:off x="1524000" y="3788228"/>
            <a:ext cx="9144000" cy="1469571"/>
          </a:xfrm>
        </p:spPr>
        <p:txBody>
          <a:bodyPr/>
          <a:lstStyle/>
          <a:p>
            <a:r>
              <a:rPr lang="en-US" dirty="0"/>
              <a:t>April 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4E7574-7359-E51C-31A9-7D2E3B8D8E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5F42BB-D425-076A-D868-02E91981432B}"/>
              </a:ext>
            </a:extLst>
          </p:cNvPr>
          <p:cNvSpPr>
            <a:spLocks noGrp="1"/>
          </p:cNvSpPr>
          <p:nvPr>
            <p:ph type="title"/>
          </p:nvPr>
        </p:nvSpPr>
        <p:spPr/>
        <p:txBody>
          <a:bodyPr/>
          <a:lstStyle/>
          <a:p>
            <a:pPr algn="l"/>
            <a:r>
              <a:rPr lang="en-US" dirty="0"/>
              <a:t>Listen for unusual doctoring.</a:t>
            </a:r>
          </a:p>
        </p:txBody>
      </p:sp>
      <p:sp>
        <p:nvSpPr>
          <p:cNvPr id="3" name="Content Placeholder 2">
            <a:extLst>
              <a:ext uri="{FF2B5EF4-FFF2-40B4-BE49-F238E27FC236}">
                <a16:creationId xmlns:a16="http://schemas.microsoft.com/office/drawing/2014/main" id="{E2D32205-0C68-08DF-AED8-CFCF0046FC39}"/>
              </a:ext>
            </a:extLst>
          </p:cNvPr>
          <p:cNvSpPr>
            <a:spLocks noGrp="1"/>
          </p:cNvSpPr>
          <p:nvPr>
            <p:ph idx="1"/>
          </p:nvPr>
        </p:nvSpPr>
        <p:spPr>
          <a:xfrm>
            <a:off x="1634442" y="2010820"/>
            <a:ext cx="8923116" cy="4351338"/>
          </a:xfrm>
        </p:spPr>
        <p:txBody>
          <a:bodyPr/>
          <a:lstStyle/>
          <a:p>
            <a:pPr marL="0" indent="0" algn="ctr">
              <a:buNone/>
            </a:pPr>
            <a:r>
              <a:rPr lang="en-US" dirty="0"/>
              <a:t>home seeing. 8  His neighbors and those who had formerly seen him begging asked, "Isn't this the same man who used to sit and beg?" 9  Some claimed that he was. Others said, "No, he only looks like him." But he himself insisted, "I am </a:t>
            </a:r>
          </a:p>
        </p:txBody>
      </p:sp>
    </p:spTree>
    <p:extLst>
      <p:ext uri="{BB962C8B-B14F-4D97-AF65-F5344CB8AC3E}">
        <p14:creationId xmlns:p14="http://schemas.microsoft.com/office/powerpoint/2010/main" val="2975835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F63A2-4835-0DC3-6792-ED264FFAD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87FC9C-1BA6-8145-BDB9-C71BF48AFF8E}"/>
              </a:ext>
            </a:extLst>
          </p:cNvPr>
          <p:cNvSpPr>
            <a:spLocks noGrp="1"/>
          </p:cNvSpPr>
          <p:nvPr>
            <p:ph type="title"/>
          </p:nvPr>
        </p:nvSpPr>
        <p:spPr/>
        <p:txBody>
          <a:bodyPr/>
          <a:lstStyle/>
          <a:p>
            <a:pPr algn="l"/>
            <a:r>
              <a:rPr lang="en-US" dirty="0"/>
              <a:t>Listen for unusual doctoring.</a:t>
            </a:r>
          </a:p>
        </p:txBody>
      </p:sp>
      <p:sp>
        <p:nvSpPr>
          <p:cNvPr id="3" name="Content Placeholder 2">
            <a:extLst>
              <a:ext uri="{FF2B5EF4-FFF2-40B4-BE49-F238E27FC236}">
                <a16:creationId xmlns:a16="http://schemas.microsoft.com/office/drawing/2014/main" id="{1F4BCB26-C55C-C52F-14C7-08B59E7958E0}"/>
              </a:ext>
            </a:extLst>
          </p:cNvPr>
          <p:cNvSpPr>
            <a:spLocks noGrp="1"/>
          </p:cNvSpPr>
          <p:nvPr>
            <p:ph idx="1"/>
          </p:nvPr>
        </p:nvSpPr>
        <p:spPr>
          <a:xfrm>
            <a:off x="1634442" y="2010820"/>
            <a:ext cx="8923116" cy="4351338"/>
          </a:xfrm>
        </p:spPr>
        <p:txBody>
          <a:bodyPr/>
          <a:lstStyle/>
          <a:p>
            <a:pPr marL="0" indent="0" algn="ctr">
              <a:buNone/>
            </a:pPr>
            <a:r>
              <a:rPr lang="en-US" dirty="0"/>
              <a:t>the man." 10  "How then were your eyes opened?" they demanded. 11  He replied, "The man they call Jesus made some mud and put it on my eyes. He told me to go to Siloam and wash. So I went and washed, and then I could see."</a:t>
            </a:r>
          </a:p>
        </p:txBody>
      </p:sp>
      <p:pic>
        <p:nvPicPr>
          <p:cNvPr id="4" name="Picture 3">
            <a:extLst>
              <a:ext uri="{FF2B5EF4-FFF2-40B4-BE49-F238E27FC236}">
                <a16:creationId xmlns:a16="http://schemas.microsoft.com/office/drawing/2014/main" id="{41181A23-2D24-B92B-A3BC-B9EF65BE7D25}"/>
              </a:ext>
            </a:extLst>
          </p:cNvPr>
          <p:cNvPicPr>
            <a:picLocks noChangeAspect="1"/>
          </p:cNvPicPr>
          <p:nvPr/>
        </p:nvPicPr>
        <p:blipFill>
          <a:blip r:embed="rId2"/>
          <a:stretch>
            <a:fillRect/>
          </a:stretch>
        </p:blipFill>
        <p:spPr>
          <a:xfrm>
            <a:off x="5424782" y="5587454"/>
            <a:ext cx="1828571"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06504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FF26-2BE5-7E85-5344-407878625FB0}"/>
              </a:ext>
            </a:extLst>
          </p:cNvPr>
          <p:cNvSpPr>
            <a:spLocks noGrp="1"/>
          </p:cNvSpPr>
          <p:nvPr>
            <p:ph type="title"/>
          </p:nvPr>
        </p:nvSpPr>
        <p:spPr/>
        <p:txBody>
          <a:bodyPr/>
          <a:lstStyle/>
          <a:p>
            <a:r>
              <a:rPr lang="en-US" dirty="0"/>
              <a:t>Jesus Gives Sight</a:t>
            </a:r>
          </a:p>
        </p:txBody>
      </p:sp>
      <p:sp>
        <p:nvSpPr>
          <p:cNvPr id="3" name="Content Placeholder 2">
            <a:extLst>
              <a:ext uri="{FF2B5EF4-FFF2-40B4-BE49-F238E27FC236}">
                <a16:creationId xmlns:a16="http://schemas.microsoft.com/office/drawing/2014/main" id="{39FFD3F6-06DA-F1B4-8D03-AB7D548361C4}"/>
              </a:ext>
            </a:extLst>
          </p:cNvPr>
          <p:cNvSpPr>
            <a:spLocks noGrp="1"/>
          </p:cNvSpPr>
          <p:nvPr>
            <p:ph idx="1"/>
          </p:nvPr>
        </p:nvSpPr>
        <p:spPr>
          <a:xfrm>
            <a:off x="838200" y="2164465"/>
            <a:ext cx="10515600" cy="4012497"/>
          </a:xfrm>
        </p:spPr>
        <p:txBody>
          <a:bodyPr/>
          <a:lstStyle/>
          <a:p>
            <a:r>
              <a:rPr lang="en-US" dirty="0">
                <a:solidFill>
                  <a:srgbClr val="C00000"/>
                </a:solidFill>
              </a:rPr>
              <a:t>Note the unusual method Jesus used to bring about the healing. </a:t>
            </a:r>
          </a:p>
          <a:p>
            <a:pPr lvl="1"/>
            <a:r>
              <a:rPr lang="en-US" sz="3600" dirty="0">
                <a:solidFill>
                  <a:srgbClr val="C00000"/>
                </a:solidFill>
              </a:rPr>
              <a:t>Spitting in the dirt, making a mud “ointment”</a:t>
            </a:r>
          </a:p>
          <a:p>
            <a:pPr lvl="1"/>
            <a:r>
              <a:rPr lang="en-US" sz="3600" dirty="0">
                <a:solidFill>
                  <a:srgbClr val="C00000"/>
                </a:solidFill>
              </a:rPr>
              <a:t>Sends the man to a local spring to wash it off</a:t>
            </a:r>
          </a:p>
          <a:p>
            <a:endParaRPr lang="en-US" dirty="0"/>
          </a:p>
        </p:txBody>
      </p:sp>
    </p:spTree>
    <p:extLst>
      <p:ext uri="{BB962C8B-B14F-4D97-AF65-F5344CB8AC3E}">
        <p14:creationId xmlns:p14="http://schemas.microsoft.com/office/powerpoint/2010/main" val="1074962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DBD5A-F23D-1CF4-33DC-EE2C8F9B10EF}"/>
              </a:ext>
            </a:extLst>
          </p:cNvPr>
          <p:cNvSpPr>
            <a:spLocks noGrp="1"/>
          </p:cNvSpPr>
          <p:nvPr>
            <p:ph type="title"/>
          </p:nvPr>
        </p:nvSpPr>
        <p:spPr/>
        <p:txBody>
          <a:bodyPr/>
          <a:lstStyle/>
          <a:p>
            <a:r>
              <a:rPr lang="en-US" dirty="0"/>
              <a:t>Jesus Gives Sight</a:t>
            </a:r>
          </a:p>
        </p:txBody>
      </p:sp>
      <p:sp>
        <p:nvSpPr>
          <p:cNvPr id="3" name="Content Placeholder 2">
            <a:extLst>
              <a:ext uri="{FF2B5EF4-FFF2-40B4-BE49-F238E27FC236}">
                <a16:creationId xmlns:a16="http://schemas.microsoft.com/office/drawing/2014/main" id="{8E767047-E854-5848-D014-896B94DD0802}"/>
              </a:ext>
            </a:extLst>
          </p:cNvPr>
          <p:cNvSpPr>
            <a:spLocks noGrp="1"/>
          </p:cNvSpPr>
          <p:nvPr>
            <p:ph idx="1"/>
          </p:nvPr>
        </p:nvSpPr>
        <p:spPr/>
        <p:txBody>
          <a:bodyPr>
            <a:normAutofit lnSpcReduction="10000"/>
          </a:bodyPr>
          <a:lstStyle/>
          <a:p>
            <a:r>
              <a:rPr lang="en-US" dirty="0"/>
              <a:t>On what basis was the man given his sight; saliva, dirt, mud, water, or something more? </a:t>
            </a:r>
          </a:p>
          <a:p>
            <a:r>
              <a:rPr lang="en-US" dirty="0"/>
              <a:t>What were the various responses from others who saw the man and realized he was no longer blind? </a:t>
            </a:r>
          </a:p>
          <a:p>
            <a:endParaRPr lang="en-US" dirty="0"/>
          </a:p>
          <a:p>
            <a:r>
              <a:rPr lang="en-US" dirty="0">
                <a:solidFill>
                  <a:srgbClr val="C00000"/>
                </a:solidFill>
              </a:rPr>
              <a:t>They all wanted to know how it was he could now see</a:t>
            </a:r>
          </a:p>
        </p:txBody>
      </p:sp>
    </p:spTree>
    <p:extLst>
      <p:ext uri="{BB962C8B-B14F-4D97-AF65-F5344CB8AC3E}">
        <p14:creationId xmlns:p14="http://schemas.microsoft.com/office/powerpoint/2010/main" val="387827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139EC-F5D5-5996-2F9B-BFE6510DBB0D}"/>
              </a:ext>
            </a:extLst>
          </p:cNvPr>
          <p:cNvSpPr>
            <a:spLocks noGrp="1"/>
          </p:cNvSpPr>
          <p:nvPr>
            <p:ph type="title"/>
          </p:nvPr>
        </p:nvSpPr>
        <p:spPr/>
        <p:txBody>
          <a:bodyPr/>
          <a:lstStyle/>
          <a:p>
            <a:r>
              <a:rPr lang="en-US" dirty="0"/>
              <a:t>Jesus Gives Sight</a:t>
            </a:r>
          </a:p>
        </p:txBody>
      </p:sp>
      <p:sp>
        <p:nvSpPr>
          <p:cNvPr id="3" name="Content Placeholder 2">
            <a:extLst>
              <a:ext uri="{FF2B5EF4-FFF2-40B4-BE49-F238E27FC236}">
                <a16:creationId xmlns:a16="http://schemas.microsoft.com/office/drawing/2014/main" id="{AC6E2B9E-631F-8B8B-9DC2-D2AE7EFCF0C2}"/>
              </a:ext>
            </a:extLst>
          </p:cNvPr>
          <p:cNvSpPr>
            <a:spLocks noGrp="1"/>
          </p:cNvSpPr>
          <p:nvPr>
            <p:ph idx="1"/>
          </p:nvPr>
        </p:nvSpPr>
        <p:spPr/>
        <p:txBody>
          <a:bodyPr/>
          <a:lstStyle/>
          <a:p>
            <a:r>
              <a:rPr lang="en-US" dirty="0"/>
              <a:t>So … </a:t>
            </a:r>
            <a:r>
              <a:rPr lang="en-US" b="1" dirty="0"/>
              <a:t>we</a:t>
            </a:r>
            <a:r>
              <a:rPr lang="en-US" dirty="0"/>
              <a:t> want to know, when has Jesus opened </a:t>
            </a:r>
            <a:r>
              <a:rPr lang="en-US" b="1" dirty="0"/>
              <a:t>your</a:t>
            </a:r>
            <a:r>
              <a:rPr lang="en-US" dirty="0"/>
              <a:t> spiritual eyes in a way that helped you see things differently?</a:t>
            </a:r>
          </a:p>
          <a:p>
            <a:r>
              <a:rPr lang="en-US" dirty="0"/>
              <a:t>In what ways are we sometimes spiritually blind and in need of healing? </a:t>
            </a:r>
          </a:p>
        </p:txBody>
      </p:sp>
    </p:spTree>
    <p:extLst>
      <p:ext uri="{BB962C8B-B14F-4D97-AF65-F5344CB8AC3E}">
        <p14:creationId xmlns:p14="http://schemas.microsoft.com/office/powerpoint/2010/main" val="327183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E6CF8-FCA1-C88E-896D-3C9C572FDB9D}"/>
              </a:ext>
            </a:extLst>
          </p:cNvPr>
          <p:cNvSpPr>
            <a:spLocks noGrp="1"/>
          </p:cNvSpPr>
          <p:nvPr>
            <p:ph type="title"/>
          </p:nvPr>
        </p:nvSpPr>
        <p:spPr/>
        <p:txBody>
          <a:bodyPr/>
          <a:lstStyle/>
          <a:p>
            <a:pPr algn="l"/>
            <a:r>
              <a:rPr lang="en-US" dirty="0"/>
              <a:t>Listen for a snappy comeback.</a:t>
            </a:r>
          </a:p>
        </p:txBody>
      </p:sp>
      <p:sp>
        <p:nvSpPr>
          <p:cNvPr id="3" name="Content Placeholder 2">
            <a:extLst>
              <a:ext uri="{FF2B5EF4-FFF2-40B4-BE49-F238E27FC236}">
                <a16:creationId xmlns:a16="http://schemas.microsoft.com/office/drawing/2014/main" id="{ED989DEF-190C-F5D4-46F9-B5C9293D12C0}"/>
              </a:ext>
            </a:extLst>
          </p:cNvPr>
          <p:cNvSpPr>
            <a:spLocks noGrp="1"/>
          </p:cNvSpPr>
          <p:nvPr>
            <p:ph idx="1"/>
          </p:nvPr>
        </p:nvSpPr>
        <p:spPr>
          <a:xfrm>
            <a:off x="838200" y="1690688"/>
            <a:ext cx="10515600" cy="4351338"/>
          </a:xfrm>
        </p:spPr>
        <p:txBody>
          <a:bodyPr/>
          <a:lstStyle/>
          <a:p>
            <a:pPr marL="0" indent="0" algn="ctr">
              <a:buNone/>
            </a:pPr>
            <a:r>
              <a:rPr lang="en-US" dirty="0"/>
              <a:t>John 9:30-33 (NIV)   The man answered, "Now that is remarkable! You don't know where he comes from, yet he opened my eyes. 31  We know that God does not listen to sinners. He listens to the godly man who does his will. 32  Nobody has ever heard of opening the eyes of a man born blind. 33  If this man were not from God, he could do nothing."</a:t>
            </a:r>
          </a:p>
        </p:txBody>
      </p:sp>
      <p:pic>
        <p:nvPicPr>
          <p:cNvPr id="4" name="Picture 3">
            <a:extLst>
              <a:ext uri="{FF2B5EF4-FFF2-40B4-BE49-F238E27FC236}">
                <a16:creationId xmlns:a16="http://schemas.microsoft.com/office/drawing/2014/main" id="{CDC6018C-DD81-206E-7152-5ED94AE25784}"/>
              </a:ext>
            </a:extLst>
          </p:cNvPr>
          <p:cNvPicPr>
            <a:picLocks noChangeAspect="1"/>
          </p:cNvPicPr>
          <p:nvPr/>
        </p:nvPicPr>
        <p:blipFill>
          <a:blip r:embed="rId2"/>
          <a:stretch>
            <a:fillRect/>
          </a:stretch>
        </p:blipFill>
        <p:spPr>
          <a:xfrm>
            <a:off x="5181714" y="5908692"/>
            <a:ext cx="1828571"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70093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F18A6-819F-77C9-AC95-7EC4EEF25D73}"/>
              </a:ext>
            </a:extLst>
          </p:cNvPr>
          <p:cNvSpPr>
            <a:spLocks noGrp="1"/>
          </p:cNvSpPr>
          <p:nvPr>
            <p:ph type="title"/>
          </p:nvPr>
        </p:nvSpPr>
        <p:spPr/>
        <p:txBody>
          <a:bodyPr/>
          <a:lstStyle/>
          <a:p>
            <a:r>
              <a:rPr lang="en-US" dirty="0"/>
              <a:t>Jesus’ Actions Show Who He Is</a:t>
            </a:r>
          </a:p>
        </p:txBody>
      </p:sp>
      <p:sp>
        <p:nvSpPr>
          <p:cNvPr id="3" name="Content Placeholder 2">
            <a:extLst>
              <a:ext uri="{FF2B5EF4-FFF2-40B4-BE49-F238E27FC236}">
                <a16:creationId xmlns:a16="http://schemas.microsoft.com/office/drawing/2014/main" id="{6C9EACDF-443E-2060-F958-4537A9E8B792}"/>
              </a:ext>
            </a:extLst>
          </p:cNvPr>
          <p:cNvSpPr>
            <a:spLocks noGrp="1"/>
          </p:cNvSpPr>
          <p:nvPr>
            <p:ph idx="1"/>
          </p:nvPr>
        </p:nvSpPr>
        <p:spPr>
          <a:xfrm>
            <a:off x="838200" y="2257063"/>
            <a:ext cx="10515600" cy="3919900"/>
          </a:xfrm>
        </p:spPr>
        <p:txBody>
          <a:bodyPr/>
          <a:lstStyle/>
          <a:p>
            <a:r>
              <a:rPr lang="en-US" dirty="0">
                <a:solidFill>
                  <a:srgbClr val="C00000"/>
                </a:solidFill>
              </a:rPr>
              <a:t>Religious leaders were upset because this was “work” that had happened on the Sabbath</a:t>
            </a:r>
          </a:p>
          <a:p>
            <a:pPr lvl="1"/>
            <a:r>
              <a:rPr lang="en-US" sz="3600" dirty="0">
                <a:solidFill>
                  <a:srgbClr val="C00000"/>
                </a:solidFill>
              </a:rPr>
              <a:t>They have grilled him on who was this “Sabbath breaker”</a:t>
            </a:r>
          </a:p>
          <a:p>
            <a:pPr lvl="1"/>
            <a:r>
              <a:rPr lang="en-US" sz="3600" dirty="0">
                <a:solidFill>
                  <a:srgbClr val="C00000"/>
                </a:solidFill>
              </a:rPr>
              <a:t>They accuse the man’s healer [Jesus] as being a sinner … having done “work” on the Sabbath.</a:t>
            </a:r>
          </a:p>
          <a:p>
            <a:endParaRPr lang="en-US" dirty="0"/>
          </a:p>
        </p:txBody>
      </p:sp>
    </p:spTree>
    <p:extLst>
      <p:ext uri="{BB962C8B-B14F-4D97-AF65-F5344CB8AC3E}">
        <p14:creationId xmlns:p14="http://schemas.microsoft.com/office/powerpoint/2010/main" val="1191920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B82B2-E63B-5EF7-EBCC-5200B61A380C}"/>
              </a:ext>
            </a:extLst>
          </p:cNvPr>
          <p:cNvSpPr>
            <a:spLocks noGrp="1"/>
          </p:cNvSpPr>
          <p:nvPr>
            <p:ph type="title"/>
          </p:nvPr>
        </p:nvSpPr>
        <p:spPr/>
        <p:txBody>
          <a:bodyPr/>
          <a:lstStyle/>
          <a:p>
            <a:r>
              <a:rPr lang="en-US" dirty="0"/>
              <a:t>Jesus’ Actions Show Who He Is</a:t>
            </a:r>
          </a:p>
        </p:txBody>
      </p:sp>
      <p:sp>
        <p:nvSpPr>
          <p:cNvPr id="3" name="Content Placeholder 2">
            <a:extLst>
              <a:ext uri="{FF2B5EF4-FFF2-40B4-BE49-F238E27FC236}">
                <a16:creationId xmlns:a16="http://schemas.microsoft.com/office/drawing/2014/main" id="{3CE6F65B-3627-1776-AD10-F7E73FA3A198}"/>
              </a:ext>
            </a:extLst>
          </p:cNvPr>
          <p:cNvSpPr>
            <a:spLocks noGrp="1"/>
          </p:cNvSpPr>
          <p:nvPr>
            <p:ph idx="1"/>
          </p:nvPr>
        </p:nvSpPr>
        <p:spPr>
          <a:xfrm>
            <a:off x="838200" y="2025569"/>
            <a:ext cx="10515600" cy="4151393"/>
          </a:xfrm>
        </p:spPr>
        <p:txBody>
          <a:bodyPr/>
          <a:lstStyle/>
          <a:p>
            <a:r>
              <a:rPr lang="en-US" dirty="0"/>
              <a:t>What intelligent responses does the man make?</a:t>
            </a:r>
          </a:p>
          <a:p>
            <a:r>
              <a:rPr lang="en-US" dirty="0"/>
              <a:t>The religious leaders were upset because Jesus did things they thought would threaten their position.  How do people respond when the status quo is disturbed? </a:t>
            </a:r>
          </a:p>
          <a:p>
            <a:endParaRPr lang="en-US" dirty="0"/>
          </a:p>
        </p:txBody>
      </p:sp>
    </p:spTree>
    <p:extLst>
      <p:ext uri="{BB962C8B-B14F-4D97-AF65-F5344CB8AC3E}">
        <p14:creationId xmlns:p14="http://schemas.microsoft.com/office/powerpoint/2010/main" val="373379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E9A87-604D-0038-561D-B79CB9B29EAC}"/>
              </a:ext>
            </a:extLst>
          </p:cNvPr>
          <p:cNvSpPr>
            <a:spLocks noGrp="1"/>
          </p:cNvSpPr>
          <p:nvPr>
            <p:ph type="title"/>
          </p:nvPr>
        </p:nvSpPr>
        <p:spPr/>
        <p:txBody>
          <a:bodyPr/>
          <a:lstStyle/>
          <a:p>
            <a:r>
              <a:rPr lang="en-US" dirty="0"/>
              <a:t>Jesus’ Actions Show Who He Is</a:t>
            </a:r>
          </a:p>
        </p:txBody>
      </p:sp>
      <p:sp>
        <p:nvSpPr>
          <p:cNvPr id="3" name="Content Placeholder 2">
            <a:extLst>
              <a:ext uri="{FF2B5EF4-FFF2-40B4-BE49-F238E27FC236}">
                <a16:creationId xmlns:a16="http://schemas.microsoft.com/office/drawing/2014/main" id="{547CCF2D-E3AE-A0ED-511F-52028FE53EEC}"/>
              </a:ext>
            </a:extLst>
          </p:cNvPr>
          <p:cNvSpPr>
            <a:spLocks noGrp="1"/>
          </p:cNvSpPr>
          <p:nvPr>
            <p:ph idx="1"/>
          </p:nvPr>
        </p:nvSpPr>
        <p:spPr/>
        <p:txBody>
          <a:bodyPr/>
          <a:lstStyle/>
          <a:p>
            <a:r>
              <a:rPr lang="en-US" dirty="0"/>
              <a:t>What are some other obstacles that prevent people from recognizing God’s work today?</a:t>
            </a:r>
          </a:p>
          <a:p>
            <a:r>
              <a:rPr lang="en-US" dirty="0"/>
              <a:t>Why are we sometimes hesitant to ask God for things only He can do?</a:t>
            </a:r>
          </a:p>
        </p:txBody>
      </p:sp>
    </p:spTree>
    <p:extLst>
      <p:ext uri="{BB962C8B-B14F-4D97-AF65-F5344CB8AC3E}">
        <p14:creationId xmlns:p14="http://schemas.microsoft.com/office/powerpoint/2010/main" val="74892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3B4C9-7031-C306-3CF6-1E24FCBEE10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C0BFDEE-990F-89A3-4BCD-0D7AC8D61872}"/>
              </a:ext>
            </a:extLst>
          </p:cNvPr>
          <p:cNvSpPr>
            <a:spLocks noGrp="1"/>
          </p:cNvSpPr>
          <p:nvPr>
            <p:ph idx="1"/>
          </p:nvPr>
        </p:nvSpPr>
        <p:spPr>
          <a:xfrm>
            <a:off x="838200" y="1886673"/>
            <a:ext cx="10515600" cy="4290290"/>
          </a:xfrm>
        </p:spPr>
        <p:txBody>
          <a:bodyPr>
            <a:normAutofit/>
          </a:bodyPr>
          <a:lstStyle/>
          <a:p>
            <a:r>
              <a:rPr lang="en-US" dirty="0"/>
              <a:t>Obey. </a:t>
            </a:r>
          </a:p>
          <a:p>
            <a:pPr lvl="1"/>
            <a:r>
              <a:rPr lang="en-US" dirty="0"/>
              <a:t>This man grew in his spiritual sight by being obedient</a:t>
            </a:r>
          </a:p>
          <a:p>
            <a:pPr lvl="1"/>
            <a:r>
              <a:rPr lang="en-US" dirty="0"/>
              <a:t>Consider areas that may even be blind spots for you. </a:t>
            </a:r>
          </a:p>
          <a:p>
            <a:pPr lvl="1"/>
            <a:r>
              <a:rPr lang="en-US" dirty="0"/>
              <a:t>Ask God to make you aware, so you can obey. </a:t>
            </a:r>
          </a:p>
          <a:p>
            <a:pPr lvl="1"/>
            <a:r>
              <a:rPr lang="en-US" dirty="0"/>
              <a:t>Ask for accountability from a group member to help you grow in this particular area once you are aware.</a:t>
            </a:r>
          </a:p>
          <a:p>
            <a:endParaRPr lang="en-US" dirty="0"/>
          </a:p>
        </p:txBody>
      </p:sp>
    </p:spTree>
    <p:extLst>
      <p:ext uri="{BB962C8B-B14F-4D97-AF65-F5344CB8AC3E}">
        <p14:creationId xmlns:p14="http://schemas.microsoft.com/office/powerpoint/2010/main" val="885965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69E82-99E8-E9A6-F392-6709163696C9}"/>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85693556-932A-1269-4D98-E948B41E4116}"/>
              </a:ext>
            </a:extLst>
          </p:cNvPr>
          <p:cNvGrpSpPr/>
          <p:nvPr/>
        </p:nvGrpSpPr>
        <p:grpSpPr>
          <a:xfrm>
            <a:off x="2849598" y="1579418"/>
            <a:ext cx="6492803" cy="4272952"/>
            <a:chOff x="2849598" y="1579418"/>
            <a:chExt cx="6492803" cy="4272952"/>
          </a:xfrm>
        </p:grpSpPr>
        <p:pic>
          <p:nvPicPr>
            <p:cNvPr id="4" name="Picture 3" descr="A video game with a video player&#10;&#10;AI-generated content may be incorrect.">
              <a:extLst>
                <a:ext uri="{FF2B5EF4-FFF2-40B4-BE49-F238E27FC236}">
                  <a16:creationId xmlns:a16="http://schemas.microsoft.com/office/drawing/2014/main" id="{4E121387-5EDD-4FF0-35A8-BC28466D3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28800"/>
              <a:ext cx="5715000" cy="3200400"/>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15674E2C-0B0B-A9B4-BC14-F847EF413475}"/>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849598" y="1579418"/>
              <a:ext cx="6492803" cy="4272952"/>
            </a:xfrm>
            <a:prstGeom prst="rect">
              <a:avLst/>
            </a:prstGeom>
            <a:ln>
              <a:noFill/>
            </a:ln>
            <a:effectLst>
              <a:outerShdw blurRad="292100" dist="139700" dir="2700000" algn="tl" rotWithShape="0">
                <a:srgbClr val="333333">
                  <a:alpha val="65000"/>
                </a:srgbClr>
              </a:outerShdw>
            </a:effectLst>
          </p:spPr>
        </p:pic>
      </p:grpSp>
      <p:sp>
        <p:nvSpPr>
          <p:cNvPr id="3" name="TextBox 2">
            <a:extLst>
              <a:ext uri="{FF2B5EF4-FFF2-40B4-BE49-F238E27FC236}">
                <a16:creationId xmlns:a16="http://schemas.microsoft.com/office/drawing/2014/main" id="{234EFDC1-971F-92C3-21C0-08358FF5284C}"/>
              </a:ext>
            </a:extLst>
          </p:cNvPr>
          <p:cNvSpPr txBox="1"/>
          <p:nvPr/>
        </p:nvSpPr>
        <p:spPr>
          <a:xfrm>
            <a:off x="4444678" y="5852370"/>
            <a:ext cx="3206188"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517672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E7F77-7EB2-5E60-EA64-A2A78C2AE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F5611-F970-FE48-ED1B-C7B40FEB282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3FE5B861-6CDE-19CD-D378-02F379DE316B}"/>
              </a:ext>
            </a:extLst>
          </p:cNvPr>
          <p:cNvSpPr>
            <a:spLocks noGrp="1"/>
          </p:cNvSpPr>
          <p:nvPr>
            <p:ph idx="1"/>
          </p:nvPr>
        </p:nvSpPr>
        <p:spPr>
          <a:xfrm>
            <a:off x="838200" y="1932971"/>
            <a:ext cx="10515600" cy="4243991"/>
          </a:xfrm>
        </p:spPr>
        <p:txBody>
          <a:bodyPr/>
          <a:lstStyle/>
          <a:p>
            <a:r>
              <a:rPr lang="en-US" dirty="0"/>
              <a:t>Testify. </a:t>
            </a:r>
          </a:p>
          <a:p>
            <a:pPr lvl="1"/>
            <a:r>
              <a:rPr lang="en-US" dirty="0"/>
              <a:t>Share your personal testimony of your life before Christ, how you came to trust Christ, and your life since with someone who isn’t a believer. </a:t>
            </a:r>
          </a:p>
          <a:p>
            <a:pPr lvl="1"/>
            <a:r>
              <a:rPr lang="en-US" dirty="0"/>
              <a:t>After all, once you were blind, but now you see!</a:t>
            </a:r>
          </a:p>
          <a:p>
            <a:endParaRPr lang="en-US" dirty="0"/>
          </a:p>
        </p:txBody>
      </p:sp>
    </p:spTree>
    <p:extLst>
      <p:ext uri="{BB962C8B-B14F-4D97-AF65-F5344CB8AC3E}">
        <p14:creationId xmlns:p14="http://schemas.microsoft.com/office/powerpoint/2010/main" val="113204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A72C0-3143-4921-019B-BD450FCB65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63A40D-CF4A-A525-51B4-4A4759B1E4C0}"/>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51D8670-697E-13A7-A4A5-548A4ADEA384}"/>
              </a:ext>
            </a:extLst>
          </p:cNvPr>
          <p:cNvSpPr>
            <a:spLocks noGrp="1"/>
          </p:cNvSpPr>
          <p:nvPr>
            <p:ph idx="1"/>
          </p:nvPr>
        </p:nvSpPr>
        <p:spPr>
          <a:xfrm>
            <a:off x="838200" y="2106591"/>
            <a:ext cx="10515600" cy="4070371"/>
          </a:xfrm>
        </p:spPr>
        <p:txBody>
          <a:bodyPr/>
          <a:lstStyle/>
          <a:p>
            <a:r>
              <a:rPr lang="en-US" dirty="0"/>
              <a:t>Serve. </a:t>
            </a:r>
          </a:p>
          <a:p>
            <a:pPr lvl="1"/>
            <a:r>
              <a:rPr lang="en-US" dirty="0"/>
              <a:t>Spend some time considering how you can engage and support families or individuals who are disabled or have a handicap. </a:t>
            </a:r>
          </a:p>
          <a:p>
            <a:pPr lvl="1"/>
            <a:r>
              <a:rPr lang="en-US" dirty="0"/>
              <a:t>Show the love of Jesus as your Savior did! </a:t>
            </a:r>
          </a:p>
        </p:txBody>
      </p:sp>
    </p:spTree>
    <p:extLst>
      <p:ext uri="{BB962C8B-B14F-4D97-AF65-F5344CB8AC3E}">
        <p14:creationId xmlns:p14="http://schemas.microsoft.com/office/powerpoint/2010/main" val="2468863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DBA43-B7C0-2DFA-535B-2E62D5DE0976}"/>
              </a:ext>
            </a:extLst>
          </p:cNvPr>
          <p:cNvSpPr>
            <a:spLocks noGrp="1"/>
          </p:cNvSpPr>
          <p:nvPr>
            <p:ph type="title"/>
          </p:nvPr>
        </p:nvSpPr>
        <p:spPr/>
        <p:txBody>
          <a:bodyPr/>
          <a:lstStyle/>
          <a:p>
            <a:r>
              <a:rPr lang="en-US" dirty="0"/>
              <a:t>Family Activities</a:t>
            </a:r>
          </a:p>
        </p:txBody>
      </p:sp>
      <p:pic>
        <p:nvPicPr>
          <p:cNvPr id="4" name="Picture 3" descr="A crossword puzzle with many squares&#10;&#10;AI-generated content may be incorrect.">
            <a:extLst>
              <a:ext uri="{FF2B5EF4-FFF2-40B4-BE49-F238E27FC236}">
                <a16:creationId xmlns:a16="http://schemas.microsoft.com/office/drawing/2014/main" id="{1BD4DFC1-1F00-9075-3EBE-8C5D97082BDE}"/>
              </a:ext>
            </a:extLst>
          </p:cNvPr>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0" y="1705156"/>
            <a:ext cx="5148818" cy="4506766"/>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6" name="Picture 5">
            <a:extLst>
              <a:ext uri="{FF2B5EF4-FFF2-40B4-BE49-F238E27FC236}">
                <a16:creationId xmlns:a16="http://schemas.microsoft.com/office/drawing/2014/main" id="{491A2934-C2DE-B8DA-0980-F358222C0EB3}"/>
              </a:ext>
            </a:extLst>
          </p:cNvPr>
          <p:cNvPicPr>
            <a:picLocks noChangeAspect="1"/>
          </p:cNvPicPr>
          <p:nvPr/>
        </p:nvPicPr>
        <p:blipFill>
          <a:blip r:embed="rId3"/>
          <a:stretch>
            <a:fillRect/>
          </a:stretch>
        </p:blipFill>
        <p:spPr>
          <a:xfrm>
            <a:off x="8501148" y="1507160"/>
            <a:ext cx="3004087" cy="4704762"/>
          </a:xfrm>
          <a:prstGeom prst="rect">
            <a:avLst/>
          </a:prstGeom>
          <a:ln>
            <a:noFill/>
          </a:ln>
          <a:effectLst>
            <a:outerShdw blurRad="292100" dist="139700" dir="2700000" algn="tl" rotWithShape="0">
              <a:srgbClr val="333333">
                <a:alpha val="65000"/>
              </a:srgbClr>
            </a:outerShdw>
          </a:effectLst>
          <a:scene3d>
            <a:camera prst="perspectiveContrastingLeftFacing"/>
            <a:lightRig rig="threePt" dir="t"/>
          </a:scene3d>
        </p:spPr>
      </p:pic>
      <p:pic>
        <p:nvPicPr>
          <p:cNvPr id="8" name="Picture 7" descr="A cartoon of a person in overalls&#10;&#10;AI-generated content may be incorrect.">
            <a:extLst>
              <a:ext uri="{FF2B5EF4-FFF2-40B4-BE49-F238E27FC236}">
                <a16:creationId xmlns:a16="http://schemas.microsoft.com/office/drawing/2014/main" id="{2D534F97-10BD-354E-CA49-CB71082D6D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8356" y="2955318"/>
            <a:ext cx="1634490" cy="3537558"/>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94F3C127-BD8B-8373-C3B7-A78AE753B995}"/>
              </a:ext>
            </a:extLst>
          </p:cNvPr>
          <p:cNvSpPr/>
          <p:nvPr/>
        </p:nvSpPr>
        <p:spPr>
          <a:xfrm>
            <a:off x="4572000" y="1507160"/>
            <a:ext cx="4710896" cy="981397"/>
          </a:xfrm>
          <a:prstGeom prst="wedgeRoundRectCallout">
            <a:avLst>
              <a:gd name="adj1" fmla="val -22799"/>
              <a:gd name="adj2" fmla="val 742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Help and more Fun Family Activities found at  </a:t>
            </a:r>
            <a:r>
              <a:rPr lang="en-US" dirty="0">
                <a:latin typeface="Comic Sans MS" panose="030F0702030302020204" pitchFamily="66" charset="0"/>
                <a:hlinkClick r:id="rId5"/>
              </a:rPr>
              <a:t>https://tinyurl.com/4arn9pka</a:t>
            </a:r>
            <a:r>
              <a:rPr lang="en-US" dirty="0">
                <a:latin typeface="Comic Sans MS" panose="030F0702030302020204" pitchFamily="66" charset="0"/>
              </a:rPr>
              <a:t> </a:t>
            </a:r>
          </a:p>
        </p:txBody>
      </p:sp>
    </p:spTree>
    <p:extLst>
      <p:ext uri="{BB962C8B-B14F-4D97-AF65-F5344CB8AC3E}">
        <p14:creationId xmlns:p14="http://schemas.microsoft.com/office/powerpoint/2010/main" val="4260159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78AC8-8340-80CC-1743-2924FF1E54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D6C63-86D2-7B1B-69FE-812A7F644607}"/>
              </a:ext>
            </a:extLst>
          </p:cNvPr>
          <p:cNvSpPr>
            <a:spLocks noGrp="1"/>
          </p:cNvSpPr>
          <p:nvPr>
            <p:ph type="ctrTitle"/>
          </p:nvPr>
        </p:nvSpPr>
        <p:spPr>
          <a:xfrm>
            <a:off x="1524000" y="1122363"/>
            <a:ext cx="9144000" cy="2133599"/>
          </a:xfrm>
        </p:spPr>
        <p:txBody>
          <a:bodyPr/>
          <a:lstStyle/>
          <a:p>
            <a:r>
              <a:rPr lang="en-US" dirty="0"/>
              <a:t>The Sign of His Light</a:t>
            </a:r>
          </a:p>
        </p:txBody>
      </p:sp>
      <p:sp>
        <p:nvSpPr>
          <p:cNvPr id="3" name="Subtitle 2">
            <a:extLst>
              <a:ext uri="{FF2B5EF4-FFF2-40B4-BE49-F238E27FC236}">
                <a16:creationId xmlns:a16="http://schemas.microsoft.com/office/drawing/2014/main" id="{167B3BEC-F046-EDD7-6C42-846FFA87B53B}"/>
              </a:ext>
            </a:extLst>
          </p:cNvPr>
          <p:cNvSpPr>
            <a:spLocks noGrp="1"/>
          </p:cNvSpPr>
          <p:nvPr>
            <p:ph type="subTitle" idx="1"/>
          </p:nvPr>
        </p:nvSpPr>
        <p:spPr>
          <a:xfrm>
            <a:off x="1524000" y="3788228"/>
            <a:ext cx="9144000" cy="1469571"/>
          </a:xfrm>
        </p:spPr>
        <p:txBody>
          <a:bodyPr/>
          <a:lstStyle/>
          <a:p>
            <a:r>
              <a:rPr lang="en-US" dirty="0"/>
              <a:t>April 6</a:t>
            </a:r>
          </a:p>
        </p:txBody>
      </p:sp>
    </p:spTree>
    <p:extLst>
      <p:ext uri="{BB962C8B-B14F-4D97-AF65-F5344CB8AC3E}">
        <p14:creationId xmlns:p14="http://schemas.microsoft.com/office/powerpoint/2010/main" val="1994438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64A232-1665-97D0-A665-EF967BC078E2}"/>
              </a:ext>
            </a:extLst>
          </p:cNvPr>
          <p:cNvSpPr>
            <a:spLocks noGrp="1"/>
          </p:cNvSpPr>
          <p:nvPr>
            <p:ph type="title"/>
          </p:nvPr>
        </p:nvSpPr>
        <p:spPr/>
        <p:txBody>
          <a:bodyPr/>
          <a:lstStyle/>
          <a:p>
            <a:r>
              <a:rPr lang="en-US" dirty="0"/>
              <a:t>What was the clue?</a:t>
            </a:r>
          </a:p>
        </p:txBody>
      </p:sp>
      <p:sp>
        <p:nvSpPr>
          <p:cNvPr id="4" name="Content Placeholder 3">
            <a:extLst>
              <a:ext uri="{FF2B5EF4-FFF2-40B4-BE49-F238E27FC236}">
                <a16:creationId xmlns:a16="http://schemas.microsoft.com/office/drawing/2014/main" id="{948BB493-2016-6F24-02FD-34368076CBA6}"/>
              </a:ext>
            </a:extLst>
          </p:cNvPr>
          <p:cNvSpPr>
            <a:spLocks noGrp="1"/>
          </p:cNvSpPr>
          <p:nvPr>
            <p:ph idx="1"/>
          </p:nvPr>
        </p:nvSpPr>
        <p:spPr/>
        <p:txBody>
          <a:bodyPr/>
          <a:lstStyle/>
          <a:p>
            <a:r>
              <a:rPr lang="en-US" dirty="0"/>
              <a:t>What helped you realize your hearing or eyesight wasn’t what it used to be?</a:t>
            </a:r>
          </a:p>
          <a:p>
            <a:endParaRPr lang="en-US" dirty="0"/>
          </a:p>
          <a:p>
            <a:r>
              <a:rPr lang="en-US" dirty="0">
                <a:solidFill>
                  <a:srgbClr val="C00000"/>
                </a:solidFill>
              </a:rPr>
              <a:t>Today we will consider </a:t>
            </a:r>
            <a:r>
              <a:rPr lang="en-US" b="1" dirty="0">
                <a:solidFill>
                  <a:srgbClr val="C00000"/>
                </a:solidFill>
              </a:rPr>
              <a:t>spiritual</a:t>
            </a:r>
            <a:r>
              <a:rPr lang="en-US" dirty="0">
                <a:solidFill>
                  <a:srgbClr val="C00000"/>
                </a:solidFill>
              </a:rPr>
              <a:t> sight.</a:t>
            </a:r>
          </a:p>
          <a:p>
            <a:pPr lvl="1"/>
            <a:r>
              <a:rPr lang="en-US" sz="3600" dirty="0">
                <a:solidFill>
                  <a:srgbClr val="C00000"/>
                </a:solidFill>
              </a:rPr>
              <a:t>Only through Jesus can we truly see Truth.</a:t>
            </a:r>
          </a:p>
          <a:p>
            <a:endParaRPr lang="en-US" dirty="0"/>
          </a:p>
        </p:txBody>
      </p:sp>
      <p:grpSp>
        <p:nvGrpSpPr>
          <p:cNvPr id="9" name="Group 8">
            <a:extLst>
              <a:ext uri="{FF2B5EF4-FFF2-40B4-BE49-F238E27FC236}">
                <a16:creationId xmlns:a16="http://schemas.microsoft.com/office/drawing/2014/main" id="{490A97C3-9FBC-B74C-E310-34D8644AB36C}"/>
              </a:ext>
            </a:extLst>
          </p:cNvPr>
          <p:cNvGrpSpPr/>
          <p:nvPr/>
        </p:nvGrpSpPr>
        <p:grpSpPr>
          <a:xfrm>
            <a:off x="1048986" y="2844219"/>
            <a:ext cx="10304814" cy="3648656"/>
            <a:chOff x="1416132" y="3100204"/>
            <a:chExt cx="10304814" cy="3648656"/>
          </a:xfrm>
        </p:grpSpPr>
        <p:pic>
          <p:nvPicPr>
            <p:cNvPr id="6" name="Picture 5">
              <a:extLst>
                <a:ext uri="{FF2B5EF4-FFF2-40B4-BE49-F238E27FC236}">
                  <a16:creationId xmlns:a16="http://schemas.microsoft.com/office/drawing/2014/main" id="{68960C13-3B53-29B5-173C-CA51C07C5211}"/>
                </a:ext>
              </a:extLst>
            </p:cNvPr>
            <p:cNvPicPr>
              <a:picLocks noChangeAspect="1"/>
            </p:cNvPicPr>
            <p:nvPr/>
          </p:nvPicPr>
          <p:blipFill>
            <a:blip r:embed="rId2"/>
            <a:stretch>
              <a:fillRect/>
            </a:stretch>
          </p:blipFill>
          <p:spPr>
            <a:xfrm>
              <a:off x="5690985" y="3180695"/>
              <a:ext cx="5362238" cy="3487674"/>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E72DC306-D1C7-E8AE-9C73-2C30CE7E46A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023262" y="3100204"/>
              <a:ext cx="6697684" cy="3648656"/>
            </a:xfrm>
            <a:prstGeom prst="rect">
              <a:avLst/>
            </a:prstGeom>
            <a:ln>
              <a:noFill/>
            </a:ln>
            <a:effectLst>
              <a:outerShdw blurRad="292100" dist="139700" dir="2700000" algn="tl" rotWithShape="0">
                <a:srgbClr val="333333">
                  <a:alpha val="65000"/>
                </a:srgbClr>
              </a:outerShdw>
            </a:effectLst>
          </p:spPr>
        </p:pic>
        <p:pic>
          <p:nvPicPr>
            <p:cNvPr id="1030" name="Picture 6" descr="Media">
              <a:extLst>
                <a:ext uri="{FF2B5EF4-FFF2-40B4-BE49-F238E27FC236}">
                  <a16:creationId xmlns:a16="http://schemas.microsoft.com/office/drawing/2014/main" id="{CF12D983-0DC1-E208-9A21-6D81A6D480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416132" y="3210032"/>
              <a:ext cx="3429000" cy="3429000"/>
            </a:xfrm>
            <a:prstGeom prst="rect">
              <a:avLst/>
            </a:prstGeom>
            <a:ln>
              <a:noFill/>
            </a:ln>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1413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875F0-BB58-E34B-369C-A6462695A6EB}"/>
              </a:ext>
            </a:extLst>
          </p:cNvPr>
          <p:cNvSpPr>
            <a:spLocks noGrp="1"/>
          </p:cNvSpPr>
          <p:nvPr>
            <p:ph type="title"/>
          </p:nvPr>
        </p:nvSpPr>
        <p:spPr/>
        <p:txBody>
          <a:bodyPr/>
          <a:lstStyle/>
          <a:p>
            <a:pPr algn="l"/>
            <a:r>
              <a:rPr lang="en-US" dirty="0"/>
              <a:t>Listen for a theological issue.</a:t>
            </a:r>
          </a:p>
        </p:txBody>
      </p:sp>
      <p:sp>
        <p:nvSpPr>
          <p:cNvPr id="3" name="Content Placeholder 2">
            <a:extLst>
              <a:ext uri="{FF2B5EF4-FFF2-40B4-BE49-F238E27FC236}">
                <a16:creationId xmlns:a16="http://schemas.microsoft.com/office/drawing/2014/main" id="{18132A00-887A-5B6B-8C08-B769E4692F0E}"/>
              </a:ext>
            </a:extLst>
          </p:cNvPr>
          <p:cNvSpPr>
            <a:spLocks noGrp="1"/>
          </p:cNvSpPr>
          <p:nvPr>
            <p:ph idx="1"/>
          </p:nvPr>
        </p:nvSpPr>
        <p:spPr>
          <a:xfrm>
            <a:off x="1481558" y="1999246"/>
            <a:ext cx="8726347" cy="4351338"/>
          </a:xfrm>
        </p:spPr>
        <p:txBody>
          <a:bodyPr/>
          <a:lstStyle/>
          <a:p>
            <a:pPr marL="0" indent="0" algn="ctr">
              <a:buNone/>
            </a:pPr>
            <a:r>
              <a:rPr lang="en-US" dirty="0"/>
              <a:t>John 9:1-5 (NIV)   As he went along, he saw a man blind from birth. 2  His disciples asked him, "Rabbi, who sinned, this man or his parents, that he was born blind?" 3  "Neither this man nor his parents sinned," said Jesus, "but </a:t>
            </a:r>
          </a:p>
        </p:txBody>
      </p:sp>
    </p:spTree>
    <p:extLst>
      <p:ext uri="{BB962C8B-B14F-4D97-AF65-F5344CB8AC3E}">
        <p14:creationId xmlns:p14="http://schemas.microsoft.com/office/powerpoint/2010/main" val="2919304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A6A3B-92AD-9548-78A1-5C28F819C7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14120A-3218-34F0-1056-E207BD398793}"/>
              </a:ext>
            </a:extLst>
          </p:cNvPr>
          <p:cNvSpPr>
            <a:spLocks noGrp="1"/>
          </p:cNvSpPr>
          <p:nvPr>
            <p:ph type="title"/>
          </p:nvPr>
        </p:nvSpPr>
        <p:spPr/>
        <p:txBody>
          <a:bodyPr/>
          <a:lstStyle/>
          <a:p>
            <a:pPr algn="l"/>
            <a:r>
              <a:rPr lang="en-US" dirty="0"/>
              <a:t>Listen for a theological issue.</a:t>
            </a:r>
          </a:p>
        </p:txBody>
      </p:sp>
      <p:sp>
        <p:nvSpPr>
          <p:cNvPr id="3" name="Content Placeholder 2">
            <a:extLst>
              <a:ext uri="{FF2B5EF4-FFF2-40B4-BE49-F238E27FC236}">
                <a16:creationId xmlns:a16="http://schemas.microsoft.com/office/drawing/2014/main" id="{F036879B-67B0-9B34-D46A-E11CCC211700}"/>
              </a:ext>
            </a:extLst>
          </p:cNvPr>
          <p:cNvSpPr>
            <a:spLocks noGrp="1"/>
          </p:cNvSpPr>
          <p:nvPr>
            <p:ph idx="1"/>
          </p:nvPr>
        </p:nvSpPr>
        <p:spPr>
          <a:xfrm>
            <a:off x="1481558" y="1999246"/>
            <a:ext cx="8726347" cy="4351338"/>
          </a:xfrm>
        </p:spPr>
        <p:txBody>
          <a:bodyPr/>
          <a:lstStyle/>
          <a:p>
            <a:pPr marL="0" indent="0" algn="ctr">
              <a:buNone/>
            </a:pPr>
            <a:r>
              <a:rPr lang="en-US" dirty="0"/>
              <a:t>this happened so that the work of God might be displayed in his life. 4  As long as it is day, we must do the work of him who sent me. Night is coming, when no one can work. 5  While I am in the world, I am the light of the world."</a:t>
            </a:r>
          </a:p>
        </p:txBody>
      </p:sp>
      <p:pic>
        <p:nvPicPr>
          <p:cNvPr id="5" name="Picture 4">
            <a:extLst>
              <a:ext uri="{FF2B5EF4-FFF2-40B4-BE49-F238E27FC236}">
                <a16:creationId xmlns:a16="http://schemas.microsoft.com/office/drawing/2014/main" id="{BF7AF287-CDCD-8DA4-4569-195CD3612AF5}"/>
              </a:ext>
            </a:extLst>
          </p:cNvPr>
          <p:cNvPicPr>
            <a:picLocks noChangeAspect="1"/>
          </p:cNvPicPr>
          <p:nvPr/>
        </p:nvPicPr>
        <p:blipFill>
          <a:blip r:embed="rId2"/>
          <a:stretch>
            <a:fillRect/>
          </a:stretch>
        </p:blipFill>
        <p:spPr>
          <a:xfrm>
            <a:off x="5424782" y="5587454"/>
            <a:ext cx="1828571" cy="2666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39824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7CEF9-F5D7-C05E-9634-C932819D9960}"/>
              </a:ext>
            </a:extLst>
          </p:cNvPr>
          <p:cNvSpPr>
            <a:spLocks noGrp="1"/>
          </p:cNvSpPr>
          <p:nvPr>
            <p:ph type="title"/>
          </p:nvPr>
        </p:nvSpPr>
        <p:spPr/>
        <p:txBody>
          <a:bodyPr/>
          <a:lstStyle/>
          <a:p>
            <a:r>
              <a:rPr lang="en-US" dirty="0"/>
              <a:t>Jesus is the Light</a:t>
            </a:r>
          </a:p>
        </p:txBody>
      </p:sp>
      <p:sp>
        <p:nvSpPr>
          <p:cNvPr id="3" name="Content Placeholder 2">
            <a:extLst>
              <a:ext uri="{FF2B5EF4-FFF2-40B4-BE49-F238E27FC236}">
                <a16:creationId xmlns:a16="http://schemas.microsoft.com/office/drawing/2014/main" id="{6ACD61D1-4373-A9B8-75DB-538B6F490A52}"/>
              </a:ext>
            </a:extLst>
          </p:cNvPr>
          <p:cNvSpPr>
            <a:spLocks noGrp="1"/>
          </p:cNvSpPr>
          <p:nvPr>
            <p:ph idx="1"/>
          </p:nvPr>
        </p:nvSpPr>
        <p:spPr/>
        <p:txBody>
          <a:bodyPr/>
          <a:lstStyle/>
          <a:p>
            <a:r>
              <a:rPr lang="en-US" dirty="0"/>
              <a:t>What theological debate did the blind man’s presence generate among the disciples?  Who did the disciples think was at fault for the man’s blindness?</a:t>
            </a:r>
          </a:p>
          <a:p>
            <a:r>
              <a:rPr lang="en-US" dirty="0"/>
              <a:t>How did Jesus answer their inquiry?</a:t>
            </a:r>
            <a:br>
              <a:rPr lang="en-US" dirty="0"/>
            </a:br>
            <a:endParaRPr lang="en-US" dirty="0"/>
          </a:p>
          <a:p>
            <a:r>
              <a:rPr lang="en-US" dirty="0">
                <a:solidFill>
                  <a:srgbClr val="C00000"/>
                </a:solidFill>
              </a:rPr>
              <a:t>So … did </a:t>
            </a:r>
            <a:r>
              <a:rPr lang="en-US" b="1" dirty="0">
                <a:solidFill>
                  <a:srgbClr val="C00000"/>
                </a:solidFill>
              </a:rPr>
              <a:t>God cause the blindness </a:t>
            </a:r>
            <a:r>
              <a:rPr lang="en-US" dirty="0">
                <a:solidFill>
                  <a:srgbClr val="C00000"/>
                </a:solidFill>
              </a:rPr>
              <a:t>so Jesus could perform the miracle?</a:t>
            </a:r>
          </a:p>
        </p:txBody>
      </p:sp>
    </p:spTree>
    <p:extLst>
      <p:ext uri="{BB962C8B-B14F-4D97-AF65-F5344CB8AC3E}">
        <p14:creationId xmlns:p14="http://schemas.microsoft.com/office/powerpoint/2010/main" val="281607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16294-69CF-FA23-EC0E-D1C3F63BEA3D}"/>
              </a:ext>
            </a:extLst>
          </p:cNvPr>
          <p:cNvSpPr>
            <a:spLocks noGrp="1"/>
          </p:cNvSpPr>
          <p:nvPr>
            <p:ph type="title"/>
          </p:nvPr>
        </p:nvSpPr>
        <p:spPr/>
        <p:txBody>
          <a:bodyPr/>
          <a:lstStyle/>
          <a:p>
            <a:r>
              <a:rPr lang="en-US" dirty="0"/>
              <a:t>Jesus is the Light</a:t>
            </a:r>
          </a:p>
        </p:txBody>
      </p:sp>
      <p:sp>
        <p:nvSpPr>
          <p:cNvPr id="3" name="Content Placeholder 2">
            <a:extLst>
              <a:ext uri="{FF2B5EF4-FFF2-40B4-BE49-F238E27FC236}">
                <a16:creationId xmlns:a16="http://schemas.microsoft.com/office/drawing/2014/main" id="{18F1B514-D9A7-A163-6855-A9F9869291C2}"/>
              </a:ext>
            </a:extLst>
          </p:cNvPr>
          <p:cNvSpPr>
            <a:spLocks noGrp="1"/>
          </p:cNvSpPr>
          <p:nvPr>
            <p:ph idx="1"/>
          </p:nvPr>
        </p:nvSpPr>
        <p:spPr>
          <a:xfrm>
            <a:off x="838200" y="1825625"/>
            <a:ext cx="10515600" cy="4667250"/>
          </a:xfrm>
        </p:spPr>
        <p:txBody>
          <a:bodyPr>
            <a:normAutofit lnSpcReduction="10000"/>
          </a:bodyPr>
          <a:lstStyle/>
          <a:p>
            <a:pPr marL="0" indent="0">
              <a:buNone/>
            </a:pPr>
            <a:r>
              <a:rPr lang="en-US" sz="3200" dirty="0">
                <a:solidFill>
                  <a:srgbClr val="C00000"/>
                </a:solidFill>
              </a:rPr>
              <a:t>Consider this answer to the accusation.</a:t>
            </a:r>
          </a:p>
          <a:p>
            <a:pPr lvl="1"/>
            <a:r>
              <a:rPr lang="en-US" sz="2800" dirty="0">
                <a:solidFill>
                  <a:srgbClr val="C00000"/>
                </a:solidFill>
              </a:rPr>
              <a:t>View verses 3 and 4 together</a:t>
            </a:r>
          </a:p>
          <a:p>
            <a:pPr lvl="1"/>
            <a:r>
              <a:rPr lang="en-US" sz="2800" dirty="0">
                <a:solidFill>
                  <a:srgbClr val="C00000"/>
                </a:solidFill>
              </a:rPr>
              <a:t>Interpret it to have a period after Jesus’ answer that neither the man nor his parents had sinned – the end of the sentence</a:t>
            </a:r>
          </a:p>
          <a:p>
            <a:pPr lvl="1"/>
            <a:r>
              <a:rPr lang="en-US" sz="2800" dirty="0">
                <a:solidFill>
                  <a:srgbClr val="C00000"/>
                </a:solidFill>
              </a:rPr>
              <a:t>The last half of verse 3 is the first part of the sentence which continues into verse 4</a:t>
            </a:r>
          </a:p>
          <a:p>
            <a:pPr lvl="1"/>
            <a:r>
              <a:rPr lang="en-US" sz="2800" dirty="0">
                <a:solidFill>
                  <a:srgbClr val="C00000"/>
                </a:solidFill>
              </a:rPr>
              <a:t>Then it would read, “But that the works of God should be made manifest in him, we must work the works of Him that sent me while it is day: the night comes when no man can work.” </a:t>
            </a:r>
          </a:p>
          <a:p>
            <a:pPr lvl="1"/>
            <a:r>
              <a:rPr lang="en-US" sz="2800" dirty="0">
                <a:solidFill>
                  <a:srgbClr val="C00000"/>
                </a:solidFill>
              </a:rPr>
              <a:t>No reason is given for the cause of the blindness</a:t>
            </a:r>
          </a:p>
        </p:txBody>
      </p:sp>
    </p:spTree>
    <p:extLst>
      <p:ext uri="{BB962C8B-B14F-4D97-AF65-F5344CB8AC3E}">
        <p14:creationId xmlns:p14="http://schemas.microsoft.com/office/powerpoint/2010/main" val="317954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6D749-682F-9453-374D-88B473726ACC}"/>
              </a:ext>
            </a:extLst>
          </p:cNvPr>
          <p:cNvSpPr>
            <a:spLocks noGrp="1"/>
          </p:cNvSpPr>
          <p:nvPr>
            <p:ph type="title"/>
          </p:nvPr>
        </p:nvSpPr>
        <p:spPr/>
        <p:txBody>
          <a:bodyPr/>
          <a:lstStyle/>
          <a:p>
            <a:r>
              <a:rPr lang="en-US" dirty="0"/>
              <a:t>Jesus is the Light</a:t>
            </a:r>
          </a:p>
        </p:txBody>
      </p:sp>
      <p:sp>
        <p:nvSpPr>
          <p:cNvPr id="3" name="Content Placeholder 2">
            <a:extLst>
              <a:ext uri="{FF2B5EF4-FFF2-40B4-BE49-F238E27FC236}">
                <a16:creationId xmlns:a16="http://schemas.microsoft.com/office/drawing/2014/main" id="{700D65B6-26EF-230F-5049-C577D331922F}"/>
              </a:ext>
            </a:extLst>
          </p:cNvPr>
          <p:cNvSpPr>
            <a:spLocks noGrp="1"/>
          </p:cNvSpPr>
          <p:nvPr>
            <p:ph idx="1"/>
          </p:nvPr>
        </p:nvSpPr>
        <p:spPr/>
        <p:txBody>
          <a:bodyPr/>
          <a:lstStyle/>
          <a:p>
            <a:r>
              <a:rPr lang="en-US" dirty="0"/>
              <a:t>What principle does it teach us about suffering? </a:t>
            </a:r>
          </a:p>
          <a:p>
            <a:r>
              <a:rPr lang="en-US" dirty="0"/>
              <a:t>Why do we often struggle to explain or understand suffering?</a:t>
            </a:r>
          </a:p>
          <a:p>
            <a:r>
              <a:rPr lang="en-US" dirty="0"/>
              <a:t>When have you seen God glorified in the midst of suffering?</a:t>
            </a:r>
          </a:p>
          <a:p>
            <a:r>
              <a:rPr lang="en-US" dirty="0"/>
              <a:t>How can our group help one another when suffering occurs?</a:t>
            </a:r>
          </a:p>
        </p:txBody>
      </p:sp>
    </p:spTree>
    <p:extLst>
      <p:ext uri="{BB962C8B-B14F-4D97-AF65-F5344CB8AC3E}">
        <p14:creationId xmlns:p14="http://schemas.microsoft.com/office/powerpoint/2010/main" val="119314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36007-6DBC-02FC-3927-AF0A3EBD820E}"/>
              </a:ext>
            </a:extLst>
          </p:cNvPr>
          <p:cNvSpPr>
            <a:spLocks noGrp="1"/>
          </p:cNvSpPr>
          <p:nvPr>
            <p:ph type="title"/>
          </p:nvPr>
        </p:nvSpPr>
        <p:spPr/>
        <p:txBody>
          <a:bodyPr/>
          <a:lstStyle/>
          <a:p>
            <a:pPr algn="l"/>
            <a:r>
              <a:rPr lang="en-US" dirty="0"/>
              <a:t>Listen for unusual doctoring.</a:t>
            </a:r>
          </a:p>
        </p:txBody>
      </p:sp>
      <p:sp>
        <p:nvSpPr>
          <p:cNvPr id="3" name="Content Placeholder 2">
            <a:extLst>
              <a:ext uri="{FF2B5EF4-FFF2-40B4-BE49-F238E27FC236}">
                <a16:creationId xmlns:a16="http://schemas.microsoft.com/office/drawing/2014/main" id="{6A10B829-50B5-BBA9-B74A-1EC23460B59D}"/>
              </a:ext>
            </a:extLst>
          </p:cNvPr>
          <p:cNvSpPr>
            <a:spLocks noGrp="1"/>
          </p:cNvSpPr>
          <p:nvPr>
            <p:ph idx="1"/>
          </p:nvPr>
        </p:nvSpPr>
        <p:spPr>
          <a:xfrm>
            <a:off x="1634442" y="2010820"/>
            <a:ext cx="8923116" cy="4351338"/>
          </a:xfrm>
        </p:spPr>
        <p:txBody>
          <a:bodyPr/>
          <a:lstStyle/>
          <a:p>
            <a:pPr marL="0" indent="0" algn="ctr">
              <a:buNone/>
            </a:pPr>
            <a:r>
              <a:rPr lang="en-US" dirty="0"/>
              <a:t>John 9:6-11 (NIV)  Having said this, he spit on the ground, made some mud with the saliva, and put it on the man's eyes. 7  "Go," he told him, "wash in the Pool of Siloam" (this word means Sent). So the man went and washed, and came</a:t>
            </a:r>
          </a:p>
        </p:txBody>
      </p:sp>
    </p:spTree>
    <p:extLst>
      <p:ext uri="{BB962C8B-B14F-4D97-AF65-F5344CB8AC3E}">
        <p14:creationId xmlns:p14="http://schemas.microsoft.com/office/powerpoint/2010/main" val="199286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55</TotalTime>
  <Words>1090</Words>
  <Application>Microsoft Office PowerPoint</Application>
  <PresentationFormat>Widescreen</PresentationFormat>
  <Paragraphs>77</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The Sign of His Light</vt:lpstr>
      <vt:lpstr>Video Introduction</vt:lpstr>
      <vt:lpstr>What was the clue?</vt:lpstr>
      <vt:lpstr>Listen for a theological issue.</vt:lpstr>
      <vt:lpstr>Listen for a theological issue.</vt:lpstr>
      <vt:lpstr>Jesus is the Light</vt:lpstr>
      <vt:lpstr>Jesus is the Light</vt:lpstr>
      <vt:lpstr>Jesus is the Light</vt:lpstr>
      <vt:lpstr>Listen for unusual doctoring.</vt:lpstr>
      <vt:lpstr>Listen for unusual doctoring.</vt:lpstr>
      <vt:lpstr>Listen for unusual doctoring.</vt:lpstr>
      <vt:lpstr>Jesus Gives Sight</vt:lpstr>
      <vt:lpstr>Jesus Gives Sight</vt:lpstr>
      <vt:lpstr>Jesus Gives Sight</vt:lpstr>
      <vt:lpstr>Listen for a snappy comeback.</vt:lpstr>
      <vt:lpstr>Jesus’ Actions Show Who He Is</vt:lpstr>
      <vt:lpstr>Jesus’ Actions Show Who He Is</vt:lpstr>
      <vt:lpstr>Jesus’ Actions Show Who He Is</vt:lpstr>
      <vt:lpstr>Application</vt:lpstr>
      <vt:lpstr>Application</vt:lpstr>
      <vt:lpstr>Application</vt:lpstr>
      <vt:lpstr>Family Activities</vt:lpstr>
      <vt:lpstr>The Sign of His Light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4</cp:revision>
  <dcterms:created xsi:type="dcterms:W3CDTF">2025-03-13T18:15:50Z</dcterms:created>
  <dcterms:modified xsi:type="dcterms:W3CDTF">2025-04-04T02:37:24Z</dcterms:modified>
</cp:coreProperties>
</file>