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90000"/>
                </a:schemeClr>
              </a:gs>
              <a:gs pos="64000">
                <a:schemeClr val="accent1">
                  <a:lumMod val="45000"/>
                  <a:lumOff val="55000"/>
                  <a:alpha val="84000"/>
                </a:schemeClr>
              </a:gs>
              <a:gs pos="83000">
                <a:schemeClr val="accent1">
                  <a:lumMod val="45000"/>
                  <a:lumOff val="55000"/>
                  <a:alpha val="89000"/>
                </a:schemeClr>
              </a:gs>
              <a:gs pos="100000">
                <a:schemeClr val="accent1">
                  <a:lumMod val="30000"/>
                  <a:lumOff val="70000"/>
                  <a:alpha val="90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2/13/2025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s://tinyurl.com/38nak4k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mr8hwsfk"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917720"/>
          </a:xfrm>
        </p:spPr>
        <p:txBody>
          <a:bodyPr/>
          <a:lstStyle/>
          <a:p>
            <a:r>
              <a:rPr lang="en-US" dirty="0"/>
              <a:t>The Sign of His Grace</a:t>
            </a:r>
          </a:p>
        </p:txBody>
      </p:sp>
      <p:sp>
        <p:nvSpPr>
          <p:cNvPr id="3" name="Subtitle 2"/>
          <p:cNvSpPr>
            <a:spLocks noGrp="1"/>
          </p:cNvSpPr>
          <p:nvPr>
            <p:ph type="subTitle" idx="1"/>
          </p:nvPr>
        </p:nvSpPr>
        <p:spPr/>
        <p:txBody>
          <a:bodyPr/>
          <a:lstStyle/>
          <a:p>
            <a:r>
              <a:rPr lang="en-US" dirty="0"/>
              <a:t>March 9</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173B6-35E5-4A61-CE4C-85F42E2CF70A}"/>
              </a:ext>
            </a:extLst>
          </p:cNvPr>
          <p:cNvSpPr>
            <a:spLocks noGrp="1"/>
          </p:cNvSpPr>
          <p:nvPr>
            <p:ph type="title"/>
          </p:nvPr>
        </p:nvSpPr>
        <p:spPr/>
        <p:txBody>
          <a:bodyPr/>
          <a:lstStyle/>
          <a:p>
            <a:r>
              <a:rPr lang="en-US" dirty="0"/>
              <a:t>Take God at His Word</a:t>
            </a:r>
          </a:p>
        </p:txBody>
      </p:sp>
      <p:sp>
        <p:nvSpPr>
          <p:cNvPr id="3" name="Content Placeholder 2">
            <a:extLst>
              <a:ext uri="{FF2B5EF4-FFF2-40B4-BE49-F238E27FC236}">
                <a16:creationId xmlns:a16="http://schemas.microsoft.com/office/drawing/2014/main" id="{FCA10283-F238-457F-EDB8-1C99C7C73562}"/>
              </a:ext>
            </a:extLst>
          </p:cNvPr>
          <p:cNvSpPr>
            <a:spLocks noGrp="1"/>
          </p:cNvSpPr>
          <p:nvPr>
            <p:ph idx="1"/>
          </p:nvPr>
        </p:nvSpPr>
        <p:spPr/>
        <p:txBody>
          <a:bodyPr/>
          <a:lstStyle/>
          <a:p>
            <a:r>
              <a:rPr lang="en-US" dirty="0"/>
              <a:t>What’s the difference between </a:t>
            </a:r>
            <a:r>
              <a:rPr lang="en-US" b="1" dirty="0"/>
              <a:t>believing in </a:t>
            </a:r>
            <a:r>
              <a:rPr lang="en-US" dirty="0"/>
              <a:t>God and </a:t>
            </a:r>
            <a:r>
              <a:rPr lang="en-US" b="1" dirty="0"/>
              <a:t>believing</a:t>
            </a:r>
            <a:r>
              <a:rPr lang="en-US" dirty="0"/>
              <a:t> God? </a:t>
            </a:r>
          </a:p>
        </p:txBody>
      </p:sp>
      <p:graphicFrame>
        <p:nvGraphicFramePr>
          <p:cNvPr id="4" name="Table 3">
            <a:extLst>
              <a:ext uri="{FF2B5EF4-FFF2-40B4-BE49-F238E27FC236}">
                <a16:creationId xmlns:a16="http://schemas.microsoft.com/office/drawing/2014/main" id="{E915B9CA-DC36-5901-2C8B-6A63CB88B8BB}"/>
              </a:ext>
            </a:extLst>
          </p:cNvPr>
          <p:cNvGraphicFramePr>
            <a:graphicFrameLocks noGrp="1"/>
          </p:cNvGraphicFramePr>
          <p:nvPr>
            <p:extLst>
              <p:ext uri="{D42A27DB-BD31-4B8C-83A1-F6EECF244321}">
                <p14:modId xmlns:p14="http://schemas.microsoft.com/office/powerpoint/2010/main" val="3803373933"/>
              </p:ext>
            </p:extLst>
          </p:nvPr>
        </p:nvGraphicFramePr>
        <p:xfrm>
          <a:off x="1117599" y="3427131"/>
          <a:ext cx="9936224" cy="1889760"/>
        </p:xfrm>
        <a:graphic>
          <a:graphicData uri="http://schemas.openxmlformats.org/drawingml/2006/table">
            <a:tbl>
              <a:tblPr firstRow="1" bandRow="1">
                <a:tableStyleId>{5C22544A-7EE6-4342-B048-85BDC9FD1C3A}</a:tableStyleId>
              </a:tblPr>
              <a:tblGrid>
                <a:gridCol w="4968112">
                  <a:extLst>
                    <a:ext uri="{9D8B030D-6E8A-4147-A177-3AD203B41FA5}">
                      <a16:colId xmlns:a16="http://schemas.microsoft.com/office/drawing/2014/main" val="2363487013"/>
                    </a:ext>
                  </a:extLst>
                </a:gridCol>
                <a:gridCol w="4968112">
                  <a:extLst>
                    <a:ext uri="{9D8B030D-6E8A-4147-A177-3AD203B41FA5}">
                      <a16:colId xmlns:a16="http://schemas.microsoft.com/office/drawing/2014/main" val="2040253974"/>
                    </a:ext>
                  </a:extLst>
                </a:gridCol>
              </a:tblGrid>
              <a:tr h="370840">
                <a:tc>
                  <a:txBody>
                    <a:bodyPr/>
                    <a:lstStyle/>
                    <a:p>
                      <a:pPr algn="ctr"/>
                      <a:r>
                        <a:rPr lang="en-US" sz="2800" dirty="0"/>
                        <a:t>Believing IN God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Believing God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7124278"/>
                  </a:ext>
                </a:extLst>
              </a:tr>
              <a:tr h="370840">
                <a:tc>
                  <a:txBody>
                    <a:bodyPr/>
                    <a:lstStyle/>
                    <a:p>
                      <a:endParaRPr lang="en-US" sz="2800" dirty="0"/>
                    </a:p>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696637"/>
                  </a:ext>
                </a:extLst>
              </a:tr>
            </a:tbl>
          </a:graphicData>
        </a:graphic>
      </p:graphicFrame>
    </p:spTree>
    <p:extLst>
      <p:ext uri="{BB962C8B-B14F-4D97-AF65-F5344CB8AC3E}">
        <p14:creationId xmlns:p14="http://schemas.microsoft.com/office/powerpoint/2010/main" val="1326767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BB134-6154-30D8-E202-C5ADAB050053}"/>
              </a:ext>
            </a:extLst>
          </p:cNvPr>
          <p:cNvSpPr>
            <a:spLocks noGrp="1"/>
          </p:cNvSpPr>
          <p:nvPr>
            <p:ph type="title"/>
          </p:nvPr>
        </p:nvSpPr>
        <p:spPr/>
        <p:txBody>
          <a:bodyPr/>
          <a:lstStyle/>
          <a:p>
            <a:r>
              <a:rPr lang="en-US" dirty="0"/>
              <a:t>Take God at His Word</a:t>
            </a:r>
          </a:p>
        </p:txBody>
      </p:sp>
      <p:sp>
        <p:nvSpPr>
          <p:cNvPr id="3" name="Content Placeholder 2">
            <a:extLst>
              <a:ext uri="{FF2B5EF4-FFF2-40B4-BE49-F238E27FC236}">
                <a16:creationId xmlns:a16="http://schemas.microsoft.com/office/drawing/2014/main" id="{9683F3A8-D24D-66CD-677C-B361E300ABD6}"/>
              </a:ext>
            </a:extLst>
          </p:cNvPr>
          <p:cNvSpPr>
            <a:spLocks noGrp="1"/>
          </p:cNvSpPr>
          <p:nvPr>
            <p:ph idx="1"/>
          </p:nvPr>
        </p:nvSpPr>
        <p:spPr/>
        <p:txBody>
          <a:bodyPr/>
          <a:lstStyle/>
          <a:p>
            <a:r>
              <a:rPr lang="en-US" dirty="0"/>
              <a:t>What are some things God has told us in His Word that are sometimes hard for you to believe? </a:t>
            </a:r>
          </a:p>
          <a:p>
            <a:r>
              <a:rPr lang="en-US" dirty="0"/>
              <a:t>The official had to trust Jesus before seeing the miracle—how can we practice that kind of faith in our lives?</a:t>
            </a:r>
          </a:p>
        </p:txBody>
      </p:sp>
    </p:spTree>
    <p:extLst>
      <p:ext uri="{BB962C8B-B14F-4D97-AF65-F5344CB8AC3E}">
        <p14:creationId xmlns:p14="http://schemas.microsoft.com/office/powerpoint/2010/main" val="47554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CF05A-48E2-38B7-C2D2-456B3976A301}"/>
              </a:ext>
            </a:extLst>
          </p:cNvPr>
          <p:cNvSpPr>
            <a:spLocks noGrp="1"/>
          </p:cNvSpPr>
          <p:nvPr>
            <p:ph type="title"/>
          </p:nvPr>
        </p:nvSpPr>
        <p:spPr/>
        <p:txBody>
          <a:bodyPr/>
          <a:lstStyle/>
          <a:p>
            <a:pPr algn="l"/>
            <a:r>
              <a:rPr lang="en-US" dirty="0"/>
              <a:t>Listen for Timing</a:t>
            </a:r>
          </a:p>
        </p:txBody>
      </p:sp>
      <p:sp>
        <p:nvSpPr>
          <p:cNvPr id="3" name="Content Placeholder 2">
            <a:extLst>
              <a:ext uri="{FF2B5EF4-FFF2-40B4-BE49-F238E27FC236}">
                <a16:creationId xmlns:a16="http://schemas.microsoft.com/office/drawing/2014/main" id="{6E808FEE-0C66-2D6D-A0AA-65F22DC33BD8}"/>
              </a:ext>
            </a:extLst>
          </p:cNvPr>
          <p:cNvSpPr>
            <a:spLocks noGrp="1"/>
          </p:cNvSpPr>
          <p:nvPr>
            <p:ph idx="1"/>
          </p:nvPr>
        </p:nvSpPr>
        <p:spPr>
          <a:xfrm>
            <a:off x="1483971" y="1987671"/>
            <a:ext cx="9224058" cy="4351338"/>
          </a:xfrm>
        </p:spPr>
        <p:txBody>
          <a:bodyPr/>
          <a:lstStyle/>
          <a:p>
            <a:pPr marL="0" indent="0" algn="ctr">
              <a:buNone/>
            </a:pPr>
            <a:r>
              <a:rPr lang="en-US" dirty="0"/>
              <a:t>John 4:51-54 (NIV)  While he was still on the way, his servants met him with the news that his boy was living. 52  When he inquired as to the time when his son got better, they said to him, "The fever left him yesterday at the seventh hour." 53  Then </a:t>
            </a:r>
          </a:p>
        </p:txBody>
      </p:sp>
    </p:spTree>
    <p:extLst>
      <p:ext uri="{BB962C8B-B14F-4D97-AF65-F5344CB8AC3E}">
        <p14:creationId xmlns:p14="http://schemas.microsoft.com/office/powerpoint/2010/main" val="93898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8878D-2716-3C77-1AF2-D59715E28D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05DEE6-25C4-F2ED-995C-99873A7E2AC7}"/>
              </a:ext>
            </a:extLst>
          </p:cNvPr>
          <p:cNvSpPr>
            <a:spLocks noGrp="1"/>
          </p:cNvSpPr>
          <p:nvPr>
            <p:ph type="title"/>
          </p:nvPr>
        </p:nvSpPr>
        <p:spPr/>
        <p:txBody>
          <a:bodyPr/>
          <a:lstStyle/>
          <a:p>
            <a:pPr algn="l"/>
            <a:r>
              <a:rPr lang="en-US" dirty="0"/>
              <a:t>Listen for Timing</a:t>
            </a:r>
          </a:p>
        </p:txBody>
      </p:sp>
      <p:sp>
        <p:nvSpPr>
          <p:cNvPr id="3" name="Content Placeholder 2">
            <a:extLst>
              <a:ext uri="{FF2B5EF4-FFF2-40B4-BE49-F238E27FC236}">
                <a16:creationId xmlns:a16="http://schemas.microsoft.com/office/drawing/2014/main" id="{F1506C9D-DDE0-6E24-DA5F-3E383A6BF23D}"/>
              </a:ext>
            </a:extLst>
          </p:cNvPr>
          <p:cNvSpPr>
            <a:spLocks noGrp="1"/>
          </p:cNvSpPr>
          <p:nvPr>
            <p:ph idx="1"/>
          </p:nvPr>
        </p:nvSpPr>
        <p:spPr>
          <a:xfrm>
            <a:off x="1483971" y="1987671"/>
            <a:ext cx="9224058" cy="4351338"/>
          </a:xfrm>
        </p:spPr>
        <p:txBody>
          <a:bodyPr/>
          <a:lstStyle/>
          <a:p>
            <a:pPr marL="0" indent="0" algn="ctr">
              <a:buNone/>
            </a:pPr>
            <a:r>
              <a:rPr lang="en-US" dirty="0"/>
              <a:t>the father realized that this was the exact time at which Jesus had said to him, "Your son will live." So he and all his household believed. 54  This was the second miraculous sign that Jesus performed, having come from Judea to Galilee.</a:t>
            </a:r>
          </a:p>
        </p:txBody>
      </p:sp>
      <p:pic>
        <p:nvPicPr>
          <p:cNvPr id="4" name="Picture 3">
            <a:extLst>
              <a:ext uri="{FF2B5EF4-FFF2-40B4-BE49-F238E27FC236}">
                <a16:creationId xmlns:a16="http://schemas.microsoft.com/office/drawing/2014/main" id="{40470969-89EA-0D77-4D56-88D982FAAE50}"/>
              </a:ext>
            </a:extLst>
          </p:cNvPr>
          <p:cNvPicPr>
            <a:picLocks noChangeAspect="1"/>
          </p:cNvPicPr>
          <p:nvPr/>
        </p:nvPicPr>
        <p:blipFill>
          <a:blip r:embed="rId2"/>
          <a:stretch>
            <a:fillRect/>
          </a:stretch>
        </p:blipFill>
        <p:spPr>
          <a:xfrm>
            <a:off x="5060026" y="5474826"/>
            <a:ext cx="2257143" cy="33570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37630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DA02E-AE66-3211-6F4C-BF35F3F96CD4}"/>
              </a:ext>
            </a:extLst>
          </p:cNvPr>
          <p:cNvSpPr>
            <a:spLocks noGrp="1"/>
          </p:cNvSpPr>
          <p:nvPr>
            <p:ph type="title"/>
          </p:nvPr>
        </p:nvSpPr>
        <p:spPr/>
        <p:txBody>
          <a:bodyPr/>
          <a:lstStyle/>
          <a:p>
            <a:r>
              <a:rPr lang="en-US" dirty="0"/>
              <a:t>Let God Work as He Pleases</a:t>
            </a:r>
          </a:p>
        </p:txBody>
      </p:sp>
      <p:sp>
        <p:nvSpPr>
          <p:cNvPr id="3" name="Content Placeholder 2">
            <a:extLst>
              <a:ext uri="{FF2B5EF4-FFF2-40B4-BE49-F238E27FC236}">
                <a16:creationId xmlns:a16="http://schemas.microsoft.com/office/drawing/2014/main" id="{0A9DF008-7516-BA08-E762-CECB033EC822}"/>
              </a:ext>
            </a:extLst>
          </p:cNvPr>
          <p:cNvSpPr>
            <a:spLocks noGrp="1"/>
          </p:cNvSpPr>
          <p:nvPr>
            <p:ph idx="1"/>
          </p:nvPr>
        </p:nvSpPr>
        <p:spPr>
          <a:xfrm>
            <a:off x="838200" y="1875099"/>
            <a:ext cx="10515600" cy="4301864"/>
          </a:xfrm>
        </p:spPr>
        <p:txBody>
          <a:bodyPr/>
          <a:lstStyle/>
          <a:p>
            <a:r>
              <a:rPr lang="en-US" dirty="0"/>
              <a:t>What encouraging word did the nobleman receive while traveling back home? </a:t>
            </a:r>
          </a:p>
          <a:p>
            <a:r>
              <a:rPr lang="en-US" dirty="0"/>
              <a:t>He asked the servants when the improvement had happened.  What did he find out?</a:t>
            </a:r>
          </a:p>
          <a:p>
            <a:endParaRPr lang="en-US" dirty="0"/>
          </a:p>
        </p:txBody>
      </p:sp>
    </p:spTree>
    <p:extLst>
      <p:ext uri="{BB962C8B-B14F-4D97-AF65-F5344CB8AC3E}">
        <p14:creationId xmlns:p14="http://schemas.microsoft.com/office/powerpoint/2010/main" val="203873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5B187-3758-EED3-768B-8EF0F4AFD002}"/>
              </a:ext>
            </a:extLst>
          </p:cNvPr>
          <p:cNvSpPr>
            <a:spLocks noGrp="1"/>
          </p:cNvSpPr>
          <p:nvPr>
            <p:ph type="title"/>
          </p:nvPr>
        </p:nvSpPr>
        <p:spPr/>
        <p:txBody>
          <a:bodyPr/>
          <a:lstStyle/>
          <a:p>
            <a:r>
              <a:rPr lang="en-US" dirty="0"/>
              <a:t>Let God Work as He Pleases</a:t>
            </a:r>
          </a:p>
        </p:txBody>
      </p:sp>
      <p:sp>
        <p:nvSpPr>
          <p:cNvPr id="3" name="Content Placeholder 2">
            <a:extLst>
              <a:ext uri="{FF2B5EF4-FFF2-40B4-BE49-F238E27FC236}">
                <a16:creationId xmlns:a16="http://schemas.microsoft.com/office/drawing/2014/main" id="{14AB9D58-9084-A763-4E06-1AEB0BEFBDC6}"/>
              </a:ext>
            </a:extLst>
          </p:cNvPr>
          <p:cNvSpPr>
            <a:spLocks noGrp="1"/>
          </p:cNvSpPr>
          <p:nvPr>
            <p:ph idx="1"/>
          </p:nvPr>
        </p:nvSpPr>
        <p:spPr/>
        <p:txBody>
          <a:bodyPr/>
          <a:lstStyle/>
          <a:p>
            <a:r>
              <a:rPr lang="en-US" dirty="0"/>
              <a:t>What does this tell us about the relationship between Jesus' words and His power?</a:t>
            </a:r>
          </a:p>
          <a:p>
            <a:r>
              <a:rPr lang="en-US" dirty="0"/>
              <a:t>When the nobleman’s household found out about this miracle, they all believed.  How does experiencing God's grace in our lives affect not just us individually but those around us? </a:t>
            </a:r>
          </a:p>
        </p:txBody>
      </p:sp>
    </p:spTree>
    <p:extLst>
      <p:ext uri="{BB962C8B-B14F-4D97-AF65-F5344CB8AC3E}">
        <p14:creationId xmlns:p14="http://schemas.microsoft.com/office/powerpoint/2010/main" val="78354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60AA4-7481-10A1-61DD-FC37B7A7CF19}"/>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2F953DD4-BB6F-6B30-20E1-9D844857413F}"/>
              </a:ext>
            </a:extLst>
          </p:cNvPr>
          <p:cNvSpPr>
            <a:spLocks noGrp="1"/>
          </p:cNvSpPr>
          <p:nvPr>
            <p:ph idx="1"/>
          </p:nvPr>
        </p:nvSpPr>
        <p:spPr/>
        <p:txBody>
          <a:bodyPr>
            <a:normAutofit/>
          </a:bodyPr>
          <a:lstStyle/>
          <a:p>
            <a:r>
              <a:rPr lang="en-US" dirty="0"/>
              <a:t>Respond</a:t>
            </a:r>
          </a:p>
          <a:p>
            <a:pPr lvl="1"/>
            <a:r>
              <a:rPr lang="en-US" dirty="0"/>
              <a:t>If you haven’t placed your faith in Christ, there’s no better time than right now to begin your journey with Christ and let Him give you victory in your life! </a:t>
            </a:r>
          </a:p>
          <a:p>
            <a:pPr lvl="1"/>
            <a:r>
              <a:rPr lang="en-US" dirty="0"/>
              <a:t>Talk to a pastor or group leader about next steps. </a:t>
            </a:r>
          </a:p>
          <a:p>
            <a:pPr lvl="1"/>
            <a:r>
              <a:rPr lang="en-US" dirty="0"/>
              <a:t>Some help is provided on the inside front cover of your Bible study guide.</a:t>
            </a:r>
          </a:p>
          <a:p>
            <a:endParaRPr lang="en-US" dirty="0"/>
          </a:p>
        </p:txBody>
      </p:sp>
    </p:spTree>
    <p:extLst>
      <p:ext uri="{BB962C8B-B14F-4D97-AF65-F5344CB8AC3E}">
        <p14:creationId xmlns:p14="http://schemas.microsoft.com/office/powerpoint/2010/main" val="3983426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B2FB2-C548-671A-1D97-9C19F1EAD2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16F00C-397F-E7F8-A6E4-6C52126EBDA0}"/>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26C4ED43-CE47-6B0F-B59E-FF84EE48BA63}"/>
              </a:ext>
            </a:extLst>
          </p:cNvPr>
          <p:cNvSpPr>
            <a:spLocks noGrp="1"/>
          </p:cNvSpPr>
          <p:nvPr>
            <p:ph idx="1"/>
          </p:nvPr>
        </p:nvSpPr>
        <p:spPr>
          <a:xfrm>
            <a:off x="838200" y="2222339"/>
            <a:ext cx="10515600" cy="3954624"/>
          </a:xfrm>
        </p:spPr>
        <p:txBody>
          <a:bodyPr/>
          <a:lstStyle/>
          <a:p>
            <a:r>
              <a:rPr lang="en-US" dirty="0"/>
              <a:t>Reflect. </a:t>
            </a:r>
          </a:p>
          <a:p>
            <a:pPr lvl="1"/>
            <a:r>
              <a:rPr lang="en-US" dirty="0"/>
              <a:t>Write down how your faith is similar or different from the royal official’s faith and how it has experienced transformation. </a:t>
            </a:r>
          </a:p>
          <a:p>
            <a:pPr lvl="1"/>
            <a:r>
              <a:rPr lang="en-US" dirty="0"/>
              <a:t>Identify steps you can take that will help you grow in your walk with God.</a:t>
            </a:r>
          </a:p>
          <a:p>
            <a:endParaRPr lang="en-US" dirty="0"/>
          </a:p>
        </p:txBody>
      </p:sp>
    </p:spTree>
    <p:extLst>
      <p:ext uri="{BB962C8B-B14F-4D97-AF65-F5344CB8AC3E}">
        <p14:creationId xmlns:p14="http://schemas.microsoft.com/office/powerpoint/2010/main" val="3935372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C08F7-C14C-8540-A063-847F7CF5B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333C52-FB83-89E0-783B-73424C897F49}"/>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A93A087A-2D07-3EE7-BF3A-F072C998C537}"/>
              </a:ext>
            </a:extLst>
          </p:cNvPr>
          <p:cNvSpPr>
            <a:spLocks noGrp="1"/>
          </p:cNvSpPr>
          <p:nvPr>
            <p:ph idx="1"/>
          </p:nvPr>
        </p:nvSpPr>
        <p:spPr>
          <a:xfrm>
            <a:off x="838200" y="2118167"/>
            <a:ext cx="10515600" cy="4058796"/>
          </a:xfrm>
        </p:spPr>
        <p:txBody>
          <a:bodyPr/>
          <a:lstStyle/>
          <a:p>
            <a:r>
              <a:rPr lang="en-US" dirty="0"/>
              <a:t>Share. </a:t>
            </a:r>
          </a:p>
          <a:p>
            <a:pPr lvl="1"/>
            <a:r>
              <a:rPr lang="en-US" dirty="0"/>
              <a:t>Take a moment to share with someone in your group or church how you have seen your faith grow in both answered and unanswered prayer. </a:t>
            </a:r>
          </a:p>
          <a:p>
            <a:pPr lvl="1"/>
            <a:r>
              <a:rPr lang="en-US" dirty="0"/>
              <a:t>Ask that person about his or her own journey with the Lord. </a:t>
            </a:r>
          </a:p>
          <a:p>
            <a:endParaRPr lang="en-US" dirty="0"/>
          </a:p>
        </p:txBody>
      </p:sp>
    </p:spTree>
    <p:extLst>
      <p:ext uri="{BB962C8B-B14F-4D97-AF65-F5344CB8AC3E}">
        <p14:creationId xmlns:p14="http://schemas.microsoft.com/office/powerpoint/2010/main" val="2560905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4B54B-C8E3-32C0-02E9-1B872D69F337}"/>
              </a:ext>
            </a:extLst>
          </p:cNvPr>
          <p:cNvSpPr>
            <a:spLocks noGrp="1"/>
          </p:cNvSpPr>
          <p:nvPr>
            <p:ph type="title"/>
          </p:nvPr>
        </p:nvSpPr>
        <p:spPr/>
        <p:txBody>
          <a:bodyPr/>
          <a:lstStyle/>
          <a:p>
            <a:r>
              <a:rPr lang="en-US" dirty="0"/>
              <a:t>Family Activities</a:t>
            </a:r>
          </a:p>
        </p:txBody>
      </p:sp>
      <p:pic>
        <p:nvPicPr>
          <p:cNvPr id="4" name="Picture 3" descr="A close up of a word&#10;&#10;AI-generated content may be incorrect.">
            <a:extLst>
              <a:ext uri="{FF2B5EF4-FFF2-40B4-BE49-F238E27FC236}">
                <a16:creationId xmlns:a16="http://schemas.microsoft.com/office/drawing/2014/main" id="{1C97C7B0-368D-FE7B-FE56-E0AFB375973D}"/>
              </a:ext>
            </a:extLst>
          </p:cNvPr>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960130" y="1804058"/>
            <a:ext cx="5707150" cy="3995288"/>
          </a:xfrm>
          <a:prstGeom prst="rect">
            <a:avLst/>
          </a:prstGeom>
          <a:ln>
            <a:noFill/>
          </a:ln>
          <a:effectLst>
            <a:outerShdw blurRad="190500" algn="tl" rotWithShape="0">
              <a:srgbClr val="000000">
                <a:alpha val="70000"/>
              </a:srgbClr>
            </a:outerShdw>
          </a:effectLst>
          <a:scene3d>
            <a:camera prst="perspectiveHeroicExtremeLeftFacing"/>
            <a:lightRig rig="threePt" dir="t"/>
          </a:scene3d>
        </p:spPr>
      </p:pic>
      <p:sp>
        <p:nvSpPr>
          <p:cNvPr id="5" name="Oval 4">
            <a:extLst>
              <a:ext uri="{FF2B5EF4-FFF2-40B4-BE49-F238E27FC236}">
                <a16:creationId xmlns:a16="http://schemas.microsoft.com/office/drawing/2014/main" id="{DFF19F51-3445-8D74-BD09-487EB8E08542}"/>
              </a:ext>
            </a:extLst>
          </p:cNvPr>
          <p:cNvSpPr/>
          <p:nvPr/>
        </p:nvSpPr>
        <p:spPr>
          <a:xfrm rot="217829">
            <a:off x="7038960" y="2444638"/>
            <a:ext cx="963168" cy="439838"/>
          </a:xfrm>
          <a:prstGeom prst="ellipse">
            <a:avLst/>
          </a:prstGeom>
          <a:noFill/>
          <a:ln w="57150">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pic>
        <p:nvPicPr>
          <p:cNvPr id="2050" name="Picture 2">
            <a:extLst>
              <a:ext uri="{FF2B5EF4-FFF2-40B4-BE49-F238E27FC236}">
                <a16:creationId xmlns:a16="http://schemas.microsoft.com/office/drawing/2014/main" id="{215BE219-5492-4032-2E0E-E6D9C3F56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853813" y="1895536"/>
            <a:ext cx="4184322" cy="51062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0AF2113E-BE13-906A-3DB0-BD2724CFC843}"/>
              </a:ext>
            </a:extLst>
          </p:cNvPr>
          <p:cNvSpPr/>
          <p:nvPr/>
        </p:nvSpPr>
        <p:spPr>
          <a:xfrm>
            <a:off x="300942" y="1690688"/>
            <a:ext cx="4421529" cy="2927611"/>
          </a:xfrm>
          <a:prstGeom prst="wedgeRoundRectCallout">
            <a:avLst>
              <a:gd name="adj1" fmla="val 61664"/>
              <a:gd name="adj2" fmla="val -1807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I don’t know what a “</a:t>
            </a:r>
            <a:r>
              <a:rPr lang="en-US" dirty="0" err="1">
                <a:latin typeface="Comic Sans MS" panose="030F0702030302020204" pitchFamily="66" charset="0"/>
              </a:rPr>
              <a:t>bafue</a:t>
            </a:r>
            <a:r>
              <a:rPr lang="en-US" dirty="0">
                <a:latin typeface="Comic Sans MS" panose="030F0702030302020204" pitchFamily="66" charset="0"/>
              </a:rPr>
              <a:t>” is.  Maybe it’s not in the word list from your Bible passage.  The Word Search Lady says you can avoid extra book reports if you find the most words.  Don’t tell her I said so, but you can get help at </a:t>
            </a:r>
            <a:r>
              <a:rPr lang="en-US" dirty="0">
                <a:latin typeface="Comic Sans MS" panose="030F0702030302020204" pitchFamily="66" charset="0"/>
                <a:hlinkClick r:id="rId4"/>
              </a:rPr>
              <a:t>https://tinyurl.com/38nak4ku</a:t>
            </a:r>
            <a:r>
              <a:rPr lang="en-US" dirty="0">
                <a:latin typeface="Comic Sans MS" panose="030F0702030302020204" pitchFamily="66" charset="0"/>
              </a:rPr>
              <a:t> or get the crossword or color page.</a:t>
            </a:r>
          </a:p>
        </p:txBody>
      </p:sp>
    </p:spTree>
    <p:extLst>
      <p:ext uri="{BB962C8B-B14F-4D97-AF65-F5344CB8AC3E}">
        <p14:creationId xmlns:p14="http://schemas.microsoft.com/office/powerpoint/2010/main" val="3750225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6CB9DD-767C-33F0-DC61-3A32226BA43F}"/>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85B4D466-A91C-8CB3-50E4-E4732C19A600}"/>
              </a:ext>
            </a:extLst>
          </p:cNvPr>
          <p:cNvGrpSpPr/>
          <p:nvPr/>
        </p:nvGrpSpPr>
        <p:grpSpPr>
          <a:xfrm>
            <a:off x="2849598" y="1567542"/>
            <a:ext cx="6492803" cy="4284827"/>
            <a:chOff x="2849598" y="1567542"/>
            <a:chExt cx="6492803" cy="4284827"/>
          </a:xfrm>
        </p:grpSpPr>
        <p:pic>
          <p:nvPicPr>
            <p:cNvPr id="6" name="Picture 5" descr="A cross in the water&#10;&#10;AI-generated content may be incorrect.">
              <a:extLst>
                <a:ext uri="{FF2B5EF4-FFF2-40B4-BE49-F238E27FC236}">
                  <a16:creationId xmlns:a16="http://schemas.microsoft.com/office/drawing/2014/main" id="{366E7E00-CC1C-45C9-8521-D75B28228E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28800"/>
              <a:ext cx="5715000" cy="3200400"/>
            </a:xfrm>
            <a:prstGeom prst="rect">
              <a:avLst/>
            </a:prstGeom>
            <a:ln>
              <a:noFill/>
            </a:ln>
            <a:effectLst>
              <a:outerShdw blurRad="292100" dist="139700" dir="2700000" algn="tl" rotWithShape="0">
                <a:srgbClr val="333333">
                  <a:alpha val="65000"/>
                </a:srgbClr>
              </a:outerShdw>
            </a:effectLst>
          </p:spPr>
        </p:pic>
        <p:pic>
          <p:nvPicPr>
            <p:cNvPr id="8" name="Picture 7" descr="A black background with a black square&#10;&#10;AI-generated content may be incorrect.">
              <a:hlinkClick r:id="rId3"/>
              <a:extLst>
                <a:ext uri="{FF2B5EF4-FFF2-40B4-BE49-F238E27FC236}">
                  <a16:creationId xmlns:a16="http://schemas.microsoft.com/office/drawing/2014/main" id="{C7EBF730-1653-BD16-F1E0-A36F0A694AF5}"/>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849598" y="1567542"/>
              <a:ext cx="6492803" cy="4284827"/>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28E11DFD-A40B-864B-F484-24ED60184F59}"/>
              </a:ext>
            </a:extLst>
          </p:cNvPr>
          <p:cNvSpPr txBox="1"/>
          <p:nvPr/>
        </p:nvSpPr>
        <p:spPr>
          <a:xfrm>
            <a:off x="4191990" y="5852369"/>
            <a:ext cx="4037610"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121687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D9F9F-0CB8-2FD1-5669-34C855E590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265F0-47F2-31AD-741E-20978E755DF2}"/>
              </a:ext>
            </a:extLst>
          </p:cNvPr>
          <p:cNvSpPr>
            <a:spLocks noGrp="1"/>
          </p:cNvSpPr>
          <p:nvPr>
            <p:ph type="ctrTitle"/>
          </p:nvPr>
        </p:nvSpPr>
        <p:spPr>
          <a:xfrm>
            <a:off x="1524000" y="1122363"/>
            <a:ext cx="9144000" cy="1917720"/>
          </a:xfrm>
        </p:spPr>
        <p:txBody>
          <a:bodyPr/>
          <a:lstStyle/>
          <a:p>
            <a:r>
              <a:rPr lang="en-US" dirty="0"/>
              <a:t>The Sign of His Grace</a:t>
            </a:r>
          </a:p>
        </p:txBody>
      </p:sp>
      <p:sp>
        <p:nvSpPr>
          <p:cNvPr id="3" name="Subtitle 2">
            <a:extLst>
              <a:ext uri="{FF2B5EF4-FFF2-40B4-BE49-F238E27FC236}">
                <a16:creationId xmlns:a16="http://schemas.microsoft.com/office/drawing/2014/main" id="{0FF0AA3F-AE6B-9BCA-4AD7-FE31C5B3B508}"/>
              </a:ext>
            </a:extLst>
          </p:cNvPr>
          <p:cNvSpPr>
            <a:spLocks noGrp="1"/>
          </p:cNvSpPr>
          <p:nvPr>
            <p:ph type="subTitle" idx="1"/>
          </p:nvPr>
        </p:nvSpPr>
        <p:spPr/>
        <p:txBody>
          <a:bodyPr/>
          <a:lstStyle/>
          <a:p>
            <a:r>
              <a:rPr lang="en-US" dirty="0"/>
              <a:t>March 9</a:t>
            </a:r>
          </a:p>
        </p:txBody>
      </p:sp>
    </p:spTree>
    <p:extLst>
      <p:ext uri="{BB962C8B-B14F-4D97-AF65-F5344CB8AC3E}">
        <p14:creationId xmlns:p14="http://schemas.microsoft.com/office/powerpoint/2010/main" val="812585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0519-AEF7-3C0A-2CE4-1CE9325C6F89}"/>
              </a:ext>
            </a:extLst>
          </p:cNvPr>
          <p:cNvSpPr>
            <a:spLocks noGrp="1"/>
          </p:cNvSpPr>
          <p:nvPr>
            <p:ph type="title"/>
          </p:nvPr>
        </p:nvSpPr>
        <p:spPr/>
        <p:txBody>
          <a:bodyPr/>
          <a:lstStyle/>
          <a:p>
            <a:r>
              <a:rPr lang="en-US" dirty="0"/>
              <a:t>Admit it, now …</a:t>
            </a:r>
          </a:p>
        </p:txBody>
      </p:sp>
      <p:sp>
        <p:nvSpPr>
          <p:cNvPr id="3" name="Content Placeholder 2">
            <a:extLst>
              <a:ext uri="{FF2B5EF4-FFF2-40B4-BE49-F238E27FC236}">
                <a16:creationId xmlns:a16="http://schemas.microsoft.com/office/drawing/2014/main" id="{509D83F5-89A6-A908-967C-3F73A296671D}"/>
              </a:ext>
            </a:extLst>
          </p:cNvPr>
          <p:cNvSpPr>
            <a:spLocks noGrp="1"/>
          </p:cNvSpPr>
          <p:nvPr>
            <p:ph idx="1"/>
          </p:nvPr>
        </p:nvSpPr>
        <p:spPr/>
        <p:txBody>
          <a:bodyPr/>
          <a:lstStyle/>
          <a:p>
            <a:r>
              <a:rPr lang="en-US" dirty="0"/>
              <a:t>In what situations are you least likely to ask for help?</a:t>
            </a:r>
          </a:p>
          <a:p>
            <a:endParaRPr lang="en-US" dirty="0"/>
          </a:p>
          <a:p>
            <a:r>
              <a:rPr lang="en-US" dirty="0">
                <a:solidFill>
                  <a:srgbClr val="C00000"/>
                </a:solidFill>
              </a:rPr>
              <a:t>Jesus wants us to come to Him for help.</a:t>
            </a:r>
          </a:p>
          <a:p>
            <a:pPr lvl="1"/>
            <a:r>
              <a:rPr lang="en-US" dirty="0">
                <a:solidFill>
                  <a:srgbClr val="C00000"/>
                </a:solidFill>
              </a:rPr>
              <a:t>Jesus works on behalf of all who come to Him.</a:t>
            </a:r>
          </a:p>
          <a:p>
            <a:pPr lvl="1"/>
            <a:r>
              <a:rPr lang="en-US" dirty="0">
                <a:solidFill>
                  <a:srgbClr val="C00000"/>
                </a:solidFill>
              </a:rPr>
              <a:t>He wants to express his grace to us.</a:t>
            </a:r>
          </a:p>
          <a:p>
            <a:endParaRPr lang="en-US" dirty="0"/>
          </a:p>
        </p:txBody>
      </p:sp>
      <p:grpSp>
        <p:nvGrpSpPr>
          <p:cNvPr id="4" name="Group 3">
            <a:extLst>
              <a:ext uri="{FF2B5EF4-FFF2-40B4-BE49-F238E27FC236}">
                <a16:creationId xmlns:a16="http://schemas.microsoft.com/office/drawing/2014/main" id="{E065C70A-DE91-8916-4BEA-97AE15A92E91}"/>
              </a:ext>
            </a:extLst>
          </p:cNvPr>
          <p:cNvGrpSpPr/>
          <p:nvPr/>
        </p:nvGrpSpPr>
        <p:grpSpPr>
          <a:xfrm>
            <a:off x="1237933" y="2894421"/>
            <a:ext cx="9935898" cy="3053502"/>
            <a:chOff x="1145969" y="3038538"/>
            <a:chExt cx="9935898" cy="3053502"/>
          </a:xfrm>
        </p:grpSpPr>
        <p:pic>
          <p:nvPicPr>
            <p:cNvPr id="1026" name="Picture 2" descr="Confusion">
              <a:extLst>
                <a:ext uri="{FF2B5EF4-FFF2-40B4-BE49-F238E27FC236}">
                  <a16:creationId xmlns:a16="http://schemas.microsoft.com/office/drawing/2014/main" id="{F02D1B53-336A-8101-DC13-54FEE03DE5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1889" y="3230088"/>
              <a:ext cx="2709978" cy="26355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Mechanic">
              <a:extLst>
                <a:ext uri="{FF2B5EF4-FFF2-40B4-BE49-F238E27FC236}">
                  <a16:creationId xmlns:a16="http://schemas.microsoft.com/office/drawing/2014/main" id="{D2976F1F-2B00-52ED-7EA2-50ECDB8FED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5969" y="3576402"/>
              <a:ext cx="2832265" cy="21950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Granny and grandson planting a tree">
              <a:extLst>
                <a:ext uri="{FF2B5EF4-FFF2-40B4-BE49-F238E27FC236}">
                  <a16:creationId xmlns:a16="http://schemas.microsoft.com/office/drawing/2014/main" id="{BA635D67-7FBF-E5E0-5B9B-F5DB8A25C0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9867" y="3038538"/>
              <a:ext cx="2832265" cy="30535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8414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606BB-5754-095C-663A-F2107D8507E9}"/>
              </a:ext>
            </a:extLst>
          </p:cNvPr>
          <p:cNvSpPr>
            <a:spLocks noGrp="1"/>
          </p:cNvSpPr>
          <p:nvPr>
            <p:ph type="title"/>
          </p:nvPr>
        </p:nvSpPr>
        <p:spPr/>
        <p:txBody>
          <a:bodyPr/>
          <a:lstStyle/>
          <a:p>
            <a:pPr algn="l"/>
            <a:r>
              <a:rPr lang="en-US" dirty="0"/>
              <a:t>Listen for a request for help.</a:t>
            </a:r>
          </a:p>
        </p:txBody>
      </p:sp>
      <p:sp>
        <p:nvSpPr>
          <p:cNvPr id="3" name="Content Placeholder 2">
            <a:extLst>
              <a:ext uri="{FF2B5EF4-FFF2-40B4-BE49-F238E27FC236}">
                <a16:creationId xmlns:a16="http://schemas.microsoft.com/office/drawing/2014/main" id="{B3396771-28C4-271D-ADB2-C2095F513257}"/>
              </a:ext>
            </a:extLst>
          </p:cNvPr>
          <p:cNvSpPr>
            <a:spLocks noGrp="1"/>
          </p:cNvSpPr>
          <p:nvPr>
            <p:ph idx="1"/>
          </p:nvPr>
        </p:nvSpPr>
        <p:spPr>
          <a:xfrm>
            <a:off x="1113581" y="1690688"/>
            <a:ext cx="9964838" cy="4351338"/>
          </a:xfrm>
        </p:spPr>
        <p:txBody>
          <a:bodyPr/>
          <a:lstStyle/>
          <a:p>
            <a:pPr marL="0" indent="0" algn="ctr">
              <a:buNone/>
            </a:pPr>
            <a:r>
              <a:rPr lang="en-US" dirty="0"/>
              <a:t>John 4:46-47 (NIV)   Once more he visited Cana in Galilee, where he had turned the water into wine. And there was a certain royal official whose son lay sick at Capernaum. 47  When this man heard that Jesus had arrived in Galilee from Judea, he went to him and begged him to come and heal his son, who was close to death.</a:t>
            </a:r>
          </a:p>
        </p:txBody>
      </p:sp>
      <p:pic>
        <p:nvPicPr>
          <p:cNvPr id="5" name="Picture 4">
            <a:extLst>
              <a:ext uri="{FF2B5EF4-FFF2-40B4-BE49-F238E27FC236}">
                <a16:creationId xmlns:a16="http://schemas.microsoft.com/office/drawing/2014/main" id="{AB7F5CE7-EFC3-AF6F-18F3-63801714052E}"/>
              </a:ext>
            </a:extLst>
          </p:cNvPr>
          <p:cNvPicPr>
            <a:picLocks noChangeAspect="1"/>
          </p:cNvPicPr>
          <p:nvPr/>
        </p:nvPicPr>
        <p:blipFill>
          <a:blip r:embed="rId2"/>
          <a:stretch>
            <a:fillRect/>
          </a:stretch>
        </p:blipFill>
        <p:spPr>
          <a:xfrm>
            <a:off x="5071600" y="5706319"/>
            <a:ext cx="2257143" cy="33570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9742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6CE18-C395-9158-0413-372D332CDF64}"/>
              </a:ext>
            </a:extLst>
          </p:cNvPr>
          <p:cNvSpPr>
            <a:spLocks noGrp="1"/>
          </p:cNvSpPr>
          <p:nvPr>
            <p:ph type="title"/>
          </p:nvPr>
        </p:nvSpPr>
        <p:spPr/>
        <p:txBody>
          <a:bodyPr/>
          <a:lstStyle/>
          <a:p>
            <a:r>
              <a:rPr lang="en-US" dirty="0"/>
              <a:t>Bring It to Jesus</a:t>
            </a:r>
          </a:p>
        </p:txBody>
      </p:sp>
      <p:sp>
        <p:nvSpPr>
          <p:cNvPr id="3" name="Content Placeholder 2">
            <a:extLst>
              <a:ext uri="{FF2B5EF4-FFF2-40B4-BE49-F238E27FC236}">
                <a16:creationId xmlns:a16="http://schemas.microsoft.com/office/drawing/2014/main" id="{726EBA74-7B25-3A05-E6BE-EE453C54A43C}"/>
              </a:ext>
            </a:extLst>
          </p:cNvPr>
          <p:cNvSpPr>
            <a:spLocks noGrp="1"/>
          </p:cNvSpPr>
          <p:nvPr>
            <p:ph idx="1"/>
          </p:nvPr>
        </p:nvSpPr>
        <p:spPr>
          <a:xfrm>
            <a:off x="838200" y="2118167"/>
            <a:ext cx="10515600" cy="4058796"/>
          </a:xfrm>
        </p:spPr>
        <p:txBody>
          <a:bodyPr/>
          <a:lstStyle/>
          <a:p>
            <a:r>
              <a:rPr lang="en-US" dirty="0">
                <a:solidFill>
                  <a:srgbClr val="C00000"/>
                </a:solidFill>
              </a:rPr>
              <a:t>Jesus is returning to Cana in Galilee.</a:t>
            </a:r>
          </a:p>
          <a:p>
            <a:pPr lvl="1"/>
            <a:r>
              <a:rPr lang="en-US" sz="3600" dirty="0">
                <a:solidFill>
                  <a:srgbClr val="C00000"/>
                </a:solidFill>
              </a:rPr>
              <a:t>This is where he performed the first sign/miracle</a:t>
            </a:r>
          </a:p>
          <a:p>
            <a:pPr lvl="1"/>
            <a:r>
              <a:rPr lang="en-US" sz="3600" dirty="0">
                <a:solidFill>
                  <a:srgbClr val="C00000"/>
                </a:solidFill>
              </a:rPr>
              <a:t>Turned the water into wine</a:t>
            </a:r>
          </a:p>
          <a:p>
            <a:endParaRPr lang="en-US" dirty="0"/>
          </a:p>
        </p:txBody>
      </p:sp>
    </p:spTree>
    <p:extLst>
      <p:ext uri="{BB962C8B-B14F-4D97-AF65-F5344CB8AC3E}">
        <p14:creationId xmlns:p14="http://schemas.microsoft.com/office/powerpoint/2010/main" val="784532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9C812-A016-0439-3DC6-DD6D1A38E323}"/>
              </a:ext>
            </a:extLst>
          </p:cNvPr>
          <p:cNvSpPr>
            <a:spLocks noGrp="1"/>
          </p:cNvSpPr>
          <p:nvPr>
            <p:ph type="title"/>
          </p:nvPr>
        </p:nvSpPr>
        <p:spPr/>
        <p:txBody>
          <a:bodyPr/>
          <a:lstStyle/>
          <a:p>
            <a:r>
              <a:rPr lang="en-US" dirty="0"/>
              <a:t>Bring It to Jesus</a:t>
            </a:r>
          </a:p>
        </p:txBody>
      </p:sp>
      <p:sp>
        <p:nvSpPr>
          <p:cNvPr id="3" name="Content Placeholder 2">
            <a:extLst>
              <a:ext uri="{FF2B5EF4-FFF2-40B4-BE49-F238E27FC236}">
                <a16:creationId xmlns:a16="http://schemas.microsoft.com/office/drawing/2014/main" id="{81D525AE-8E26-A8AC-E5E7-94DF78E561F0}"/>
              </a:ext>
            </a:extLst>
          </p:cNvPr>
          <p:cNvSpPr>
            <a:spLocks noGrp="1"/>
          </p:cNvSpPr>
          <p:nvPr>
            <p:ph idx="1"/>
          </p:nvPr>
        </p:nvSpPr>
        <p:spPr/>
        <p:txBody>
          <a:bodyPr/>
          <a:lstStyle/>
          <a:p>
            <a:r>
              <a:rPr lang="en-US" dirty="0"/>
              <a:t>What words indicate the earnestness and urgency of his appeal to Jesus?</a:t>
            </a:r>
          </a:p>
          <a:p>
            <a:r>
              <a:rPr lang="en-US" dirty="0"/>
              <a:t>What is it about Jesus that would motivate you to take your needs to Him?</a:t>
            </a:r>
          </a:p>
          <a:p>
            <a:r>
              <a:rPr lang="en-US" dirty="0"/>
              <a:t>Why might people hesitate to take their needs to Jesus?</a:t>
            </a:r>
          </a:p>
        </p:txBody>
      </p:sp>
    </p:spTree>
    <p:extLst>
      <p:ext uri="{BB962C8B-B14F-4D97-AF65-F5344CB8AC3E}">
        <p14:creationId xmlns:p14="http://schemas.microsoft.com/office/powerpoint/2010/main" val="65275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9430E-4A38-57D2-7844-3186D7BBD8DD}"/>
              </a:ext>
            </a:extLst>
          </p:cNvPr>
          <p:cNvSpPr>
            <a:spLocks noGrp="1"/>
          </p:cNvSpPr>
          <p:nvPr>
            <p:ph type="title"/>
          </p:nvPr>
        </p:nvSpPr>
        <p:spPr/>
        <p:txBody>
          <a:bodyPr/>
          <a:lstStyle/>
          <a:p>
            <a:r>
              <a:rPr lang="en-US" dirty="0"/>
              <a:t>Bring It to Jesus</a:t>
            </a:r>
          </a:p>
        </p:txBody>
      </p:sp>
      <p:sp>
        <p:nvSpPr>
          <p:cNvPr id="3" name="Content Placeholder 2">
            <a:extLst>
              <a:ext uri="{FF2B5EF4-FFF2-40B4-BE49-F238E27FC236}">
                <a16:creationId xmlns:a16="http://schemas.microsoft.com/office/drawing/2014/main" id="{8E1C8ED7-223E-8CDA-2C1D-E9C89D5F068A}"/>
              </a:ext>
            </a:extLst>
          </p:cNvPr>
          <p:cNvSpPr>
            <a:spLocks noGrp="1"/>
          </p:cNvSpPr>
          <p:nvPr>
            <p:ph idx="1"/>
          </p:nvPr>
        </p:nvSpPr>
        <p:spPr/>
        <p:txBody>
          <a:bodyPr/>
          <a:lstStyle/>
          <a:p>
            <a:r>
              <a:rPr lang="en-US" dirty="0"/>
              <a:t>In what ways are we typically more interested in what Jesus can do for us than what we can do for Jesus? </a:t>
            </a:r>
          </a:p>
          <a:p>
            <a:r>
              <a:rPr lang="en-US" dirty="0"/>
              <a:t>Why do you think so many of our requests of Jesus involve physical needs rather than spiritual things?</a:t>
            </a:r>
          </a:p>
        </p:txBody>
      </p:sp>
    </p:spTree>
    <p:extLst>
      <p:ext uri="{BB962C8B-B14F-4D97-AF65-F5344CB8AC3E}">
        <p14:creationId xmlns:p14="http://schemas.microsoft.com/office/powerpoint/2010/main" val="95687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40615-3678-F6BE-B03F-31AAEC41E47B}"/>
              </a:ext>
            </a:extLst>
          </p:cNvPr>
          <p:cNvSpPr>
            <a:spLocks noGrp="1"/>
          </p:cNvSpPr>
          <p:nvPr>
            <p:ph type="title"/>
          </p:nvPr>
        </p:nvSpPr>
        <p:spPr/>
        <p:txBody>
          <a:bodyPr/>
          <a:lstStyle/>
          <a:p>
            <a:pPr algn="l"/>
            <a:r>
              <a:rPr lang="en-US" dirty="0"/>
              <a:t>Listen for desperation and assurance.</a:t>
            </a:r>
          </a:p>
        </p:txBody>
      </p:sp>
      <p:sp>
        <p:nvSpPr>
          <p:cNvPr id="3" name="Content Placeholder 2">
            <a:extLst>
              <a:ext uri="{FF2B5EF4-FFF2-40B4-BE49-F238E27FC236}">
                <a16:creationId xmlns:a16="http://schemas.microsoft.com/office/drawing/2014/main" id="{6B0299C7-EC2A-F167-A5AD-C3836872CBB7}"/>
              </a:ext>
            </a:extLst>
          </p:cNvPr>
          <p:cNvSpPr>
            <a:spLocks noGrp="1"/>
          </p:cNvSpPr>
          <p:nvPr>
            <p:ph idx="1"/>
          </p:nvPr>
        </p:nvSpPr>
        <p:spPr>
          <a:xfrm>
            <a:off x="1501333" y="1860349"/>
            <a:ext cx="9189334" cy="4351338"/>
          </a:xfrm>
        </p:spPr>
        <p:txBody>
          <a:bodyPr/>
          <a:lstStyle/>
          <a:p>
            <a:pPr marL="0" indent="0" algn="ctr">
              <a:buNone/>
            </a:pPr>
            <a:r>
              <a:rPr lang="en-US" dirty="0"/>
              <a:t>John 4:48-50 (NIV)  "Unless you people see miraculous signs and wonders," Jesus told him, "you will never believe." 49  The royal official said, "Sir, come down before my child dies." 50  Jesus replied, "You may go. Your son will live." The man took Jesus at his word and departed.</a:t>
            </a:r>
          </a:p>
        </p:txBody>
      </p:sp>
      <p:pic>
        <p:nvPicPr>
          <p:cNvPr id="4" name="Picture 3">
            <a:extLst>
              <a:ext uri="{FF2B5EF4-FFF2-40B4-BE49-F238E27FC236}">
                <a16:creationId xmlns:a16="http://schemas.microsoft.com/office/drawing/2014/main" id="{3F922A6C-FF05-C4AD-6939-2ECEE54C3A7F}"/>
              </a:ext>
            </a:extLst>
          </p:cNvPr>
          <p:cNvPicPr>
            <a:picLocks noChangeAspect="1"/>
          </p:cNvPicPr>
          <p:nvPr/>
        </p:nvPicPr>
        <p:blipFill>
          <a:blip r:embed="rId2"/>
          <a:stretch>
            <a:fillRect/>
          </a:stretch>
        </p:blipFill>
        <p:spPr>
          <a:xfrm>
            <a:off x="5071600" y="5706319"/>
            <a:ext cx="2257143" cy="33570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1222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B200-745E-52DE-BCC6-461FD8F640EE}"/>
              </a:ext>
            </a:extLst>
          </p:cNvPr>
          <p:cNvSpPr>
            <a:spLocks noGrp="1"/>
          </p:cNvSpPr>
          <p:nvPr>
            <p:ph type="title"/>
          </p:nvPr>
        </p:nvSpPr>
        <p:spPr/>
        <p:txBody>
          <a:bodyPr/>
          <a:lstStyle/>
          <a:p>
            <a:r>
              <a:rPr lang="en-US" dirty="0"/>
              <a:t>Take God at His Word</a:t>
            </a:r>
          </a:p>
        </p:txBody>
      </p:sp>
      <p:sp>
        <p:nvSpPr>
          <p:cNvPr id="3" name="Content Placeholder 2">
            <a:extLst>
              <a:ext uri="{FF2B5EF4-FFF2-40B4-BE49-F238E27FC236}">
                <a16:creationId xmlns:a16="http://schemas.microsoft.com/office/drawing/2014/main" id="{18F09192-7EF9-8F86-8306-7DFE8C2EE848}"/>
              </a:ext>
            </a:extLst>
          </p:cNvPr>
          <p:cNvSpPr>
            <a:spLocks noGrp="1"/>
          </p:cNvSpPr>
          <p:nvPr>
            <p:ph idx="1"/>
          </p:nvPr>
        </p:nvSpPr>
        <p:spPr/>
        <p:txBody>
          <a:bodyPr/>
          <a:lstStyle/>
          <a:p>
            <a:r>
              <a:rPr lang="en-US" dirty="0"/>
              <a:t>What was Jesus’s unusual reply to the nobleman’s request to come with him? </a:t>
            </a:r>
          </a:p>
          <a:p>
            <a:r>
              <a:rPr lang="en-US" dirty="0"/>
              <a:t>How did the nobleman demonstrate his next step of faith?</a:t>
            </a:r>
          </a:p>
          <a:p>
            <a:r>
              <a:rPr lang="en-US" dirty="0"/>
              <a:t>How might our lives be different if we took Jesus at His word?</a:t>
            </a:r>
          </a:p>
        </p:txBody>
      </p:sp>
    </p:spTree>
    <p:extLst>
      <p:ext uri="{BB962C8B-B14F-4D97-AF65-F5344CB8AC3E}">
        <p14:creationId xmlns:p14="http://schemas.microsoft.com/office/powerpoint/2010/main" val="363180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48</TotalTime>
  <Words>856</Words>
  <Application>Microsoft Office PowerPoint</Application>
  <PresentationFormat>Widescreen</PresentationFormat>
  <Paragraphs>64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The Sign of His Grace</vt:lpstr>
      <vt:lpstr>Video Introduction</vt:lpstr>
      <vt:lpstr>Admit it, now …</vt:lpstr>
      <vt:lpstr>Listen for a request for help.</vt:lpstr>
      <vt:lpstr>Bring It to Jesus</vt:lpstr>
      <vt:lpstr>Bring It to Jesus</vt:lpstr>
      <vt:lpstr>Bring It to Jesus</vt:lpstr>
      <vt:lpstr>Listen for desperation and assurance.</vt:lpstr>
      <vt:lpstr>Take God at His Word</vt:lpstr>
      <vt:lpstr>Take God at His Word</vt:lpstr>
      <vt:lpstr>Take God at His Word</vt:lpstr>
      <vt:lpstr>Listen for Timing</vt:lpstr>
      <vt:lpstr>Listen for Timing</vt:lpstr>
      <vt:lpstr>Let God Work as He Pleases</vt:lpstr>
      <vt:lpstr>Let God Work as He Pleases</vt:lpstr>
      <vt:lpstr>Application</vt:lpstr>
      <vt:lpstr>Application</vt:lpstr>
      <vt:lpstr>Application</vt:lpstr>
      <vt:lpstr>Family Activities</vt:lpstr>
      <vt:lpstr>The Sign of His Grace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2</cp:revision>
  <dcterms:created xsi:type="dcterms:W3CDTF">2025-02-13T16:49:10Z</dcterms:created>
  <dcterms:modified xsi:type="dcterms:W3CDTF">2025-02-13T17:37:54Z</dcterms:modified>
</cp:coreProperties>
</file>