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9"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3000" r="-1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3bp2cp6e"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5xw75u3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Sign of </a:t>
            </a:r>
            <a:br>
              <a:rPr lang="en-US" dirty="0"/>
            </a:br>
            <a:r>
              <a:rPr lang="en-US" dirty="0"/>
              <a:t>His Authority</a:t>
            </a:r>
          </a:p>
        </p:txBody>
      </p:sp>
      <p:sp>
        <p:nvSpPr>
          <p:cNvPr id="3" name="Subtitle 2"/>
          <p:cNvSpPr>
            <a:spLocks noGrp="1"/>
          </p:cNvSpPr>
          <p:nvPr>
            <p:ph type="subTitle" idx="1"/>
          </p:nvPr>
        </p:nvSpPr>
        <p:spPr>
          <a:xfrm>
            <a:off x="1524000" y="3847604"/>
            <a:ext cx="9144000" cy="1410195"/>
          </a:xfrm>
        </p:spPr>
        <p:txBody>
          <a:bodyPr/>
          <a:lstStyle/>
          <a:p>
            <a:r>
              <a:rPr lang="en-US" dirty="0"/>
              <a:t>March 16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B168-277B-84E2-96B7-89B9C6EE88BF}"/>
              </a:ext>
            </a:extLst>
          </p:cNvPr>
          <p:cNvSpPr>
            <a:spLocks noGrp="1"/>
          </p:cNvSpPr>
          <p:nvPr>
            <p:ph type="title"/>
          </p:nvPr>
        </p:nvSpPr>
        <p:spPr/>
        <p:txBody>
          <a:bodyPr/>
          <a:lstStyle/>
          <a:p>
            <a:r>
              <a:rPr lang="en-US" dirty="0"/>
              <a:t>Jesus Does What We Cannot</a:t>
            </a:r>
          </a:p>
        </p:txBody>
      </p:sp>
      <p:sp>
        <p:nvSpPr>
          <p:cNvPr id="3" name="Content Placeholder 2">
            <a:extLst>
              <a:ext uri="{FF2B5EF4-FFF2-40B4-BE49-F238E27FC236}">
                <a16:creationId xmlns:a16="http://schemas.microsoft.com/office/drawing/2014/main" id="{6EEDBD80-4A43-089E-45AA-C9D99879B47E}"/>
              </a:ext>
            </a:extLst>
          </p:cNvPr>
          <p:cNvSpPr>
            <a:spLocks noGrp="1"/>
          </p:cNvSpPr>
          <p:nvPr>
            <p:ph idx="1"/>
          </p:nvPr>
        </p:nvSpPr>
        <p:spPr/>
        <p:txBody>
          <a:bodyPr/>
          <a:lstStyle/>
          <a:p>
            <a:r>
              <a:rPr lang="en-US" dirty="0"/>
              <a:t>When/why do we tend to get impatient with God’s timing in our lives? </a:t>
            </a:r>
          </a:p>
          <a:p>
            <a:r>
              <a:rPr lang="en-US" dirty="0"/>
              <a:t>This man was depending on a random water flow and some way to jump into the pool.   On what in life, other than God, do we sometimes depend? </a:t>
            </a:r>
          </a:p>
        </p:txBody>
      </p:sp>
    </p:spTree>
    <p:extLst>
      <p:ext uri="{BB962C8B-B14F-4D97-AF65-F5344CB8AC3E}">
        <p14:creationId xmlns:p14="http://schemas.microsoft.com/office/powerpoint/2010/main" val="358290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3D273-D268-30E9-208E-A0338B8753AE}"/>
              </a:ext>
            </a:extLst>
          </p:cNvPr>
          <p:cNvSpPr>
            <a:spLocks noGrp="1"/>
          </p:cNvSpPr>
          <p:nvPr>
            <p:ph type="title"/>
          </p:nvPr>
        </p:nvSpPr>
        <p:spPr/>
        <p:txBody>
          <a:bodyPr/>
          <a:lstStyle/>
          <a:p>
            <a:pPr algn="l"/>
            <a:r>
              <a:rPr lang="en-US" dirty="0"/>
              <a:t>Listen for what only Jesus could do.</a:t>
            </a:r>
          </a:p>
        </p:txBody>
      </p:sp>
      <p:sp>
        <p:nvSpPr>
          <p:cNvPr id="3" name="Content Placeholder 2">
            <a:extLst>
              <a:ext uri="{FF2B5EF4-FFF2-40B4-BE49-F238E27FC236}">
                <a16:creationId xmlns:a16="http://schemas.microsoft.com/office/drawing/2014/main" id="{E4B122C2-0D60-AE5B-A887-B3C6264A456B}"/>
              </a:ext>
            </a:extLst>
          </p:cNvPr>
          <p:cNvSpPr>
            <a:spLocks noGrp="1"/>
          </p:cNvSpPr>
          <p:nvPr>
            <p:ph idx="1"/>
          </p:nvPr>
        </p:nvSpPr>
        <p:spPr>
          <a:xfrm>
            <a:off x="2085854" y="1999246"/>
            <a:ext cx="8020291" cy="4351338"/>
          </a:xfrm>
        </p:spPr>
        <p:txBody>
          <a:bodyPr/>
          <a:lstStyle/>
          <a:p>
            <a:pPr marL="0" indent="0" algn="ctr">
              <a:buNone/>
            </a:pPr>
            <a:r>
              <a:rPr lang="en-US" dirty="0"/>
              <a:t>John 5:8-11 (NIV)  Then Jesus said to him, "Get up! Pick up your mat and walk." 9  At once the man was cured; he picked up his mat and walked. The day on which this took place was a Sabbath, 10  and so </a:t>
            </a:r>
          </a:p>
        </p:txBody>
      </p:sp>
    </p:spTree>
    <p:extLst>
      <p:ext uri="{BB962C8B-B14F-4D97-AF65-F5344CB8AC3E}">
        <p14:creationId xmlns:p14="http://schemas.microsoft.com/office/powerpoint/2010/main" val="13419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E2D97-893E-B4B6-C05F-AF01B8852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138F5-EF8C-42AE-D8E9-D8579B231F4C}"/>
              </a:ext>
            </a:extLst>
          </p:cNvPr>
          <p:cNvSpPr>
            <a:spLocks noGrp="1"/>
          </p:cNvSpPr>
          <p:nvPr>
            <p:ph type="title"/>
          </p:nvPr>
        </p:nvSpPr>
        <p:spPr/>
        <p:txBody>
          <a:bodyPr/>
          <a:lstStyle/>
          <a:p>
            <a:pPr algn="l"/>
            <a:r>
              <a:rPr lang="en-US" dirty="0"/>
              <a:t>Listen for what only Jesus could do.</a:t>
            </a:r>
          </a:p>
        </p:txBody>
      </p:sp>
      <p:sp>
        <p:nvSpPr>
          <p:cNvPr id="3" name="Content Placeholder 2">
            <a:extLst>
              <a:ext uri="{FF2B5EF4-FFF2-40B4-BE49-F238E27FC236}">
                <a16:creationId xmlns:a16="http://schemas.microsoft.com/office/drawing/2014/main" id="{208D9839-3C75-5BC8-2B82-7C4A11BB472C}"/>
              </a:ext>
            </a:extLst>
          </p:cNvPr>
          <p:cNvSpPr>
            <a:spLocks noGrp="1"/>
          </p:cNvSpPr>
          <p:nvPr>
            <p:ph idx="1"/>
          </p:nvPr>
        </p:nvSpPr>
        <p:spPr>
          <a:xfrm>
            <a:off x="1689904" y="1999246"/>
            <a:ext cx="8416241" cy="4351338"/>
          </a:xfrm>
        </p:spPr>
        <p:txBody>
          <a:bodyPr/>
          <a:lstStyle/>
          <a:p>
            <a:pPr marL="0" indent="0" algn="ctr">
              <a:buNone/>
            </a:pPr>
            <a:r>
              <a:rPr lang="en-US" dirty="0"/>
              <a:t>the Jews said to the man who had been healed, "It is the Sabbath; the law forbids you to carry your mat." 11  But he replied, "The man who made me well said to me, 'Pick up your mat and walk.'"</a:t>
            </a:r>
          </a:p>
        </p:txBody>
      </p:sp>
      <p:pic>
        <p:nvPicPr>
          <p:cNvPr id="4" name="Picture 3">
            <a:extLst>
              <a:ext uri="{FF2B5EF4-FFF2-40B4-BE49-F238E27FC236}">
                <a16:creationId xmlns:a16="http://schemas.microsoft.com/office/drawing/2014/main" id="{B7DD49C8-36C4-C5D2-2792-1EF783EA7126}"/>
              </a:ext>
            </a:extLst>
          </p:cNvPr>
          <p:cNvPicPr>
            <a:picLocks noChangeAspect="1"/>
          </p:cNvPicPr>
          <p:nvPr/>
        </p:nvPicPr>
        <p:blipFill>
          <a:blip r:embed="rId2"/>
          <a:stretch>
            <a:fillRect/>
          </a:stretch>
        </p:blipFill>
        <p:spPr>
          <a:xfrm>
            <a:off x="5062666" y="5230029"/>
            <a:ext cx="2066667" cy="333333"/>
          </a:xfrm>
          <a:prstGeom prst="roundRect">
            <a:avLst>
              <a:gd name="adj" fmla="val 4791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9278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B29A-7C7C-6731-DBD7-8C27E78D9EE3}"/>
              </a:ext>
            </a:extLst>
          </p:cNvPr>
          <p:cNvSpPr>
            <a:spLocks noGrp="1"/>
          </p:cNvSpPr>
          <p:nvPr>
            <p:ph type="title"/>
          </p:nvPr>
        </p:nvSpPr>
        <p:spPr/>
        <p:txBody>
          <a:bodyPr/>
          <a:lstStyle/>
          <a:p>
            <a:r>
              <a:rPr lang="en-US" dirty="0"/>
              <a:t>Jesus Does More than We Expect</a:t>
            </a:r>
          </a:p>
        </p:txBody>
      </p:sp>
      <p:sp>
        <p:nvSpPr>
          <p:cNvPr id="3" name="Content Placeholder 2">
            <a:extLst>
              <a:ext uri="{FF2B5EF4-FFF2-40B4-BE49-F238E27FC236}">
                <a16:creationId xmlns:a16="http://schemas.microsoft.com/office/drawing/2014/main" id="{82AFE8DC-8901-D79C-A351-0EC99AA340FB}"/>
              </a:ext>
            </a:extLst>
          </p:cNvPr>
          <p:cNvSpPr>
            <a:spLocks noGrp="1"/>
          </p:cNvSpPr>
          <p:nvPr>
            <p:ph idx="1"/>
          </p:nvPr>
        </p:nvSpPr>
        <p:spPr/>
        <p:txBody>
          <a:bodyPr/>
          <a:lstStyle/>
          <a:p>
            <a:r>
              <a:rPr lang="en-US" dirty="0">
                <a:solidFill>
                  <a:srgbClr val="C00000"/>
                </a:solidFill>
              </a:rPr>
              <a:t>Note the three-pronged admonition did Jesus give to the man. </a:t>
            </a:r>
          </a:p>
          <a:p>
            <a:pPr lvl="1"/>
            <a:r>
              <a:rPr lang="en-US" sz="3600" dirty="0">
                <a:solidFill>
                  <a:srgbClr val="C00000"/>
                </a:solidFill>
              </a:rPr>
              <a:t>Get up</a:t>
            </a:r>
          </a:p>
          <a:p>
            <a:pPr lvl="1"/>
            <a:r>
              <a:rPr lang="en-US" sz="3600" dirty="0">
                <a:solidFill>
                  <a:srgbClr val="C00000"/>
                </a:solidFill>
              </a:rPr>
              <a:t>Pick up your mat</a:t>
            </a:r>
          </a:p>
          <a:p>
            <a:pPr lvl="1"/>
            <a:r>
              <a:rPr lang="en-US" sz="3600" dirty="0">
                <a:solidFill>
                  <a:srgbClr val="C00000"/>
                </a:solidFill>
              </a:rPr>
              <a:t>Walk</a:t>
            </a:r>
          </a:p>
          <a:p>
            <a:endParaRPr lang="en-US" sz="4000" dirty="0">
              <a:solidFill>
                <a:srgbClr val="C00000"/>
              </a:solidFill>
            </a:endParaRPr>
          </a:p>
        </p:txBody>
      </p:sp>
    </p:spTree>
    <p:extLst>
      <p:ext uri="{BB962C8B-B14F-4D97-AF65-F5344CB8AC3E}">
        <p14:creationId xmlns:p14="http://schemas.microsoft.com/office/powerpoint/2010/main" val="361481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540D-151B-59C0-3C81-B299D7101BF2}"/>
              </a:ext>
            </a:extLst>
          </p:cNvPr>
          <p:cNvSpPr>
            <a:spLocks noGrp="1"/>
          </p:cNvSpPr>
          <p:nvPr>
            <p:ph type="title"/>
          </p:nvPr>
        </p:nvSpPr>
        <p:spPr/>
        <p:txBody>
          <a:bodyPr/>
          <a:lstStyle/>
          <a:p>
            <a:r>
              <a:rPr lang="en-US" dirty="0"/>
              <a:t>Jesus Does More than We Expect</a:t>
            </a:r>
          </a:p>
        </p:txBody>
      </p:sp>
      <p:sp>
        <p:nvSpPr>
          <p:cNvPr id="3" name="Content Placeholder 2">
            <a:extLst>
              <a:ext uri="{FF2B5EF4-FFF2-40B4-BE49-F238E27FC236}">
                <a16:creationId xmlns:a16="http://schemas.microsoft.com/office/drawing/2014/main" id="{FC001689-60D9-E266-8FA9-3D5757C75D04}"/>
              </a:ext>
            </a:extLst>
          </p:cNvPr>
          <p:cNvSpPr>
            <a:spLocks noGrp="1"/>
          </p:cNvSpPr>
          <p:nvPr>
            <p:ph idx="1"/>
          </p:nvPr>
        </p:nvSpPr>
        <p:spPr/>
        <p:txBody>
          <a:bodyPr/>
          <a:lstStyle/>
          <a:p>
            <a:r>
              <a:rPr lang="en-US" dirty="0"/>
              <a:t>What might have encouraged the man to stand, even though he hadn’t been able to do so for 38 years?</a:t>
            </a:r>
          </a:p>
          <a:p>
            <a:r>
              <a:rPr lang="en-US" dirty="0"/>
              <a:t>What were the religious leaders more concerned about?</a:t>
            </a:r>
          </a:p>
          <a:p>
            <a:r>
              <a:rPr lang="en-US" dirty="0"/>
              <a:t>Why do you suppose Jesus choose to heal this man on the Sabbath?</a:t>
            </a:r>
          </a:p>
        </p:txBody>
      </p:sp>
    </p:spTree>
    <p:extLst>
      <p:ext uri="{BB962C8B-B14F-4D97-AF65-F5344CB8AC3E}">
        <p14:creationId xmlns:p14="http://schemas.microsoft.com/office/powerpoint/2010/main" val="234430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8557-6C49-1B7C-1917-A71C12433A8A}"/>
              </a:ext>
            </a:extLst>
          </p:cNvPr>
          <p:cNvSpPr>
            <a:spLocks noGrp="1"/>
          </p:cNvSpPr>
          <p:nvPr>
            <p:ph type="title"/>
          </p:nvPr>
        </p:nvSpPr>
        <p:spPr/>
        <p:txBody>
          <a:bodyPr/>
          <a:lstStyle/>
          <a:p>
            <a:r>
              <a:rPr lang="en-US" dirty="0"/>
              <a:t>Jesus Does More than We Expect</a:t>
            </a:r>
          </a:p>
        </p:txBody>
      </p:sp>
      <p:sp>
        <p:nvSpPr>
          <p:cNvPr id="3" name="Content Placeholder 2">
            <a:extLst>
              <a:ext uri="{FF2B5EF4-FFF2-40B4-BE49-F238E27FC236}">
                <a16:creationId xmlns:a16="http://schemas.microsoft.com/office/drawing/2014/main" id="{6F4043FA-CACF-8A33-F1A8-23C93616D6B9}"/>
              </a:ext>
            </a:extLst>
          </p:cNvPr>
          <p:cNvSpPr>
            <a:spLocks noGrp="1"/>
          </p:cNvSpPr>
          <p:nvPr>
            <p:ph idx="1"/>
          </p:nvPr>
        </p:nvSpPr>
        <p:spPr/>
        <p:txBody>
          <a:bodyPr/>
          <a:lstStyle/>
          <a:p>
            <a:r>
              <a:rPr lang="en-US" dirty="0"/>
              <a:t>When has someone tried to squelch your freedom in Christ with religious rules or regulations?</a:t>
            </a:r>
          </a:p>
          <a:p>
            <a:r>
              <a:rPr lang="en-US" dirty="0"/>
              <a:t>Why do some people care more about keeping certain "religious" rules than they do about developing a meaningful relationship with Jesus? </a:t>
            </a:r>
          </a:p>
        </p:txBody>
      </p:sp>
    </p:spTree>
    <p:extLst>
      <p:ext uri="{BB962C8B-B14F-4D97-AF65-F5344CB8AC3E}">
        <p14:creationId xmlns:p14="http://schemas.microsoft.com/office/powerpoint/2010/main" val="228711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D5A3-F553-DF24-9C71-636ED90C4A10}"/>
              </a:ext>
            </a:extLst>
          </p:cNvPr>
          <p:cNvSpPr>
            <a:spLocks noGrp="1"/>
          </p:cNvSpPr>
          <p:nvPr>
            <p:ph type="title"/>
          </p:nvPr>
        </p:nvSpPr>
        <p:spPr/>
        <p:txBody>
          <a:bodyPr/>
          <a:lstStyle/>
          <a:p>
            <a:pPr algn="l"/>
            <a:r>
              <a:rPr lang="en-US" dirty="0"/>
              <a:t>Listen for an assassination plan.</a:t>
            </a:r>
          </a:p>
        </p:txBody>
      </p:sp>
      <p:sp>
        <p:nvSpPr>
          <p:cNvPr id="3" name="Content Placeholder 2">
            <a:extLst>
              <a:ext uri="{FF2B5EF4-FFF2-40B4-BE49-F238E27FC236}">
                <a16:creationId xmlns:a16="http://schemas.microsoft.com/office/drawing/2014/main" id="{E559A507-CE0E-FC59-C6FF-0A26813BBDF1}"/>
              </a:ext>
            </a:extLst>
          </p:cNvPr>
          <p:cNvSpPr>
            <a:spLocks noGrp="1"/>
          </p:cNvSpPr>
          <p:nvPr>
            <p:ph idx="1"/>
          </p:nvPr>
        </p:nvSpPr>
        <p:spPr>
          <a:xfrm>
            <a:off x="1099596" y="1790901"/>
            <a:ext cx="9802792" cy="4351338"/>
          </a:xfrm>
        </p:spPr>
        <p:txBody>
          <a:bodyPr/>
          <a:lstStyle/>
          <a:p>
            <a:pPr marL="0" indent="0" algn="ctr">
              <a:buNone/>
            </a:pPr>
            <a:r>
              <a:rPr lang="en-US" dirty="0"/>
              <a:t>John 5:17-20 (NIV)  Jesus said to them, "My Father is always at his work to this very day, and I, too, am working." 18  For this reason the Jews tried all the harder to kill him; not only was he breaking the Sabbath, but he was even calling God his own Father, making himself equal with God. 19  Jesus gave </a:t>
            </a:r>
          </a:p>
        </p:txBody>
      </p:sp>
    </p:spTree>
    <p:extLst>
      <p:ext uri="{BB962C8B-B14F-4D97-AF65-F5344CB8AC3E}">
        <p14:creationId xmlns:p14="http://schemas.microsoft.com/office/powerpoint/2010/main" val="312975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9D551-277A-F09E-106D-80B775193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CF196-0C47-2640-CC3B-DC98A2CB6C4B}"/>
              </a:ext>
            </a:extLst>
          </p:cNvPr>
          <p:cNvSpPr>
            <a:spLocks noGrp="1"/>
          </p:cNvSpPr>
          <p:nvPr>
            <p:ph type="title"/>
          </p:nvPr>
        </p:nvSpPr>
        <p:spPr/>
        <p:txBody>
          <a:bodyPr/>
          <a:lstStyle/>
          <a:p>
            <a:pPr algn="l"/>
            <a:r>
              <a:rPr lang="en-US" dirty="0"/>
              <a:t>Listen for an assassination plan.</a:t>
            </a:r>
          </a:p>
        </p:txBody>
      </p:sp>
      <p:sp>
        <p:nvSpPr>
          <p:cNvPr id="3" name="Content Placeholder 2">
            <a:extLst>
              <a:ext uri="{FF2B5EF4-FFF2-40B4-BE49-F238E27FC236}">
                <a16:creationId xmlns:a16="http://schemas.microsoft.com/office/drawing/2014/main" id="{3DB7D1CE-F70A-D57C-3651-5DB43A20E1BA}"/>
              </a:ext>
            </a:extLst>
          </p:cNvPr>
          <p:cNvSpPr>
            <a:spLocks noGrp="1"/>
          </p:cNvSpPr>
          <p:nvPr>
            <p:ph idx="1"/>
          </p:nvPr>
        </p:nvSpPr>
        <p:spPr>
          <a:xfrm>
            <a:off x="1099596" y="1790901"/>
            <a:ext cx="9802792" cy="4351338"/>
          </a:xfrm>
        </p:spPr>
        <p:txBody>
          <a:bodyPr/>
          <a:lstStyle/>
          <a:p>
            <a:pPr marL="0" indent="0" algn="ctr">
              <a:buNone/>
            </a:pPr>
            <a:r>
              <a:rPr lang="en-US" dirty="0"/>
              <a:t>them this answer: "I tell you the truth, the Son can do nothing by himself; he can do only what he sees his Father doing, because whatever the Father does the Son also does. 20  For the Father loves the Son and shows him all he does. Yes, to your amazement he will show him even greater things than these.</a:t>
            </a:r>
          </a:p>
        </p:txBody>
      </p:sp>
      <p:pic>
        <p:nvPicPr>
          <p:cNvPr id="4" name="Picture 3">
            <a:extLst>
              <a:ext uri="{FF2B5EF4-FFF2-40B4-BE49-F238E27FC236}">
                <a16:creationId xmlns:a16="http://schemas.microsoft.com/office/drawing/2014/main" id="{70A0692E-D3CE-5512-3AB0-BD8D7384439C}"/>
              </a:ext>
            </a:extLst>
          </p:cNvPr>
          <p:cNvPicPr>
            <a:picLocks noChangeAspect="1"/>
          </p:cNvPicPr>
          <p:nvPr/>
        </p:nvPicPr>
        <p:blipFill>
          <a:blip r:embed="rId2"/>
          <a:stretch>
            <a:fillRect/>
          </a:stretch>
        </p:blipFill>
        <p:spPr>
          <a:xfrm>
            <a:off x="5062666" y="5669867"/>
            <a:ext cx="2066667" cy="333333"/>
          </a:xfrm>
          <a:prstGeom prst="roundRect">
            <a:avLst>
              <a:gd name="adj" fmla="val 4791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9007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535E-45E0-475E-177B-0F4B19AB4FDE}"/>
              </a:ext>
            </a:extLst>
          </p:cNvPr>
          <p:cNvSpPr>
            <a:spLocks noGrp="1"/>
          </p:cNvSpPr>
          <p:nvPr>
            <p:ph type="title"/>
          </p:nvPr>
        </p:nvSpPr>
        <p:spPr/>
        <p:txBody>
          <a:bodyPr/>
          <a:lstStyle/>
          <a:p>
            <a:r>
              <a:rPr lang="en-US" dirty="0"/>
              <a:t>Authority to Do Only what God Does</a:t>
            </a:r>
          </a:p>
        </p:txBody>
      </p:sp>
      <p:sp>
        <p:nvSpPr>
          <p:cNvPr id="3" name="Content Placeholder 2">
            <a:extLst>
              <a:ext uri="{FF2B5EF4-FFF2-40B4-BE49-F238E27FC236}">
                <a16:creationId xmlns:a16="http://schemas.microsoft.com/office/drawing/2014/main" id="{CE113D13-A73E-AED3-F54E-5E096A139B9E}"/>
              </a:ext>
            </a:extLst>
          </p:cNvPr>
          <p:cNvSpPr>
            <a:spLocks noGrp="1"/>
          </p:cNvSpPr>
          <p:nvPr>
            <p:ph idx="1"/>
          </p:nvPr>
        </p:nvSpPr>
        <p:spPr/>
        <p:txBody>
          <a:bodyPr/>
          <a:lstStyle/>
          <a:p>
            <a:r>
              <a:rPr lang="en-US" dirty="0"/>
              <a:t>What words and phrases point to as the source of Jesus’ power to act? </a:t>
            </a:r>
          </a:p>
          <a:p>
            <a:r>
              <a:rPr lang="en-US" dirty="0"/>
              <a:t>What can we learn from the fact that the Son gives life to “whom He wishes” or “to whom He is pleased to give it”?</a:t>
            </a:r>
          </a:p>
        </p:txBody>
      </p:sp>
    </p:spTree>
    <p:extLst>
      <p:ext uri="{BB962C8B-B14F-4D97-AF65-F5344CB8AC3E}">
        <p14:creationId xmlns:p14="http://schemas.microsoft.com/office/powerpoint/2010/main" val="346672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C78E-6DBF-D7A1-4AA6-94C9649E53C4}"/>
              </a:ext>
            </a:extLst>
          </p:cNvPr>
          <p:cNvSpPr>
            <a:spLocks noGrp="1"/>
          </p:cNvSpPr>
          <p:nvPr>
            <p:ph type="title"/>
          </p:nvPr>
        </p:nvSpPr>
        <p:spPr/>
        <p:txBody>
          <a:bodyPr/>
          <a:lstStyle/>
          <a:p>
            <a:r>
              <a:rPr lang="en-US" dirty="0"/>
              <a:t>Authority to Do Only what God Does</a:t>
            </a:r>
          </a:p>
        </p:txBody>
      </p:sp>
      <p:sp>
        <p:nvSpPr>
          <p:cNvPr id="3" name="Content Placeholder 2">
            <a:extLst>
              <a:ext uri="{FF2B5EF4-FFF2-40B4-BE49-F238E27FC236}">
                <a16:creationId xmlns:a16="http://schemas.microsoft.com/office/drawing/2014/main" id="{3277E7CD-5D9A-6D9A-3838-27D4FA7B6FC3}"/>
              </a:ext>
            </a:extLst>
          </p:cNvPr>
          <p:cNvSpPr>
            <a:spLocks noGrp="1"/>
          </p:cNvSpPr>
          <p:nvPr>
            <p:ph idx="1"/>
          </p:nvPr>
        </p:nvSpPr>
        <p:spPr/>
        <p:txBody>
          <a:bodyPr/>
          <a:lstStyle/>
          <a:p>
            <a:r>
              <a:rPr lang="en-US" dirty="0"/>
              <a:t>What did Jesus say that suggests what the Father does through the Son is not limited? What was at least one greater work that the Son would do?</a:t>
            </a:r>
          </a:p>
          <a:p>
            <a:r>
              <a:rPr lang="en-US" dirty="0"/>
              <a:t>How can we join God and participate in His work?</a:t>
            </a:r>
          </a:p>
        </p:txBody>
      </p:sp>
    </p:spTree>
    <p:extLst>
      <p:ext uri="{BB962C8B-B14F-4D97-AF65-F5344CB8AC3E}">
        <p14:creationId xmlns:p14="http://schemas.microsoft.com/office/powerpoint/2010/main" val="15516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E42D-718C-09B1-03E5-74FBC69D830A}"/>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499B4532-FD47-D5BC-0206-48EFD0F3C91D}"/>
              </a:ext>
            </a:extLst>
          </p:cNvPr>
          <p:cNvGrpSpPr/>
          <p:nvPr/>
        </p:nvGrpSpPr>
        <p:grpSpPr>
          <a:xfrm>
            <a:off x="2849598" y="1531916"/>
            <a:ext cx="6492803" cy="4320453"/>
            <a:chOff x="2849598" y="1531916"/>
            <a:chExt cx="6492803" cy="4320453"/>
          </a:xfrm>
        </p:grpSpPr>
        <p:pic>
          <p:nvPicPr>
            <p:cNvPr id="4" name="Picture 3" descr="A person standing on a hill with his arms out&#10;&#10;AI-generated content may be incorrect.">
              <a:extLst>
                <a:ext uri="{FF2B5EF4-FFF2-40B4-BE49-F238E27FC236}">
                  <a16:creationId xmlns:a16="http://schemas.microsoft.com/office/drawing/2014/main" id="{AE256EC0-C9F2-963F-56B0-9765291C2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8800"/>
              <a:ext cx="5715000" cy="3200400"/>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078F4A02-DB59-2695-96F1-E042E0393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31916"/>
              <a:ext cx="6492803" cy="4320453"/>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5A45E47C-479F-2D92-93CB-870D727B2613}"/>
              </a:ext>
            </a:extLst>
          </p:cNvPr>
          <p:cNvSpPr txBox="1"/>
          <p:nvPr/>
        </p:nvSpPr>
        <p:spPr>
          <a:xfrm>
            <a:off x="4227616" y="5937662"/>
            <a:ext cx="3657600" cy="523220"/>
          </a:xfrm>
          <a:prstGeom prst="rect">
            <a:avLst/>
          </a:prstGeom>
          <a:noFill/>
        </p:spPr>
        <p:txBody>
          <a:bodyPr wrap="square" rtlCol="0">
            <a:spAutoFit/>
          </a:bodyPr>
          <a:lstStyle/>
          <a:p>
            <a:pPr algn="ctr"/>
            <a:r>
              <a:rPr lang="en-US" sz="2800" dirty="0"/>
              <a:t>View Video</a:t>
            </a:r>
          </a:p>
        </p:txBody>
      </p:sp>
    </p:spTree>
    <p:extLst>
      <p:ext uri="{BB962C8B-B14F-4D97-AF65-F5344CB8AC3E}">
        <p14:creationId xmlns:p14="http://schemas.microsoft.com/office/powerpoint/2010/main" val="318412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0AF5-0D73-E4F4-3E22-B7BB35066E6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AA41FA8-8980-86D6-897D-3A974800AA39}"/>
              </a:ext>
            </a:extLst>
          </p:cNvPr>
          <p:cNvSpPr>
            <a:spLocks noGrp="1"/>
          </p:cNvSpPr>
          <p:nvPr>
            <p:ph idx="1"/>
          </p:nvPr>
        </p:nvSpPr>
        <p:spPr>
          <a:xfrm>
            <a:off x="838200" y="2048719"/>
            <a:ext cx="10515600" cy="4128244"/>
          </a:xfrm>
        </p:spPr>
        <p:txBody>
          <a:bodyPr/>
          <a:lstStyle/>
          <a:p>
            <a:r>
              <a:rPr lang="en-US" dirty="0"/>
              <a:t>Submit to authority. </a:t>
            </a:r>
          </a:p>
          <a:p>
            <a:pPr lvl="1"/>
            <a:r>
              <a:rPr lang="en-US" dirty="0"/>
              <a:t>Reflect upon areas of your life where you have not submitted to God’s authority. </a:t>
            </a:r>
          </a:p>
          <a:p>
            <a:pPr lvl="1"/>
            <a:r>
              <a:rPr lang="en-US" dirty="0"/>
              <a:t>Consider the difference it would make if you did so today. </a:t>
            </a:r>
          </a:p>
          <a:p>
            <a:pPr lvl="1"/>
            <a:r>
              <a:rPr lang="en-US" dirty="0"/>
              <a:t>Write those things down and surrender them to Him.</a:t>
            </a:r>
          </a:p>
          <a:p>
            <a:endParaRPr lang="en-US" dirty="0"/>
          </a:p>
        </p:txBody>
      </p:sp>
    </p:spTree>
    <p:extLst>
      <p:ext uri="{BB962C8B-B14F-4D97-AF65-F5344CB8AC3E}">
        <p14:creationId xmlns:p14="http://schemas.microsoft.com/office/powerpoint/2010/main" val="34531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88BFD-EA2E-21FA-0014-D4D0E5671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DBA40-4155-9003-8E6C-F48F269A01A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E39BFBA-A8CC-CA12-C758-D88087ECE1BC}"/>
              </a:ext>
            </a:extLst>
          </p:cNvPr>
          <p:cNvSpPr>
            <a:spLocks noGrp="1"/>
          </p:cNvSpPr>
          <p:nvPr>
            <p:ph idx="1"/>
          </p:nvPr>
        </p:nvSpPr>
        <p:spPr>
          <a:xfrm>
            <a:off x="838200" y="2152891"/>
            <a:ext cx="10515600" cy="4024072"/>
          </a:xfrm>
        </p:spPr>
        <p:txBody>
          <a:bodyPr/>
          <a:lstStyle/>
          <a:p>
            <a:r>
              <a:rPr lang="en-US" dirty="0"/>
              <a:t>Share gratitude. </a:t>
            </a:r>
          </a:p>
          <a:p>
            <a:pPr lvl="1"/>
            <a:r>
              <a:rPr lang="en-US" dirty="0"/>
              <a:t>Gratitude helps with moments of skepticism. </a:t>
            </a:r>
          </a:p>
          <a:p>
            <a:pPr lvl="1"/>
            <a:r>
              <a:rPr lang="en-US" dirty="0"/>
              <a:t>Share with your group or a friend things you are grateful for in your life. </a:t>
            </a:r>
          </a:p>
          <a:p>
            <a:pPr lvl="1"/>
            <a:r>
              <a:rPr lang="en-US" dirty="0"/>
              <a:t>Be sure to direct the thanks to God.</a:t>
            </a:r>
          </a:p>
          <a:p>
            <a:endParaRPr lang="en-US" dirty="0"/>
          </a:p>
        </p:txBody>
      </p:sp>
    </p:spTree>
    <p:extLst>
      <p:ext uri="{BB962C8B-B14F-4D97-AF65-F5344CB8AC3E}">
        <p14:creationId xmlns:p14="http://schemas.microsoft.com/office/powerpoint/2010/main" val="373425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89B8D-A097-1D8D-9BCF-0A1F11861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B874A-82AD-1F97-B873-06D765B28FA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B4E7C51-EB00-77D1-E757-92D708824A47}"/>
              </a:ext>
            </a:extLst>
          </p:cNvPr>
          <p:cNvSpPr>
            <a:spLocks noGrp="1"/>
          </p:cNvSpPr>
          <p:nvPr>
            <p:ph idx="1"/>
          </p:nvPr>
        </p:nvSpPr>
        <p:spPr>
          <a:xfrm>
            <a:off x="838200" y="2326511"/>
            <a:ext cx="10515600" cy="3850451"/>
          </a:xfrm>
        </p:spPr>
        <p:txBody>
          <a:bodyPr/>
          <a:lstStyle/>
          <a:p>
            <a:r>
              <a:rPr lang="en-US" dirty="0"/>
              <a:t>Celebrate with others. </a:t>
            </a:r>
          </a:p>
          <a:p>
            <a:pPr lvl="1"/>
            <a:r>
              <a:rPr lang="en-US" dirty="0"/>
              <a:t>Find a way to celebrate with someone in your group or family something that the Lord has done recently in his or her life. </a:t>
            </a:r>
          </a:p>
          <a:p>
            <a:pPr lvl="1"/>
            <a:r>
              <a:rPr lang="en-US" dirty="0"/>
              <a:t>Spend time worshiping God for His faithfulness. </a:t>
            </a:r>
          </a:p>
          <a:p>
            <a:endParaRPr lang="en-US" dirty="0"/>
          </a:p>
        </p:txBody>
      </p:sp>
    </p:spTree>
    <p:extLst>
      <p:ext uri="{BB962C8B-B14F-4D97-AF65-F5344CB8AC3E}">
        <p14:creationId xmlns:p14="http://schemas.microsoft.com/office/powerpoint/2010/main" val="3672475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37E1-C72B-D5D4-A339-E21D388F2C12}"/>
              </a:ext>
            </a:extLst>
          </p:cNvPr>
          <p:cNvSpPr>
            <a:spLocks noGrp="1"/>
          </p:cNvSpPr>
          <p:nvPr>
            <p:ph type="title"/>
          </p:nvPr>
        </p:nvSpPr>
        <p:spPr>
          <a:xfrm>
            <a:off x="6954251" y="900279"/>
            <a:ext cx="4411579" cy="1325563"/>
          </a:xfrm>
        </p:spPr>
        <p:txBody>
          <a:bodyPr/>
          <a:lstStyle/>
          <a:p>
            <a:r>
              <a:rPr lang="en-US" dirty="0"/>
              <a:t>Family Activities</a:t>
            </a:r>
          </a:p>
        </p:txBody>
      </p:sp>
      <p:pic>
        <p:nvPicPr>
          <p:cNvPr id="4" name="Picture 3" descr="A white square with black letters&#10;&#10;AI-generated content may be incorrect.">
            <a:extLst>
              <a:ext uri="{FF2B5EF4-FFF2-40B4-BE49-F238E27FC236}">
                <a16:creationId xmlns:a16="http://schemas.microsoft.com/office/drawing/2014/main" id="{EEF8FA8C-C90E-F9FD-07D1-BA3524871112}"/>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13666" y="1117622"/>
            <a:ext cx="8719202" cy="1637610"/>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6" name="Picture 5" descr="A person in a suit holding a folder&#10;&#10;AI-generated content may be incorrect.">
            <a:extLst>
              <a:ext uri="{FF2B5EF4-FFF2-40B4-BE49-F238E27FC236}">
                <a16:creationId xmlns:a16="http://schemas.microsoft.com/office/drawing/2014/main" id="{935BF86D-5EFD-5F47-E1A2-D90C96602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708" y="2298032"/>
            <a:ext cx="2142068" cy="4102768"/>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79319ADD-C38A-79C4-1512-67644604C3A5}"/>
              </a:ext>
            </a:extLst>
          </p:cNvPr>
          <p:cNvSpPr/>
          <p:nvPr/>
        </p:nvSpPr>
        <p:spPr>
          <a:xfrm>
            <a:off x="6096000" y="2755232"/>
            <a:ext cx="4816642" cy="2454442"/>
          </a:xfrm>
          <a:prstGeom prst="wedgeRoundRectCallout">
            <a:avLst>
              <a:gd name="adj1" fmla="val -63298"/>
              <a:gd name="adj2" fmla="val -3276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is the key of a coded message received by a mission trip group to </a:t>
            </a:r>
            <a:r>
              <a:rPr lang="en-US" dirty="0" err="1">
                <a:latin typeface="Comic Sans MS" panose="030F0702030302020204" pitchFamily="66" charset="0"/>
              </a:rPr>
              <a:t>Loupezil</a:t>
            </a:r>
            <a:r>
              <a:rPr lang="en-US" dirty="0">
                <a:latin typeface="Comic Sans MS" panose="030F0702030302020204" pitchFamily="66" charset="0"/>
              </a:rPr>
              <a:t> </a:t>
            </a:r>
            <a:r>
              <a:rPr lang="en-US" dirty="0" err="1">
                <a:latin typeface="Comic Sans MS" panose="030F0702030302020204" pitchFamily="66" charset="0"/>
              </a:rPr>
              <a:t>Virlip</a:t>
            </a:r>
            <a:r>
              <a:rPr lang="en-US" dirty="0">
                <a:latin typeface="Comic Sans MS" panose="030F0702030302020204" pitchFamily="66" charset="0"/>
              </a:rPr>
              <a:t>.  It’s incomplete, but you should be able to decode enough of the message to make sense of it.  Tech help and more fun Family Activities are found at </a:t>
            </a:r>
            <a:r>
              <a:rPr lang="en-US" dirty="0">
                <a:latin typeface="Comic Sans MS" panose="030F0702030302020204" pitchFamily="66" charset="0"/>
                <a:hlinkClick r:id="rId4"/>
              </a:rPr>
              <a:t>https://tinyurl.com/5xw75u32</a:t>
            </a:r>
            <a:r>
              <a:rPr lang="en-US" dirty="0">
                <a:latin typeface="Comic Sans MS" panose="030F0702030302020204" pitchFamily="66" charset="0"/>
              </a:rPr>
              <a:t> </a:t>
            </a:r>
          </a:p>
        </p:txBody>
      </p:sp>
    </p:spTree>
    <p:extLst>
      <p:ext uri="{BB962C8B-B14F-4D97-AF65-F5344CB8AC3E}">
        <p14:creationId xmlns:p14="http://schemas.microsoft.com/office/powerpoint/2010/main" val="993023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DEA6-A8CE-DBA7-E10A-0C80BF216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6631F-CD33-7E60-D5A3-44925646D781}"/>
              </a:ext>
            </a:extLst>
          </p:cNvPr>
          <p:cNvSpPr>
            <a:spLocks noGrp="1"/>
          </p:cNvSpPr>
          <p:nvPr>
            <p:ph type="ctrTitle"/>
          </p:nvPr>
        </p:nvSpPr>
        <p:spPr/>
        <p:txBody>
          <a:bodyPr/>
          <a:lstStyle/>
          <a:p>
            <a:r>
              <a:rPr lang="en-US" dirty="0"/>
              <a:t>The Sign of </a:t>
            </a:r>
            <a:br>
              <a:rPr lang="en-US" dirty="0"/>
            </a:br>
            <a:r>
              <a:rPr lang="en-US" dirty="0"/>
              <a:t>His Authority</a:t>
            </a:r>
          </a:p>
        </p:txBody>
      </p:sp>
      <p:sp>
        <p:nvSpPr>
          <p:cNvPr id="3" name="Subtitle 2">
            <a:extLst>
              <a:ext uri="{FF2B5EF4-FFF2-40B4-BE49-F238E27FC236}">
                <a16:creationId xmlns:a16="http://schemas.microsoft.com/office/drawing/2014/main" id="{16A59E27-7D69-9D17-D255-A3ABE7AB29B9}"/>
              </a:ext>
            </a:extLst>
          </p:cNvPr>
          <p:cNvSpPr>
            <a:spLocks noGrp="1"/>
          </p:cNvSpPr>
          <p:nvPr>
            <p:ph type="subTitle" idx="1"/>
          </p:nvPr>
        </p:nvSpPr>
        <p:spPr>
          <a:xfrm>
            <a:off x="1524000" y="3847604"/>
            <a:ext cx="9144000" cy="1410195"/>
          </a:xfrm>
        </p:spPr>
        <p:txBody>
          <a:bodyPr/>
          <a:lstStyle/>
          <a:p>
            <a:r>
              <a:rPr lang="en-US" dirty="0"/>
              <a:t>March 16</a:t>
            </a:r>
          </a:p>
        </p:txBody>
      </p:sp>
    </p:spTree>
    <p:extLst>
      <p:ext uri="{BB962C8B-B14F-4D97-AF65-F5344CB8AC3E}">
        <p14:creationId xmlns:p14="http://schemas.microsoft.com/office/powerpoint/2010/main" val="424589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3EDA2C-B43A-BAC3-FE72-E3FD1F182FBB}"/>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CF54E0EF-9F36-B9AF-2514-890A69E0A401}"/>
              </a:ext>
            </a:extLst>
          </p:cNvPr>
          <p:cNvSpPr>
            <a:spLocks noGrp="1"/>
          </p:cNvSpPr>
          <p:nvPr>
            <p:ph idx="1"/>
          </p:nvPr>
        </p:nvSpPr>
        <p:spPr/>
        <p:txBody>
          <a:bodyPr/>
          <a:lstStyle/>
          <a:p>
            <a:r>
              <a:rPr lang="en-US" dirty="0"/>
              <a:t>What gimmick or sales pitch did you buy into but later regret?</a:t>
            </a:r>
          </a:p>
          <a:p>
            <a:endParaRPr lang="en-US" dirty="0"/>
          </a:p>
          <a:p>
            <a:r>
              <a:rPr lang="en-US" dirty="0">
                <a:solidFill>
                  <a:srgbClr val="C00000"/>
                </a:solidFill>
              </a:rPr>
              <a:t>So often those special offers just don’t meet expectations.</a:t>
            </a:r>
          </a:p>
          <a:p>
            <a:pPr lvl="1"/>
            <a:r>
              <a:rPr lang="en-US" dirty="0">
                <a:solidFill>
                  <a:srgbClr val="C00000"/>
                </a:solidFill>
              </a:rPr>
              <a:t>But, Jesus works in a way that goes beyond our expectations.</a:t>
            </a:r>
          </a:p>
          <a:p>
            <a:endParaRPr lang="en-US" dirty="0"/>
          </a:p>
        </p:txBody>
      </p:sp>
      <p:grpSp>
        <p:nvGrpSpPr>
          <p:cNvPr id="14" name="Group 13">
            <a:extLst>
              <a:ext uri="{FF2B5EF4-FFF2-40B4-BE49-F238E27FC236}">
                <a16:creationId xmlns:a16="http://schemas.microsoft.com/office/drawing/2014/main" id="{771D6D66-DE78-A85C-BB1F-1B8BBB3FDB47}"/>
              </a:ext>
            </a:extLst>
          </p:cNvPr>
          <p:cNvGrpSpPr/>
          <p:nvPr/>
        </p:nvGrpSpPr>
        <p:grpSpPr>
          <a:xfrm>
            <a:off x="1404842" y="3102014"/>
            <a:ext cx="9671920" cy="2737413"/>
            <a:chOff x="1404842" y="3102014"/>
            <a:chExt cx="9671920" cy="2737413"/>
          </a:xfrm>
        </p:grpSpPr>
        <p:pic>
          <p:nvPicPr>
            <p:cNvPr id="7" name="Picture 6" descr="Cartoon of two people&#10;&#10;AI-generated content may be incorrect.">
              <a:extLst>
                <a:ext uri="{FF2B5EF4-FFF2-40B4-BE49-F238E27FC236}">
                  <a16:creationId xmlns:a16="http://schemas.microsoft.com/office/drawing/2014/main" id="{7917CD61-AC0E-97BC-768C-C6786A2AC0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0145" y="3300336"/>
              <a:ext cx="2836617" cy="2340763"/>
            </a:xfrm>
            <a:prstGeom prst="rect">
              <a:avLst/>
            </a:prstGeom>
            <a:ln>
              <a:noFill/>
            </a:ln>
            <a:effectLst>
              <a:outerShdw blurRad="292100" dist="139700" dir="2700000" algn="tl" rotWithShape="0">
                <a:srgbClr val="333333">
                  <a:alpha val="65000"/>
                </a:srgbClr>
              </a:outerShdw>
            </a:effectLst>
          </p:spPr>
        </p:pic>
        <p:pic>
          <p:nvPicPr>
            <p:cNvPr id="9" name="Picture 8" descr="A person with a mustache and a beard&#10;&#10;AI-generated content may be incorrect.">
              <a:extLst>
                <a:ext uri="{FF2B5EF4-FFF2-40B4-BE49-F238E27FC236}">
                  <a16:creationId xmlns:a16="http://schemas.microsoft.com/office/drawing/2014/main" id="{5BE2DD52-DCD2-7094-385D-26D17509D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842" y="3102014"/>
              <a:ext cx="3002324" cy="2737413"/>
            </a:xfrm>
            <a:prstGeom prst="rect">
              <a:avLst/>
            </a:prstGeom>
            <a:ln>
              <a:noFill/>
            </a:ln>
            <a:effectLst>
              <a:outerShdw blurRad="292100" dist="139700" dir="2700000" algn="tl" rotWithShape="0">
                <a:srgbClr val="333333">
                  <a:alpha val="65000"/>
                </a:srgbClr>
              </a:outerShdw>
            </a:effectLst>
          </p:spPr>
        </p:pic>
        <p:pic>
          <p:nvPicPr>
            <p:cNvPr id="13" name="Picture 12" descr="Cartoon of a person&#10;&#10;AI-generated content may be incorrect.">
              <a:extLst>
                <a:ext uri="{FF2B5EF4-FFF2-40B4-BE49-F238E27FC236}">
                  <a16:creationId xmlns:a16="http://schemas.microsoft.com/office/drawing/2014/main" id="{D2210282-7C64-6E34-428E-FE3265AFE8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4464" y="3102014"/>
              <a:ext cx="1709714" cy="270310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6204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FBB3-C883-BEB0-ACF9-7D02FFEEB52A}"/>
              </a:ext>
            </a:extLst>
          </p:cNvPr>
          <p:cNvSpPr>
            <a:spLocks noGrp="1"/>
          </p:cNvSpPr>
          <p:nvPr>
            <p:ph type="title"/>
          </p:nvPr>
        </p:nvSpPr>
        <p:spPr/>
        <p:txBody>
          <a:bodyPr/>
          <a:lstStyle/>
          <a:p>
            <a:pPr algn="l"/>
            <a:r>
              <a:rPr lang="en-US" dirty="0"/>
              <a:t>Listen for who could help.</a:t>
            </a:r>
          </a:p>
        </p:txBody>
      </p:sp>
      <p:sp>
        <p:nvSpPr>
          <p:cNvPr id="3" name="Content Placeholder 2">
            <a:extLst>
              <a:ext uri="{FF2B5EF4-FFF2-40B4-BE49-F238E27FC236}">
                <a16:creationId xmlns:a16="http://schemas.microsoft.com/office/drawing/2014/main" id="{3526851E-0879-8731-21B0-77953A53C70F}"/>
              </a:ext>
            </a:extLst>
          </p:cNvPr>
          <p:cNvSpPr>
            <a:spLocks noGrp="1"/>
          </p:cNvSpPr>
          <p:nvPr>
            <p:ph idx="1"/>
          </p:nvPr>
        </p:nvSpPr>
        <p:spPr>
          <a:xfrm>
            <a:off x="1794075" y="1976096"/>
            <a:ext cx="8795795" cy="4351338"/>
          </a:xfrm>
        </p:spPr>
        <p:txBody>
          <a:bodyPr/>
          <a:lstStyle/>
          <a:p>
            <a:pPr marL="0" indent="0" algn="ctr">
              <a:buNone/>
            </a:pPr>
            <a:r>
              <a:rPr lang="en-US" dirty="0"/>
              <a:t>John 5:1-7 (NIV)   Some time later, Jesus went up to Jerusalem for a feast of the Jews. 2  Now there is in Jerusalem near the Sheep Gate a pool, which in Aramaic is called Bethesda and which is surrounded by five covered </a:t>
            </a:r>
          </a:p>
        </p:txBody>
      </p:sp>
    </p:spTree>
    <p:extLst>
      <p:ext uri="{BB962C8B-B14F-4D97-AF65-F5344CB8AC3E}">
        <p14:creationId xmlns:p14="http://schemas.microsoft.com/office/powerpoint/2010/main" val="353068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335C1-8F66-821E-83B3-FDB1F6C98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3AC14-76BA-BAD5-0835-52E886D6D025}"/>
              </a:ext>
            </a:extLst>
          </p:cNvPr>
          <p:cNvSpPr>
            <a:spLocks noGrp="1"/>
          </p:cNvSpPr>
          <p:nvPr>
            <p:ph type="title"/>
          </p:nvPr>
        </p:nvSpPr>
        <p:spPr/>
        <p:txBody>
          <a:bodyPr/>
          <a:lstStyle/>
          <a:p>
            <a:pPr algn="l"/>
            <a:r>
              <a:rPr lang="en-US" dirty="0"/>
              <a:t>Listen for who could help.</a:t>
            </a:r>
          </a:p>
        </p:txBody>
      </p:sp>
      <p:sp>
        <p:nvSpPr>
          <p:cNvPr id="3" name="Content Placeholder 2">
            <a:extLst>
              <a:ext uri="{FF2B5EF4-FFF2-40B4-BE49-F238E27FC236}">
                <a16:creationId xmlns:a16="http://schemas.microsoft.com/office/drawing/2014/main" id="{D160A0E6-A72B-5E39-82A4-3DA7F31BE9AD}"/>
              </a:ext>
            </a:extLst>
          </p:cNvPr>
          <p:cNvSpPr>
            <a:spLocks noGrp="1"/>
          </p:cNvSpPr>
          <p:nvPr>
            <p:ph idx="1"/>
          </p:nvPr>
        </p:nvSpPr>
        <p:spPr>
          <a:xfrm>
            <a:off x="1794075" y="1976096"/>
            <a:ext cx="8795795" cy="4351338"/>
          </a:xfrm>
        </p:spPr>
        <p:txBody>
          <a:bodyPr/>
          <a:lstStyle/>
          <a:p>
            <a:pPr marL="0" indent="0" algn="ctr">
              <a:buNone/>
            </a:pPr>
            <a:r>
              <a:rPr lang="en-US" dirty="0"/>
              <a:t>colonnades. 3  Here a great number of disabled people used to lie--the blind, the lame, the paralyzed.  One who was there had been an invalid for thirty-eight years. 6  When Jesus saw him lying there and learned that he had been in </a:t>
            </a:r>
          </a:p>
        </p:txBody>
      </p:sp>
    </p:spTree>
    <p:extLst>
      <p:ext uri="{BB962C8B-B14F-4D97-AF65-F5344CB8AC3E}">
        <p14:creationId xmlns:p14="http://schemas.microsoft.com/office/powerpoint/2010/main" val="429250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C01CA-223E-F518-30AC-C95F6827A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568F2-9543-76F5-B9FC-BA44BE6409B8}"/>
              </a:ext>
            </a:extLst>
          </p:cNvPr>
          <p:cNvSpPr>
            <a:spLocks noGrp="1"/>
          </p:cNvSpPr>
          <p:nvPr>
            <p:ph type="title"/>
          </p:nvPr>
        </p:nvSpPr>
        <p:spPr/>
        <p:txBody>
          <a:bodyPr/>
          <a:lstStyle/>
          <a:p>
            <a:pPr algn="l"/>
            <a:r>
              <a:rPr lang="en-US" dirty="0"/>
              <a:t>Listen for who could help.</a:t>
            </a:r>
          </a:p>
        </p:txBody>
      </p:sp>
      <p:sp>
        <p:nvSpPr>
          <p:cNvPr id="3" name="Content Placeholder 2">
            <a:extLst>
              <a:ext uri="{FF2B5EF4-FFF2-40B4-BE49-F238E27FC236}">
                <a16:creationId xmlns:a16="http://schemas.microsoft.com/office/drawing/2014/main" id="{5C1C306B-9D50-1411-D71D-B2C70259455F}"/>
              </a:ext>
            </a:extLst>
          </p:cNvPr>
          <p:cNvSpPr>
            <a:spLocks noGrp="1"/>
          </p:cNvSpPr>
          <p:nvPr>
            <p:ph idx="1"/>
          </p:nvPr>
        </p:nvSpPr>
        <p:spPr>
          <a:xfrm>
            <a:off x="1794075" y="1976096"/>
            <a:ext cx="8795795" cy="4351338"/>
          </a:xfrm>
        </p:spPr>
        <p:txBody>
          <a:bodyPr/>
          <a:lstStyle/>
          <a:p>
            <a:pPr marL="0" indent="0" algn="ctr">
              <a:buNone/>
            </a:pPr>
            <a:r>
              <a:rPr lang="en-US" dirty="0"/>
              <a:t>this condition for a long time, he asked him, "Do you want to get well?" 7  "Sir," the invalid replied, "I have no one to help me into the pool when the water is stirred. While I am trying to get in, someone else goes down ahead of me."</a:t>
            </a:r>
          </a:p>
        </p:txBody>
      </p:sp>
      <p:pic>
        <p:nvPicPr>
          <p:cNvPr id="5" name="Picture 4">
            <a:extLst>
              <a:ext uri="{FF2B5EF4-FFF2-40B4-BE49-F238E27FC236}">
                <a16:creationId xmlns:a16="http://schemas.microsoft.com/office/drawing/2014/main" id="{5161FBE7-C37D-B211-8517-2F3B0DEF6FD2}"/>
              </a:ext>
            </a:extLst>
          </p:cNvPr>
          <p:cNvPicPr>
            <a:picLocks noChangeAspect="1"/>
          </p:cNvPicPr>
          <p:nvPr/>
        </p:nvPicPr>
        <p:blipFill>
          <a:blip r:embed="rId2"/>
          <a:stretch>
            <a:fillRect/>
          </a:stretch>
        </p:blipFill>
        <p:spPr>
          <a:xfrm>
            <a:off x="5062666" y="5438374"/>
            <a:ext cx="2066667" cy="333333"/>
          </a:xfrm>
          <a:prstGeom prst="roundRect">
            <a:avLst>
              <a:gd name="adj" fmla="val 4791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598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D2BD-64CD-58E7-2BDF-4D7C161B7D95}"/>
              </a:ext>
            </a:extLst>
          </p:cNvPr>
          <p:cNvSpPr>
            <a:spLocks noGrp="1"/>
          </p:cNvSpPr>
          <p:nvPr>
            <p:ph type="title"/>
          </p:nvPr>
        </p:nvSpPr>
        <p:spPr/>
        <p:txBody>
          <a:bodyPr/>
          <a:lstStyle/>
          <a:p>
            <a:r>
              <a:rPr lang="en-US" dirty="0"/>
              <a:t>Jesus Does What We Cannot</a:t>
            </a:r>
          </a:p>
        </p:txBody>
      </p:sp>
      <p:sp>
        <p:nvSpPr>
          <p:cNvPr id="3" name="Content Placeholder 2">
            <a:extLst>
              <a:ext uri="{FF2B5EF4-FFF2-40B4-BE49-F238E27FC236}">
                <a16:creationId xmlns:a16="http://schemas.microsoft.com/office/drawing/2014/main" id="{232D939D-43F8-3C8E-8ABA-3A03419838A2}"/>
              </a:ext>
            </a:extLst>
          </p:cNvPr>
          <p:cNvSpPr>
            <a:spLocks noGrp="1"/>
          </p:cNvSpPr>
          <p:nvPr>
            <p:ph idx="1"/>
          </p:nvPr>
        </p:nvSpPr>
        <p:spPr/>
        <p:txBody>
          <a:bodyPr/>
          <a:lstStyle/>
          <a:p>
            <a:r>
              <a:rPr lang="en-US" dirty="0">
                <a:solidFill>
                  <a:srgbClr val="C00000"/>
                </a:solidFill>
              </a:rPr>
              <a:t>Note the setting for the encounter described in these verses. </a:t>
            </a:r>
          </a:p>
          <a:p>
            <a:pPr lvl="1"/>
            <a:r>
              <a:rPr lang="en-US" sz="3600" dirty="0">
                <a:solidFill>
                  <a:srgbClr val="C00000"/>
                </a:solidFill>
              </a:rPr>
              <a:t>Near the sheep gate</a:t>
            </a:r>
          </a:p>
          <a:p>
            <a:pPr lvl="1"/>
            <a:r>
              <a:rPr lang="en-US" sz="3600" dirty="0">
                <a:solidFill>
                  <a:srgbClr val="C00000"/>
                </a:solidFill>
              </a:rPr>
              <a:t>Beside a pool</a:t>
            </a:r>
          </a:p>
          <a:p>
            <a:pPr lvl="1"/>
            <a:r>
              <a:rPr lang="en-US" sz="3600" dirty="0">
                <a:solidFill>
                  <a:srgbClr val="C00000"/>
                </a:solidFill>
              </a:rPr>
              <a:t>Surrounded by 5 colonnades or porches</a:t>
            </a:r>
          </a:p>
          <a:p>
            <a:pPr lvl="1"/>
            <a:r>
              <a:rPr lang="en-US" sz="3600" dirty="0">
                <a:solidFill>
                  <a:srgbClr val="C00000"/>
                </a:solidFill>
              </a:rPr>
              <a:t>Adjacent to the temple</a:t>
            </a:r>
          </a:p>
          <a:p>
            <a:endParaRPr lang="en-US" dirty="0"/>
          </a:p>
        </p:txBody>
      </p:sp>
    </p:spTree>
    <p:extLst>
      <p:ext uri="{BB962C8B-B14F-4D97-AF65-F5344CB8AC3E}">
        <p14:creationId xmlns:p14="http://schemas.microsoft.com/office/powerpoint/2010/main" val="83604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30FE-6A3C-06BD-AD03-03B55D54B8FA}"/>
              </a:ext>
            </a:extLst>
          </p:cNvPr>
          <p:cNvSpPr>
            <a:spLocks noGrp="1"/>
          </p:cNvSpPr>
          <p:nvPr>
            <p:ph type="title"/>
          </p:nvPr>
        </p:nvSpPr>
        <p:spPr/>
        <p:txBody>
          <a:bodyPr/>
          <a:lstStyle/>
          <a:p>
            <a:r>
              <a:rPr lang="en-US" dirty="0"/>
              <a:t>Jesus Does What We Cannot</a:t>
            </a:r>
          </a:p>
        </p:txBody>
      </p:sp>
      <p:sp>
        <p:nvSpPr>
          <p:cNvPr id="3" name="Content Placeholder 2">
            <a:extLst>
              <a:ext uri="{FF2B5EF4-FFF2-40B4-BE49-F238E27FC236}">
                <a16:creationId xmlns:a16="http://schemas.microsoft.com/office/drawing/2014/main" id="{C88CBEEB-6679-FF42-BA16-2C7335459577}"/>
              </a:ext>
            </a:extLst>
          </p:cNvPr>
          <p:cNvSpPr>
            <a:spLocks noGrp="1"/>
          </p:cNvSpPr>
          <p:nvPr>
            <p:ph idx="1"/>
          </p:nvPr>
        </p:nvSpPr>
        <p:spPr/>
        <p:txBody>
          <a:bodyPr/>
          <a:lstStyle/>
          <a:p>
            <a:r>
              <a:rPr lang="en-US" dirty="0"/>
              <a:t>Who were people gathered around the pool, why were they gathered there?</a:t>
            </a:r>
          </a:p>
          <a:p>
            <a:r>
              <a:rPr lang="en-US" dirty="0"/>
              <a:t>What was the situation of one particular man lying at the pool? </a:t>
            </a:r>
          </a:p>
          <a:p>
            <a:r>
              <a:rPr lang="en-US" dirty="0"/>
              <a:t>What did Jesus ask him? How did the man respond? </a:t>
            </a:r>
          </a:p>
        </p:txBody>
      </p:sp>
    </p:spTree>
    <p:extLst>
      <p:ext uri="{BB962C8B-B14F-4D97-AF65-F5344CB8AC3E}">
        <p14:creationId xmlns:p14="http://schemas.microsoft.com/office/powerpoint/2010/main" val="268535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82F1-ACB3-ADA5-80A7-5DE5184C8C73}"/>
              </a:ext>
            </a:extLst>
          </p:cNvPr>
          <p:cNvSpPr>
            <a:spLocks noGrp="1"/>
          </p:cNvSpPr>
          <p:nvPr>
            <p:ph type="title"/>
          </p:nvPr>
        </p:nvSpPr>
        <p:spPr/>
        <p:txBody>
          <a:bodyPr/>
          <a:lstStyle/>
          <a:p>
            <a:r>
              <a:rPr lang="en-US" dirty="0"/>
              <a:t>Jesus Does What We Cannot</a:t>
            </a:r>
          </a:p>
        </p:txBody>
      </p:sp>
      <p:sp>
        <p:nvSpPr>
          <p:cNvPr id="3" name="Content Placeholder 2">
            <a:extLst>
              <a:ext uri="{FF2B5EF4-FFF2-40B4-BE49-F238E27FC236}">
                <a16:creationId xmlns:a16="http://schemas.microsoft.com/office/drawing/2014/main" id="{7F3868F3-33E0-9BC0-D56B-9E20680981EB}"/>
              </a:ext>
            </a:extLst>
          </p:cNvPr>
          <p:cNvSpPr>
            <a:spLocks noGrp="1"/>
          </p:cNvSpPr>
          <p:nvPr>
            <p:ph idx="1"/>
          </p:nvPr>
        </p:nvSpPr>
        <p:spPr/>
        <p:txBody>
          <a:bodyPr/>
          <a:lstStyle/>
          <a:p>
            <a:r>
              <a:rPr lang="en-US" dirty="0"/>
              <a:t>Why did Jesus ask him if he wished to get well? Isn’t that an obvious question? Why is this question important/necessary?</a:t>
            </a:r>
          </a:p>
          <a:p>
            <a:r>
              <a:rPr lang="en-US" dirty="0"/>
              <a:t>The man may have felt like life had treated him unfairly.  In what way do you think life is unfair? </a:t>
            </a:r>
          </a:p>
        </p:txBody>
      </p:sp>
    </p:spTree>
    <p:extLst>
      <p:ext uri="{BB962C8B-B14F-4D97-AF65-F5344CB8AC3E}">
        <p14:creationId xmlns:p14="http://schemas.microsoft.com/office/powerpoint/2010/main" val="274427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126</TotalTime>
  <Words>1082</Words>
  <Application>Microsoft Office PowerPoint</Application>
  <PresentationFormat>Widescreen</PresentationFormat>
  <Paragraphs>75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The Sign of  His Authority</vt:lpstr>
      <vt:lpstr>Video Introduction</vt:lpstr>
      <vt:lpstr>Admit it, now …</vt:lpstr>
      <vt:lpstr>Listen for who could help.</vt:lpstr>
      <vt:lpstr>Listen for who could help.</vt:lpstr>
      <vt:lpstr>Listen for who could help.</vt:lpstr>
      <vt:lpstr>Jesus Does What We Cannot</vt:lpstr>
      <vt:lpstr>Jesus Does What We Cannot</vt:lpstr>
      <vt:lpstr>Jesus Does What We Cannot</vt:lpstr>
      <vt:lpstr>Jesus Does What We Cannot</vt:lpstr>
      <vt:lpstr>Listen for what only Jesus could do.</vt:lpstr>
      <vt:lpstr>Listen for what only Jesus could do.</vt:lpstr>
      <vt:lpstr>Jesus Does More than We Expect</vt:lpstr>
      <vt:lpstr>Jesus Does More than We Expect</vt:lpstr>
      <vt:lpstr>Jesus Does More than We Expect</vt:lpstr>
      <vt:lpstr>Listen for an assassination plan.</vt:lpstr>
      <vt:lpstr>Listen for an assassination plan.</vt:lpstr>
      <vt:lpstr>Authority to Do Only what God Does</vt:lpstr>
      <vt:lpstr>Authority to Do Only what God Does</vt:lpstr>
      <vt:lpstr>Application</vt:lpstr>
      <vt:lpstr>Application</vt:lpstr>
      <vt:lpstr>Application</vt:lpstr>
      <vt:lpstr>Family Activities</vt:lpstr>
      <vt:lpstr>The Sign of  His Authority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4</cp:revision>
  <dcterms:created xsi:type="dcterms:W3CDTF">2025-02-20T13:29:51Z</dcterms:created>
  <dcterms:modified xsi:type="dcterms:W3CDTF">2025-02-20T15:36:43Z</dcterms:modified>
</cp:coreProperties>
</file>