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77" d="100"/>
          <a:sy n="77" d="100"/>
        </p:scale>
        <p:origin x="114" y="288"/>
      </p:cViewPr>
      <p:guideLst/>
    </p:cSldViewPr>
  </p:slideViewPr>
  <p:notesTextViewPr>
    <p:cViewPr>
      <p:scale>
        <a:sx n="1" d="1"/>
        <a:sy n="1" d="1"/>
      </p:scale>
      <p:origin x="0" y="0"/>
    </p:cViewPr>
  </p:notesTextViewPr>
  <p:notesViewPr>
    <p:cSldViewPr snapToGrid="0">
      <p:cViewPr varScale="1">
        <p:scale>
          <a:sx n="66" d="100"/>
          <a:sy n="66" d="100"/>
        </p:scale>
        <p:origin x="23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7B689B-8F8B-4099-B87C-AF63EE1D9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250AB2-266A-425E-A9E1-519A48C3D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9C65BF-437C-4D3E-8AF5-E29080156521}" type="datetimeFigureOut">
              <a:rPr lang="en-US" smtClean="0"/>
              <a:t>12/3/2021</a:t>
            </a:fld>
            <a:endParaRPr lang="en-US"/>
          </a:p>
        </p:txBody>
      </p:sp>
      <p:sp>
        <p:nvSpPr>
          <p:cNvPr id="4" name="Footer Placeholder 3">
            <a:extLst>
              <a:ext uri="{FF2B5EF4-FFF2-40B4-BE49-F238E27FC236}">
                <a16:creationId xmlns:a16="http://schemas.microsoft.com/office/drawing/2014/main" id="{169AA2DF-8A42-4782-96F0-CE86BE5A6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AE3FBA-134F-41C2-A094-D200F250CE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79B74D-C7A6-45AE-91B3-188B804CE9D4}" type="slidenum">
              <a:rPr lang="en-US" smtClean="0"/>
              <a:t>‹#›</a:t>
            </a:fld>
            <a:endParaRPr lang="en-US"/>
          </a:p>
        </p:txBody>
      </p:sp>
    </p:spTree>
    <p:extLst>
      <p:ext uri="{BB962C8B-B14F-4D97-AF65-F5344CB8AC3E}">
        <p14:creationId xmlns:p14="http://schemas.microsoft.com/office/powerpoint/2010/main" val="676782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3000"/>
                </a:schemeClr>
              </a:gs>
              <a:gs pos="64000">
                <a:schemeClr val="accent1">
                  <a:lumMod val="45000"/>
                  <a:lumOff val="55000"/>
                  <a:alpha val="83000"/>
                </a:schemeClr>
              </a:gs>
              <a:gs pos="83000">
                <a:schemeClr val="accent1">
                  <a:lumMod val="45000"/>
                  <a:lumOff val="55000"/>
                  <a:alpha val="82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v5ztwujz"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tinyurl.com/3ahzbm4r" TargetMode="External"/><Relationship Id="rId5" Type="http://schemas.microsoft.com/office/2007/relationships/hdphoto" Target="../media/hdphoto3.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Savior Who </a:t>
            </a:r>
            <a:br>
              <a:rPr lang="en-US" dirty="0"/>
            </a:br>
            <a:r>
              <a:rPr lang="en-US" dirty="0"/>
              <a:t>Came to Us</a:t>
            </a:r>
          </a:p>
        </p:txBody>
      </p:sp>
      <p:sp>
        <p:nvSpPr>
          <p:cNvPr id="3" name="Subtitle 2"/>
          <p:cNvSpPr>
            <a:spLocks noGrp="1"/>
          </p:cNvSpPr>
          <p:nvPr>
            <p:ph type="subTitle" idx="1"/>
          </p:nvPr>
        </p:nvSpPr>
        <p:spPr>
          <a:xfrm>
            <a:off x="1524000" y="3898900"/>
            <a:ext cx="9144000" cy="1358900"/>
          </a:xfrm>
        </p:spPr>
        <p:txBody>
          <a:bodyPr/>
          <a:lstStyle/>
          <a:p>
            <a:r>
              <a:rPr lang="en-US" dirty="0"/>
              <a:t>December 19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7061-2D94-4FA1-8B27-7FED8C9D0324}"/>
              </a:ext>
            </a:extLst>
          </p:cNvPr>
          <p:cNvSpPr>
            <a:spLocks noGrp="1"/>
          </p:cNvSpPr>
          <p:nvPr>
            <p:ph type="title"/>
          </p:nvPr>
        </p:nvSpPr>
        <p:spPr/>
        <p:txBody>
          <a:bodyPr/>
          <a:lstStyle/>
          <a:p>
            <a:r>
              <a:rPr lang="en-US" dirty="0"/>
              <a:t>Angels Proclaimed Good News</a:t>
            </a:r>
          </a:p>
        </p:txBody>
      </p:sp>
      <p:sp>
        <p:nvSpPr>
          <p:cNvPr id="3" name="Content Placeholder 2">
            <a:extLst>
              <a:ext uri="{FF2B5EF4-FFF2-40B4-BE49-F238E27FC236}">
                <a16:creationId xmlns:a16="http://schemas.microsoft.com/office/drawing/2014/main" id="{BA34D15A-B37D-496E-A26D-D5F53B73C684}"/>
              </a:ext>
            </a:extLst>
          </p:cNvPr>
          <p:cNvSpPr>
            <a:spLocks noGrp="1"/>
          </p:cNvSpPr>
          <p:nvPr>
            <p:ph idx="1"/>
          </p:nvPr>
        </p:nvSpPr>
        <p:spPr>
          <a:xfrm>
            <a:off x="838200" y="1825625"/>
            <a:ext cx="10515600" cy="4667250"/>
          </a:xfrm>
        </p:spPr>
        <p:txBody>
          <a:bodyPr>
            <a:normAutofit/>
          </a:bodyPr>
          <a:lstStyle/>
          <a:p>
            <a:r>
              <a:rPr lang="en-US" dirty="0"/>
              <a:t>Suppose you were a shepherd outside of Bethlehem some 2000 years ago </a:t>
            </a:r>
          </a:p>
          <a:p>
            <a:pPr lvl="1"/>
            <a:r>
              <a:rPr lang="en-US" dirty="0"/>
              <a:t>Sheep settled down, </a:t>
            </a:r>
          </a:p>
          <a:p>
            <a:pPr lvl="1"/>
            <a:r>
              <a:rPr lang="en-US" dirty="0"/>
              <a:t>On watch against predators</a:t>
            </a:r>
          </a:p>
          <a:p>
            <a:pPr lvl="1"/>
            <a:r>
              <a:rPr lang="en-US" dirty="0"/>
              <a:t>Brilliant light appears in </a:t>
            </a:r>
            <a:br>
              <a:rPr lang="en-US" dirty="0"/>
            </a:br>
            <a:r>
              <a:rPr lang="en-US" dirty="0"/>
              <a:t>the sky.  </a:t>
            </a:r>
          </a:p>
          <a:p>
            <a:pPr lvl="1"/>
            <a:r>
              <a:rPr lang="en-US" dirty="0"/>
              <a:t>What are some </a:t>
            </a:r>
            <a:br>
              <a:rPr lang="en-US" dirty="0"/>
            </a:br>
            <a:r>
              <a:rPr lang="en-US" dirty="0"/>
              <a:t>possible responses?</a:t>
            </a:r>
          </a:p>
        </p:txBody>
      </p:sp>
      <p:pic>
        <p:nvPicPr>
          <p:cNvPr id="5" name="Picture 4">
            <a:extLst>
              <a:ext uri="{FF2B5EF4-FFF2-40B4-BE49-F238E27FC236}">
                <a16:creationId xmlns:a16="http://schemas.microsoft.com/office/drawing/2014/main" id="{7B54E489-7B55-40DA-ADCA-BAE4ED04C0E5}"/>
              </a:ext>
            </a:extLst>
          </p:cNvPr>
          <p:cNvPicPr>
            <a:picLocks noChangeAspect="1"/>
          </p:cNvPicPr>
          <p:nvPr/>
        </p:nvPicPr>
        <p:blipFill>
          <a:blip r:embed="rId2"/>
          <a:stretch>
            <a:fillRect/>
          </a:stretch>
        </p:blipFill>
        <p:spPr>
          <a:xfrm>
            <a:off x="6915094" y="3276140"/>
            <a:ext cx="4438706" cy="249835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E9DC1BF-107A-4DED-8ED2-6C18E8FD85C5}"/>
              </a:ext>
            </a:extLst>
          </p:cNvPr>
          <p:cNvSpPr txBox="1"/>
          <p:nvPr/>
        </p:nvSpPr>
        <p:spPr>
          <a:xfrm>
            <a:off x="7487274" y="5949020"/>
            <a:ext cx="3294345" cy="307777"/>
          </a:xfrm>
          <a:prstGeom prst="rect">
            <a:avLst/>
          </a:prstGeom>
          <a:noFill/>
        </p:spPr>
        <p:txBody>
          <a:bodyPr wrap="square" rtlCol="0">
            <a:spAutoFit/>
          </a:bodyPr>
          <a:lstStyle/>
          <a:p>
            <a:pPr algn="ctr"/>
            <a:r>
              <a:rPr lang="en-US" sz="1400" dirty="0"/>
              <a:t>Art by Richard Gunther</a:t>
            </a:r>
          </a:p>
        </p:txBody>
      </p:sp>
    </p:spTree>
    <p:extLst>
      <p:ext uri="{BB962C8B-B14F-4D97-AF65-F5344CB8AC3E}">
        <p14:creationId xmlns:p14="http://schemas.microsoft.com/office/powerpoint/2010/main" val="28039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90F8-2626-413F-B981-D7267909FBF5}"/>
              </a:ext>
            </a:extLst>
          </p:cNvPr>
          <p:cNvSpPr>
            <a:spLocks noGrp="1"/>
          </p:cNvSpPr>
          <p:nvPr>
            <p:ph type="title"/>
          </p:nvPr>
        </p:nvSpPr>
        <p:spPr/>
        <p:txBody>
          <a:bodyPr/>
          <a:lstStyle/>
          <a:p>
            <a:r>
              <a:rPr lang="en-US" dirty="0"/>
              <a:t>Angels Proclaimed Good News</a:t>
            </a:r>
          </a:p>
        </p:txBody>
      </p:sp>
      <p:sp>
        <p:nvSpPr>
          <p:cNvPr id="3" name="Content Placeholder 2">
            <a:extLst>
              <a:ext uri="{FF2B5EF4-FFF2-40B4-BE49-F238E27FC236}">
                <a16:creationId xmlns:a16="http://schemas.microsoft.com/office/drawing/2014/main" id="{812FE0D6-C8B6-4713-A6E5-F52EE92E8AB0}"/>
              </a:ext>
            </a:extLst>
          </p:cNvPr>
          <p:cNvSpPr>
            <a:spLocks noGrp="1"/>
          </p:cNvSpPr>
          <p:nvPr>
            <p:ph idx="1"/>
          </p:nvPr>
        </p:nvSpPr>
        <p:spPr/>
        <p:txBody>
          <a:bodyPr/>
          <a:lstStyle/>
          <a:p>
            <a:r>
              <a:rPr lang="en-US" dirty="0"/>
              <a:t>List words of encouragement and celebration that appear in the angel’s announcement.</a:t>
            </a:r>
          </a:p>
          <a:p>
            <a:r>
              <a:rPr lang="en-US" dirty="0"/>
              <a:t>What were the three titles given to the Baby … and what is their significance?</a:t>
            </a:r>
          </a:p>
        </p:txBody>
      </p:sp>
    </p:spTree>
    <p:extLst>
      <p:ext uri="{BB962C8B-B14F-4D97-AF65-F5344CB8AC3E}">
        <p14:creationId xmlns:p14="http://schemas.microsoft.com/office/powerpoint/2010/main" val="398133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D497A-9BBB-4FC0-8690-1F87412C67DF}"/>
              </a:ext>
            </a:extLst>
          </p:cNvPr>
          <p:cNvSpPr>
            <a:spLocks noGrp="1"/>
          </p:cNvSpPr>
          <p:nvPr>
            <p:ph type="title"/>
          </p:nvPr>
        </p:nvSpPr>
        <p:spPr/>
        <p:txBody>
          <a:bodyPr/>
          <a:lstStyle/>
          <a:p>
            <a:r>
              <a:rPr lang="en-US" dirty="0"/>
              <a:t>Angels Proclaimed Good News</a:t>
            </a:r>
          </a:p>
        </p:txBody>
      </p:sp>
      <p:sp>
        <p:nvSpPr>
          <p:cNvPr id="3" name="Content Placeholder 2">
            <a:extLst>
              <a:ext uri="{FF2B5EF4-FFF2-40B4-BE49-F238E27FC236}">
                <a16:creationId xmlns:a16="http://schemas.microsoft.com/office/drawing/2014/main" id="{E811EED7-0391-49C0-854C-78944CAB5FFC}"/>
              </a:ext>
            </a:extLst>
          </p:cNvPr>
          <p:cNvSpPr>
            <a:spLocks noGrp="1"/>
          </p:cNvSpPr>
          <p:nvPr>
            <p:ph idx="1"/>
          </p:nvPr>
        </p:nvSpPr>
        <p:spPr/>
        <p:txBody>
          <a:bodyPr/>
          <a:lstStyle/>
          <a:p>
            <a:r>
              <a:rPr lang="en-US" dirty="0"/>
              <a:t>Why do you think God chose to reveal the birth of the Son of God to mere shepherds? (They were not considered high society – couldn’t even act as a witness in the courts)</a:t>
            </a:r>
          </a:p>
          <a:p>
            <a:pPr marL="0" indent="0">
              <a:buNone/>
            </a:pPr>
            <a:r>
              <a:rPr lang="en-US" dirty="0">
                <a:solidFill>
                  <a:srgbClr val="C00000"/>
                </a:solidFill>
                <a:sym typeface="Wingdings" panose="05000000000000000000" pitchFamily="2" charset="2"/>
              </a:rPr>
              <a:t></a:t>
            </a:r>
            <a:r>
              <a:rPr lang="en-US" dirty="0">
                <a:solidFill>
                  <a:srgbClr val="C00000"/>
                </a:solidFill>
              </a:rPr>
              <a:t>Jesus came for the rich and the poor, for the Jews and the Gentiles</a:t>
            </a:r>
          </a:p>
          <a:p>
            <a:r>
              <a:rPr lang="en-US" dirty="0"/>
              <a:t>How does God's sending the Christ Child bring peace?</a:t>
            </a:r>
          </a:p>
        </p:txBody>
      </p:sp>
    </p:spTree>
    <p:extLst>
      <p:ext uri="{BB962C8B-B14F-4D97-AF65-F5344CB8AC3E}">
        <p14:creationId xmlns:p14="http://schemas.microsoft.com/office/powerpoint/2010/main" val="53972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7BFC-790C-4111-AA25-1F84BE769B26}"/>
              </a:ext>
            </a:extLst>
          </p:cNvPr>
          <p:cNvSpPr>
            <a:spLocks noGrp="1"/>
          </p:cNvSpPr>
          <p:nvPr>
            <p:ph type="title"/>
          </p:nvPr>
        </p:nvSpPr>
        <p:spPr/>
        <p:txBody>
          <a:bodyPr/>
          <a:lstStyle/>
          <a:p>
            <a:pPr algn="l"/>
            <a:r>
              <a:rPr lang="en-US" dirty="0"/>
              <a:t>Listen for how the shepherds responded.</a:t>
            </a:r>
          </a:p>
        </p:txBody>
      </p:sp>
      <p:sp>
        <p:nvSpPr>
          <p:cNvPr id="3" name="Content Placeholder 2">
            <a:extLst>
              <a:ext uri="{FF2B5EF4-FFF2-40B4-BE49-F238E27FC236}">
                <a16:creationId xmlns:a16="http://schemas.microsoft.com/office/drawing/2014/main" id="{FE364341-008C-41EE-93D3-5D7FB8DA69D8}"/>
              </a:ext>
            </a:extLst>
          </p:cNvPr>
          <p:cNvSpPr>
            <a:spLocks noGrp="1"/>
          </p:cNvSpPr>
          <p:nvPr>
            <p:ph idx="1"/>
          </p:nvPr>
        </p:nvSpPr>
        <p:spPr>
          <a:xfrm>
            <a:off x="1590805" y="1825625"/>
            <a:ext cx="9236901" cy="4351338"/>
          </a:xfrm>
        </p:spPr>
        <p:txBody>
          <a:bodyPr/>
          <a:lstStyle/>
          <a:p>
            <a:pPr marL="0" indent="0" algn="ctr">
              <a:buNone/>
            </a:pPr>
            <a:r>
              <a:rPr lang="en-US" dirty="0"/>
              <a:t>Luke 2:16-20 (NIV)   So they hurried off and found Mary and Joseph, and the baby, who was lying in the manger. 17  When they had seen him, they spread the word concerning what had been told them about this child, 18  and all who heard it were </a:t>
            </a:r>
          </a:p>
        </p:txBody>
      </p:sp>
    </p:spTree>
    <p:extLst>
      <p:ext uri="{BB962C8B-B14F-4D97-AF65-F5344CB8AC3E}">
        <p14:creationId xmlns:p14="http://schemas.microsoft.com/office/powerpoint/2010/main" val="22374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7BFC-790C-4111-AA25-1F84BE769B26}"/>
              </a:ext>
            </a:extLst>
          </p:cNvPr>
          <p:cNvSpPr>
            <a:spLocks noGrp="1"/>
          </p:cNvSpPr>
          <p:nvPr>
            <p:ph type="title"/>
          </p:nvPr>
        </p:nvSpPr>
        <p:spPr/>
        <p:txBody>
          <a:bodyPr/>
          <a:lstStyle/>
          <a:p>
            <a:pPr algn="l"/>
            <a:r>
              <a:rPr lang="en-US" dirty="0"/>
              <a:t>Listen for how the shepherds responded.</a:t>
            </a:r>
          </a:p>
        </p:txBody>
      </p:sp>
      <p:sp>
        <p:nvSpPr>
          <p:cNvPr id="3" name="Content Placeholder 2">
            <a:extLst>
              <a:ext uri="{FF2B5EF4-FFF2-40B4-BE49-F238E27FC236}">
                <a16:creationId xmlns:a16="http://schemas.microsoft.com/office/drawing/2014/main" id="{FE364341-008C-41EE-93D3-5D7FB8DA69D8}"/>
              </a:ext>
            </a:extLst>
          </p:cNvPr>
          <p:cNvSpPr>
            <a:spLocks noGrp="1"/>
          </p:cNvSpPr>
          <p:nvPr>
            <p:ph idx="1"/>
          </p:nvPr>
        </p:nvSpPr>
        <p:spPr>
          <a:xfrm>
            <a:off x="1590805" y="1825625"/>
            <a:ext cx="9236901" cy="4351338"/>
          </a:xfrm>
        </p:spPr>
        <p:txBody>
          <a:bodyPr/>
          <a:lstStyle/>
          <a:p>
            <a:pPr marL="0" indent="0" algn="ctr">
              <a:buNone/>
            </a:pPr>
            <a:r>
              <a:rPr lang="en-US" dirty="0"/>
              <a:t>amazed at what the shepherds said to them. 19  But Mary treasured up all these things and pondered them in her heart. 20  The shepherds returned, glorifying and praising God for all the things they had heard and seen, which were just as they had been told.</a:t>
            </a:r>
          </a:p>
        </p:txBody>
      </p:sp>
      <p:pic>
        <p:nvPicPr>
          <p:cNvPr id="4" name="Picture 3">
            <a:extLst>
              <a:ext uri="{FF2B5EF4-FFF2-40B4-BE49-F238E27FC236}">
                <a16:creationId xmlns:a16="http://schemas.microsoft.com/office/drawing/2014/main" id="{3C37ABD9-DE4C-4596-9F5A-830AAB5D8B09}"/>
              </a:ext>
            </a:extLst>
          </p:cNvPr>
          <p:cNvPicPr>
            <a:picLocks noChangeAspect="1"/>
          </p:cNvPicPr>
          <p:nvPr/>
        </p:nvPicPr>
        <p:blipFill>
          <a:blip r:embed="rId2"/>
          <a:stretch>
            <a:fillRect/>
          </a:stretch>
        </p:blipFill>
        <p:spPr>
          <a:xfrm>
            <a:off x="4876951" y="5350385"/>
            <a:ext cx="2438095"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3632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526F-6149-44BB-8C9D-1B40CF27AEEE}"/>
              </a:ext>
            </a:extLst>
          </p:cNvPr>
          <p:cNvSpPr>
            <a:spLocks noGrp="1"/>
          </p:cNvSpPr>
          <p:nvPr>
            <p:ph type="title"/>
          </p:nvPr>
        </p:nvSpPr>
        <p:spPr/>
        <p:txBody>
          <a:bodyPr/>
          <a:lstStyle/>
          <a:p>
            <a:r>
              <a:rPr lang="en-US" dirty="0"/>
              <a:t>Rejoice for Your Salvation</a:t>
            </a:r>
          </a:p>
        </p:txBody>
      </p:sp>
      <p:sp>
        <p:nvSpPr>
          <p:cNvPr id="3" name="Content Placeholder 2">
            <a:extLst>
              <a:ext uri="{FF2B5EF4-FFF2-40B4-BE49-F238E27FC236}">
                <a16:creationId xmlns:a16="http://schemas.microsoft.com/office/drawing/2014/main" id="{548EA1C5-A871-4D11-8FF6-812FBE1CDF3F}"/>
              </a:ext>
            </a:extLst>
          </p:cNvPr>
          <p:cNvSpPr>
            <a:spLocks noGrp="1"/>
          </p:cNvSpPr>
          <p:nvPr>
            <p:ph idx="1"/>
          </p:nvPr>
        </p:nvSpPr>
        <p:spPr/>
        <p:txBody>
          <a:bodyPr/>
          <a:lstStyle/>
          <a:p>
            <a:r>
              <a:rPr lang="en-US" dirty="0"/>
              <a:t>List the words and phrases that have to do with </a:t>
            </a:r>
            <a:r>
              <a:rPr lang="en-US" i="1" dirty="0"/>
              <a:t>joyous celebration </a:t>
            </a:r>
            <a:r>
              <a:rPr lang="en-US" dirty="0"/>
              <a:t>and </a:t>
            </a:r>
            <a:r>
              <a:rPr lang="en-US" i="1" dirty="0"/>
              <a:t>excitement.</a:t>
            </a:r>
          </a:p>
          <a:p>
            <a:r>
              <a:rPr lang="en-US" dirty="0"/>
              <a:t>What did the shepherds do after their encounter with the Baby?</a:t>
            </a:r>
          </a:p>
          <a:p>
            <a:r>
              <a:rPr lang="en-US" dirty="0"/>
              <a:t>Why do you think the shepherds told what they experienced to the people of Bethlehem?</a:t>
            </a:r>
          </a:p>
        </p:txBody>
      </p:sp>
    </p:spTree>
    <p:extLst>
      <p:ext uri="{BB962C8B-B14F-4D97-AF65-F5344CB8AC3E}">
        <p14:creationId xmlns:p14="http://schemas.microsoft.com/office/powerpoint/2010/main" val="25816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0B17E-7078-4A38-A36E-A200936A4998}"/>
              </a:ext>
            </a:extLst>
          </p:cNvPr>
          <p:cNvSpPr>
            <a:spLocks noGrp="1"/>
          </p:cNvSpPr>
          <p:nvPr>
            <p:ph type="title"/>
          </p:nvPr>
        </p:nvSpPr>
        <p:spPr/>
        <p:txBody>
          <a:bodyPr/>
          <a:lstStyle/>
          <a:p>
            <a:r>
              <a:rPr lang="en-US" dirty="0"/>
              <a:t>Rejoice for Your Salvation</a:t>
            </a:r>
          </a:p>
        </p:txBody>
      </p:sp>
      <p:sp>
        <p:nvSpPr>
          <p:cNvPr id="3" name="Content Placeholder 2">
            <a:extLst>
              <a:ext uri="{FF2B5EF4-FFF2-40B4-BE49-F238E27FC236}">
                <a16:creationId xmlns:a16="http://schemas.microsoft.com/office/drawing/2014/main" id="{812F415F-E135-414A-AE52-9FB92C5DA00F}"/>
              </a:ext>
            </a:extLst>
          </p:cNvPr>
          <p:cNvSpPr>
            <a:spLocks noGrp="1"/>
          </p:cNvSpPr>
          <p:nvPr>
            <p:ph idx="1"/>
          </p:nvPr>
        </p:nvSpPr>
        <p:spPr/>
        <p:txBody>
          <a:bodyPr/>
          <a:lstStyle/>
          <a:p>
            <a:r>
              <a:rPr lang="en-US" dirty="0"/>
              <a:t>How does celebrating Jesus’ birth bring you joy?</a:t>
            </a:r>
          </a:p>
          <a:p>
            <a:r>
              <a:rPr lang="en-US" dirty="0">
                <a:solidFill>
                  <a:srgbClr val="C00000"/>
                </a:solidFill>
              </a:rPr>
              <a:t>Note that the shepherds were the first to tell the Good News of the coming of Jesus!</a:t>
            </a:r>
          </a:p>
          <a:p>
            <a:pPr lvl="1"/>
            <a:r>
              <a:rPr lang="en-US" dirty="0">
                <a:solidFill>
                  <a:srgbClr val="C00000"/>
                </a:solidFill>
              </a:rPr>
              <a:t>Thrilled, excited</a:t>
            </a:r>
          </a:p>
          <a:p>
            <a:pPr lvl="1"/>
            <a:r>
              <a:rPr lang="en-US" dirty="0">
                <a:solidFill>
                  <a:srgbClr val="C00000"/>
                </a:solidFill>
              </a:rPr>
              <a:t>Probably couldn’t have kept them quiet</a:t>
            </a:r>
          </a:p>
          <a:p>
            <a:r>
              <a:rPr lang="en-US" dirty="0"/>
              <a:t>What are some ways we can specifically praise God for the gift of His Son as we celebrate Christmas this year?</a:t>
            </a:r>
          </a:p>
          <a:p>
            <a:endParaRPr lang="en-US" dirty="0"/>
          </a:p>
        </p:txBody>
      </p:sp>
    </p:spTree>
    <p:extLst>
      <p:ext uri="{BB962C8B-B14F-4D97-AF65-F5344CB8AC3E}">
        <p14:creationId xmlns:p14="http://schemas.microsoft.com/office/powerpoint/2010/main" val="358428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954F-8202-4629-8A49-343096DB3D1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F2B200D-692C-4137-8B00-AEA2B4609112}"/>
              </a:ext>
            </a:extLst>
          </p:cNvPr>
          <p:cNvSpPr>
            <a:spLocks noGrp="1"/>
          </p:cNvSpPr>
          <p:nvPr>
            <p:ph idx="1"/>
          </p:nvPr>
        </p:nvSpPr>
        <p:spPr>
          <a:xfrm>
            <a:off x="838200" y="2104373"/>
            <a:ext cx="10515600" cy="4072590"/>
          </a:xfrm>
        </p:spPr>
        <p:txBody>
          <a:bodyPr/>
          <a:lstStyle/>
          <a:p>
            <a:r>
              <a:rPr lang="en-US" dirty="0"/>
              <a:t>Surrender your life. </a:t>
            </a:r>
          </a:p>
          <a:p>
            <a:pPr lvl="1"/>
            <a:r>
              <a:rPr lang="en-US" dirty="0"/>
              <a:t>Now is the time to put your faith and trust in Christ. </a:t>
            </a:r>
          </a:p>
          <a:p>
            <a:pPr lvl="1"/>
            <a:r>
              <a:rPr lang="en-US" dirty="0"/>
              <a:t>If you haven’t already, make this the best Christmas ever; speak with a Christian friend or leader about your decision. </a:t>
            </a:r>
          </a:p>
          <a:p>
            <a:endParaRPr lang="en-US" dirty="0"/>
          </a:p>
        </p:txBody>
      </p:sp>
    </p:spTree>
    <p:extLst>
      <p:ext uri="{BB962C8B-B14F-4D97-AF65-F5344CB8AC3E}">
        <p14:creationId xmlns:p14="http://schemas.microsoft.com/office/powerpoint/2010/main" val="334783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954F-8202-4629-8A49-343096DB3D1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F2B200D-692C-4137-8B00-AEA2B4609112}"/>
              </a:ext>
            </a:extLst>
          </p:cNvPr>
          <p:cNvSpPr>
            <a:spLocks noGrp="1"/>
          </p:cNvSpPr>
          <p:nvPr>
            <p:ph idx="1"/>
          </p:nvPr>
        </p:nvSpPr>
        <p:spPr>
          <a:xfrm>
            <a:off x="838200" y="2079321"/>
            <a:ext cx="10515600" cy="4097642"/>
          </a:xfrm>
        </p:spPr>
        <p:txBody>
          <a:bodyPr/>
          <a:lstStyle/>
          <a:p>
            <a:r>
              <a:rPr lang="en-US" dirty="0"/>
              <a:t>Seek God’s plan. </a:t>
            </a:r>
          </a:p>
          <a:p>
            <a:pPr lvl="1"/>
            <a:r>
              <a:rPr lang="en-US" dirty="0"/>
              <a:t>God has a wonderful plan for your life. </a:t>
            </a:r>
          </a:p>
          <a:p>
            <a:pPr lvl="1"/>
            <a:r>
              <a:rPr lang="en-US" dirty="0"/>
              <a:t>If you are placing your dreams above His plans, turn these expectations over to Him. </a:t>
            </a:r>
          </a:p>
          <a:p>
            <a:pPr lvl="1"/>
            <a:r>
              <a:rPr lang="en-US" dirty="0"/>
              <a:t>Invite Him to make clear His path for your life.</a:t>
            </a:r>
          </a:p>
          <a:p>
            <a:endParaRPr lang="en-US" dirty="0"/>
          </a:p>
        </p:txBody>
      </p:sp>
    </p:spTree>
    <p:extLst>
      <p:ext uri="{BB962C8B-B14F-4D97-AF65-F5344CB8AC3E}">
        <p14:creationId xmlns:p14="http://schemas.microsoft.com/office/powerpoint/2010/main" val="415881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954F-8202-4629-8A49-343096DB3D1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F2B200D-692C-4137-8B00-AEA2B4609112}"/>
              </a:ext>
            </a:extLst>
          </p:cNvPr>
          <p:cNvSpPr>
            <a:spLocks noGrp="1"/>
          </p:cNvSpPr>
          <p:nvPr>
            <p:ph idx="1"/>
          </p:nvPr>
        </p:nvSpPr>
        <p:spPr>
          <a:xfrm>
            <a:off x="838200" y="2004163"/>
            <a:ext cx="10515600" cy="4172799"/>
          </a:xfrm>
        </p:spPr>
        <p:txBody>
          <a:bodyPr/>
          <a:lstStyle/>
          <a:p>
            <a:r>
              <a:rPr lang="en-US" dirty="0"/>
              <a:t>Rest in your salvation. </a:t>
            </a:r>
          </a:p>
          <a:p>
            <a:pPr lvl="1"/>
            <a:r>
              <a:rPr lang="en-US" dirty="0"/>
              <a:t>Trust Jesus to cover your past, protect your present, and secure your eternity. </a:t>
            </a:r>
          </a:p>
          <a:p>
            <a:pPr lvl="1"/>
            <a:r>
              <a:rPr lang="en-US" dirty="0"/>
              <a:t>If you are struggling to accept peace in one of these areas, pray about it and speak to a trusted Christian friend. </a:t>
            </a:r>
          </a:p>
          <a:p>
            <a:endParaRPr lang="en-US" dirty="0"/>
          </a:p>
        </p:txBody>
      </p:sp>
    </p:spTree>
    <p:extLst>
      <p:ext uri="{BB962C8B-B14F-4D97-AF65-F5344CB8AC3E}">
        <p14:creationId xmlns:p14="http://schemas.microsoft.com/office/powerpoint/2010/main" val="254065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24B34D-A8EA-4E12-8E3B-7FF3A6EA137D}"/>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8C059990-16BF-4C7C-8635-EDEF5BEAC1F4}"/>
              </a:ext>
            </a:extLst>
          </p:cNvPr>
          <p:cNvGrpSpPr/>
          <p:nvPr/>
        </p:nvGrpSpPr>
        <p:grpSpPr>
          <a:xfrm>
            <a:off x="2849598" y="1473200"/>
            <a:ext cx="6492803" cy="4379170"/>
            <a:chOff x="2849598" y="1473200"/>
            <a:chExt cx="6492803" cy="4379170"/>
          </a:xfrm>
        </p:grpSpPr>
        <p:pic>
          <p:nvPicPr>
            <p:cNvPr id="6" name="Picture 5">
              <a:extLst>
                <a:ext uri="{FF2B5EF4-FFF2-40B4-BE49-F238E27FC236}">
                  <a16:creationId xmlns:a16="http://schemas.microsoft.com/office/drawing/2014/main" id="{027FA56C-257C-4181-BD17-CDA6508464B6}"/>
                </a:ext>
              </a:extLst>
            </p:cNvPr>
            <p:cNvPicPr>
              <a:picLocks noChangeAspect="1"/>
            </p:cNvPicPr>
            <p:nvPr/>
          </p:nvPicPr>
          <p:blipFill>
            <a:blip r:embed="rId2"/>
            <a:stretch>
              <a:fillRect/>
            </a:stretch>
          </p:blipFill>
          <p:spPr>
            <a:xfrm>
              <a:off x="3238857" y="1781381"/>
              <a:ext cx="5714286" cy="3295238"/>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040500A0-204A-44F7-B383-6C4B691C3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473200"/>
              <a:ext cx="6492803" cy="4379170"/>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8A89213F-18C9-4A7C-8F6B-784734E3D79C}"/>
              </a:ext>
            </a:extLst>
          </p:cNvPr>
          <p:cNvSpPr txBox="1"/>
          <p:nvPr/>
        </p:nvSpPr>
        <p:spPr>
          <a:xfrm>
            <a:off x="4533900" y="5852370"/>
            <a:ext cx="312420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28428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FF3696-F024-4012-A01B-D034B5DDAED9}"/>
              </a:ext>
            </a:extLst>
          </p:cNvPr>
          <p:cNvSpPr>
            <a:spLocks noGrp="1"/>
          </p:cNvSpPr>
          <p:nvPr>
            <p:ph type="title"/>
          </p:nvPr>
        </p:nvSpPr>
        <p:spPr/>
        <p:txBody>
          <a:bodyPr/>
          <a:lstStyle/>
          <a:p>
            <a:r>
              <a:rPr lang="en-US" dirty="0"/>
              <a:t>Family Activities</a:t>
            </a:r>
          </a:p>
        </p:txBody>
      </p:sp>
      <p:pic>
        <p:nvPicPr>
          <p:cNvPr id="6" name="Picture 5" descr="Qr code&#10;&#10;Description automatically generated">
            <a:extLst>
              <a:ext uri="{FF2B5EF4-FFF2-40B4-BE49-F238E27FC236}">
                <a16:creationId xmlns:a16="http://schemas.microsoft.com/office/drawing/2014/main" id="{AA5BEDB3-F064-48CC-8821-80125E82DFB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rcRect l="6492" t="5081" r="6205" b="6146"/>
          <a:stretch/>
        </p:blipFill>
        <p:spPr>
          <a:xfrm>
            <a:off x="1127343" y="1943843"/>
            <a:ext cx="4045908" cy="3720231"/>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A picture containing text, helmet&#10;&#10;Description automatically generated">
            <a:extLst>
              <a:ext uri="{FF2B5EF4-FFF2-40B4-BE49-F238E27FC236}">
                <a16:creationId xmlns:a16="http://schemas.microsoft.com/office/drawing/2014/main" id="{200221E1-DFD9-4FBB-A95D-6E5660C389A9}"/>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8217300" y="2853517"/>
            <a:ext cx="3136500" cy="3036133"/>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0873DD3D-6E85-4920-9ABA-321894A09D7E}"/>
              </a:ext>
            </a:extLst>
          </p:cNvPr>
          <p:cNvSpPr/>
          <p:nvPr/>
        </p:nvSpPr>
        <p:spPr>
          <a:xfrm>
            <a:off x="4985359" y="1603004"/>
            <a:ext cx="3832965" cy="2768580"/>
          </a:xfrm>
          <a:prstGeom prst="wedgeRoundRectCallout">
            <a:avLst>
              <a:gd name="adj1" fmla="val 68225"/>
              <a:gd name="adj2" fmla="val 279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had to hide this message in a thumb drive in the axel of my skateboard.  I got it to your consulate.  Use the key to decode it.  Need help?  Go to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6"/>
              </a:rPr>
              <a:t>https://tinyurl.com/3ahzbm4r</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1800" dirty="0">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There are other intriguing activities available, also.</a:t>
            </a:r>
          </a:p>
        </p:txBody>
      </p:sp>
    </p:spTree>
    <p:extLst>
      <p:ext uri="{BB962C8B-B14F-4D97-AF65-F5344CB8AC3E}">
        <p14:creationId xmlns:p14="http://schemas.microsoft.com/office/powerpoint/2010/main" val="2786186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Savior Who </a:t>
            </a:r>
            <a:br>
              <a:rPr lang="en-US" dirty="0"/>
            </a:br>
            <a:r>
              <a:rPr lang="en-US" dirty="0"/>
              <a:t>Came to Us</a:t>
            </a:r>
          </a:p>
        </p:txBody>
      </p:sp>
      <p:sp>
        <p:nvSpPr>
          <p:cNvPr id="3" name="Subtitle 2"/>
          <p:cNvSpPr>
            <a:spLocks noGrp="1"/>
          </p:cNvSpPr>
          <p:nvPr>
            <p:ph type="subTitle" idx="1"/>
          </p:nvPr>
        </p:nvSpPr>
        <p:spPr>
          <a:xfrm>
            <a:off x="1524000" y="3898900"/>
            <a:ext cx="9144000" cy="1358900"/>
          </a:xfrm>
        </p:spPr>
        <p:txBody>
          <a:bodyPr/>
          <a:lstStyle/>
          <a:p>
            <a:r>
              <a:rPr lang="en-US" dirty="0"/>
              <a:t>December 19</a:t>
            </a:r>
          </a:p>
        </p:txBody>
      </p:sp>
    </p:spTree>
    <p:extLst>
      <p:ext uri="{BB962C8B-B14F-4D97-AF65-F5344CB8AC3E}">
        <p14:creationId xmlns:p14="http://schemas.microsoft.com/office/powerpoint/2010/main" val="341187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8E307-3EA1-460C-A02F-DA174FD4450A}"/>
              </a:ext>
            </a:extLst>
          </p:cNvPr>
          <p:cNvSpPr>
            <a:spLocks noGrp="1"/>
          </p:cNvSpPr>
          <p:nvPr>
            <p:ph type="title"/>
          </p:nvPr>
        </p:nvSpPr>
        <p:spPr/>
        <p:txBody>
          <a:bodyPr/>
          <a:lstStyle/>
          <a:p>
            <a:r>
              <a:rPr lang="en-US" dirty="0"/>
              <a:t>It was amazing …</a:t>
            </a:r>
          </a:p>
        </p:txBody>
      </p:sp>
      <p:sp>
        <p:nvSpPr>
          <p:cNvPr id="4" name="Content Placeholder 3">
            <a:extLst>
              <a:ext uri="{FF2B5EF4-FFF2-40B4-BE49-F238E27FC236}">
                <a16:creationId xmlns:a16="http://schemas.microsoft.com/office/drawing/2014/main" id="{C638448F-F4E3-4112-812B-E785AF46B525}"/>
              </a:ext>
            </a:extLst>
          </p:cNvPr>
          <p:cNvSpPr>
            <a:spLocks noGrp="1"/>
          </p:cNvSpPr>
          <p:nvPr>
            <p:ph idx="1"/>
          </p:nvPr>
        </p:nvSpPr>
        <p:spPr/>
        <p:txBody>
          <a:bodyPr/>
          <a:lstStyle/>
          <a:p>
            <a:r>
              <a:rPr lang="en-US" dirty="0"/>
              <a:t>When have you seen a decision by one person positively impact others? </a:t>
            </a:r>
          </a:p>
          <a:p>
            <a:endParaRPr lang="en-US" dirty="0"/>
          </a:p>
          <a:p>
            <a:r>
              <a:rPr lang="en-US" dirty="0">
                <a:solidFill>
                  <a:srgbClr val="C00000"/>
                </a:solidFill>
              </a:rPr>
              <a:t>Today we consider God’s decision to send His Only Son to Earth</a:t>
            </a:r>
          </a:p>
          <a:p>
            <a:pPr lvl="1"/>
            <a:r>
              <a:rPr lang="en-US" dirty="0">
                <a:solidFill>
                  <a:srgbClr val="C00000"/>
                </a:solidFill>
              </a:rPr>
              <a:t>Jesus came for our salvation.</a:t>
            </a:r>
          </a:p>
          <a:p>
            <a:endParaRPr lang="en-US" dirty="0"/>
          </a:p>
        </p:txBody>
      </p:sp>
      <p:grpSp>
        <p:nvGrpSpPr>
          <p:cNvPr id="6" name="Group 5">
            <a:extLst>
              <a:ext uri="{FF2B5EF4-FFF2-40B4-BE49-F238E27FC236}">
                <a16:creationId xmlns:a16="http://schemas.microsoft.com/office/drawing/2014/main" id="{50B9AA3A-5F68-4236-94A9-D0A36246AE94}"/>
              </a:ext>
            </a:extLst>
          </p:cNvPr>
          <p:cNvGrpSpPr/>
          <p:nvPr/>
        </p:nvGrpSpPr>
        <p:grpSpPr>
          <a:xfrm>
            <a:off x="1169949" y="2873209"/>
            <a:ext cx="9380576" cy="3253648"/>
            <a:chOff x="1169949" y="2873209"/>
            <a:chExt cx="9380576" cy="3253648"/>
          </a:xfrm>
        </p:grpSpPr>
        <p:grpSp>
          <p:nvGrpSpPr>
            <p:cNvPr id="5" name="Group 4">
              <a:extLst>
                <a:ext uri="{FF2B5EF4-FFF2-40B4-BE49-F238E27FC236}">
                  <a16:creationId xmlns:a16="http://schemas.microsoft.com/office/drawing/2014/main" id="{EAA394BA-836E-41ED-86BB-5903EB141407}"/>
                </a:ext>
              </a:extLst>
            </p:cNvPr>
            <p:cNvGrpSpPr/>
            <p:nvPr/>
          </p:nvGrpSpPr>
          <p:grpSpPr>
            <a:xfrm>
              <a:off x="1169949" y="2873209"/>
              <a:ext cx="9380576" cy="3253648"/>
              <a:chOff x="1169949" y="2873209"/>
              <a:chExt cx="9380576" cy="3253648"/>
            </a:xfrm>
          </p:grpSpPr>
          <p:pic>
            <p:nvPicPr>
              <p:cNvPr id="1026" name="Picture 2">
                <a:extLst>
                  <a:ext uri="{FF2B5EF4-FFF2-40B4-BE49-F238E27FC236}">
                    <a16:creationId xmlns:a16="http://schemas.microsoft.com/office/drawing/2014/main" id="{EFBCA937-1C1F-4525-8AE9-B83C96BE91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25" y="2873209"/>
                <a:ext cx="3898900" cy="1441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ignpost, Wood, Yes, No, Opportunity, Choice">
                <a:extLst>
                  <a:ext uri="{FF2B5EF4-FFF2-40B4-BE49-F238E27FC236}">
                    <a16:creationId xmlns:a16="http://schemas.microsoft.com/office/drawing/2014/main" id="{6B9BAEDD-843C-49FB-A2F0-20FD37299FC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7031" l="10000" r="90000">
                            <a14:foregroundMark x1="46146" y1="89375" x2="53958" y2="97031"/>
                            <a14:foregroundMark x1="53958" y1="97031" x2="51458" y2="89219"/>
                            <a14:foregroundMark x1="51458" y1="89219" x2="50833" y2="88906"/>
                          </a14:backgroundRemoval>
                        </a14:imgEffect>
                      </a14:imgLayer>
                    </a14:imgProps>
                  </a:ext>
                  <a:ext uri="{28A0092B-C50C-407E-A947-70E740481C1C}">
                    <a14:useLocalDpi xmlns:a14="http://schemas.microsoft.com/office/drawing/2010/main" val="0"/>
                  </a:ext>
                </a:extLst>
              </a:blip>
              <a:srcRect/>
              <a:stretch>
                <a:fillRect/>
              </a:stretch>
            </p:blipFill>
            <p:spPr bwMode="auto">
              <a:xfrm>
                <a:off x="1169949" y="4314990"/>
                <a:ext cx="2717800" cy="1811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032" name="Picture 8" descr="Strategy, Mind, Business, Success, Solution, Chess">
              <a:extLst>
                <a:ext uri="{FF2B5EF4-FFF2-40B4-BE49-F238E27FC236}">
                  <a16:creationId xmlns:a16="http://schemas.microsoft.com/office/drawing/2014/main" id="{29BB6F24-8705-4660-9B80-0D6B0D7AB6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0929" y="3594099"/>
              <a:ext cx="2217516" cy="22175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191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885C-5C96-4D90-94E6-E1B0C95034FD}"/>
              </a:ext>
            </a:extLst>
          </p:cNvPr>
          <p:cNvSpPr>
            <a:spLocks noGrp="1"/>
          </p:cNvSpPr>
          <p:nvPr>
            <p:ph type="title"/>
          </p:nvPr>
        </p:nvSpPr>
        <p:spPr/>
        <p:txBody>
          <a:bodyPr/>
          <a:lstStyle/>
          <a:p>
            <a:pPr algn="l"/>
            <a:r>
              <a:rPr lang="en-US" dirty="0"/>
              <a:t>Listen for hardships experienced.</a:t>
            </a:r>
          </a:p>
        </p:txBody>
      </p:sp>
      <p:sp>
        <p:nvSpPr>
          <p:cNvPr id="3" name="Content Placeholder 2">
            <a:extLst>
              <a:ext uri="{FF2B5EF4-FFF2-40B4-BE49-F238E27FC236}">
                <a16:creationId xmlns:a16="http://schemas.microsoft.com/office/drawing/2014/main" id="{32F97515-79AF-4B99-848E-47936AD02536}"/>
              </a:ext>
            </a:extLst>
          </p:cNvPr>
          <p:cNvSpPr>
            <a:spLocks noGrp="1"/>
          </p:cNvSpPr>
          <p:nvPr>
            <p:ph idx="1"/>
          </p:nvPr>
        </p:nvSpPr>
        <p:spPr>
          <a:xfrm>
            <a:off x="1640229" y="1690688"/>
            <a:ext cx="8911542" cy="4351338"/>
          </a:xfrm>
        </p:spPr>
        <p:txBody>
          <a:bodyPr/>
          <a:lstStyle/>
          <a:p>
            <a:pPr marL="0" indent="0" algn="ctr">
              <a:buNone/>
            </a:pPr>
            <a:r>
              <a:rPr lang="en-US" dirty="0"/>
              <a:t>Luke 2:4-7 (NIV)  So Joseph also went up from the town of Nazareth in Galilee to Judea, to Bethlehem the town of David, because he belonged to the house and line of David. 5  He went there to register with Mary, who was pledged to be married</a:t>
            </a:r>
          </a:p>
        </p:txBody>
      </p:sp>
    </p:spTree>
    <p:extLst>
      <p:ext uri="{BB962C8B-B14F-4D97-AF65-F5344CB8AC3E}">
        <p14:creationId xmlns:p14="http://schemas.microsoft.com/office/powerpoint/2010/main" val="26688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885C-5C96-4D90-94E6-E1B0C95034FD}"/>
              </a:ext>
            </a:extLst>
          </p:cNvPr>
          <p:cNvSpPr>
            <a:spLocks noGrp="1"/>
          </p:cNvSpPr>
          <p:nvPr>
            <p:ph type="title"/>
          </p:nvPr>
        </p:nvSpPr>
        <p:spPr/>
        <p:txBody>
          <a:bodyPr/>
          <a:lstStyle/>
          <a:p>
            <a:pPr algn="l"/>
            <a:r>
              <a:rPr lang="en-US" dirty="0"/>
              <a:t>Listen for hardships experienced.</a:t>
            </a:r>
          </a:p>
        </p:txBody>
      </p:sp>
      <p:sp>
        <p:nvSpPr>
          <p:cNvPr id="3" name="Content Placeholder 2">
            <a:extLst>
              <a:ext uri="{FF2B5EF4-FFF2-40B4-BE49-F238E27FC236}">
                <a16:creationId xmlns:a16="http://schemas.microsoft.com/office/drawing/2014/main" id="{32F97515-79AF-4B99-848E-47936AD02536}"/>
              </a:ext>
            </a:extLst>
          </p:cNvPr>
          <p:cNvSpPr>
            <a:spLocks noGrp="1"/>
          </p:cNvSpPr>
          <p:nvPr>
            <p:ph idx="1"/>
          </p:nvPr>
        </p:nvSpPr>
        <p:spPr>
          <a:xfrm>
            <a:off x="1551008" y="1690688"/>
            <a:ext cx="9000763" cy="4351338"/>
          </a:xfrm>
        </p:spPr>
        <p:txBody>
          <a:bodyPr/>
          <a:lstStyle/>
          <a:p>
            <a:pPr marL="0" indent="0" algn="ctr">
              <a:buNone/>
            </a:pPr>
            <a:r>
              <a:rPr lang="en-US" dirty="0"/>
              <a:t>to him and was expecting a child. 6  While they were there, the time came for the baby to be born, 7  and she gave birth to her firstborn, a son. She wrapped him in cloths and placed him in a manger, because there was no room for them in the inn.</a:t>
            </a:r>
          </a:p>
        </p:txBody>
      </p:sp>
      <p:pic>
        <p:nvPicPr>
          <p:cNvPr id="5" name="Picture 4">
            <a:extLst>
              <a:ext uri="{FF2B5EF4-FFF2-40B4-BE49-F238E27FC236}">
                <a16:creationId xmlns:a16="http://schemas.microsoft.com/office/drawing/2014/main" id="{BC391C56-3FFA-40D5-B22A-FA36C5298E91}"/>
              </a:ext>
            </a:extLst>
          </p:cNvPr>
          <p:cNvPicPr>
            <a:picLocks noChangeAspect="1"/>
          </p:cNvPicPr>
          <p:nvPr/>
        </p:nvPicPr>
        <p:blipFill>
          <a:blip r:embed="rId2"/>
          <a:stretch>
            <a:fillRect/>
          </a:stretch>
        </p:blipFill>
        <p:spPr>
          <a:xfrm>
            <a:off x="4832341" y="5262703"/>
            <a:ext cx="2438095"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872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AA7A-FAEF-4CED-B32D-5E2E1FAA9456}"/>
              </a:ext>
            </a:extLst>
          </p:cNvPr>
          <p:cNvSpPr>
            <a:spLocks noGrp="1"/>
          </p:cNvSpPr>
          <p:nvPr>
            <p:ph type="title"/>
          </p:nvPr>
        </p:nvSpPr>
        <p:spPr/>
        <p:txBody>
          <a:bodyPr/>
          <a:lstStyle/>
          <a:p>
            <a:r>
              <a:rPr lang="en-US" dirty="0"/>
              <a:t>Jesus’ Humble Birth</a:t>
            </a:r>
          </a:p>
        </p:txBody>
      </p:sp>
      <p:sp>
        <p:nvSpPr>
          <p:cNvPr id="3" name="Content Placeholder 2">
            <a:extLst>
              <a:ext uri="{FF2B5EF4-FFF2-40B4-BE49-F238E27FC236}">
                <a16:creationId xmlns:a16="http://schemas.microsoft.com/office/drawing/2014/main" id="{FED3BE69-CAF8-4716-8C66-B6C124FB8852}"/>
              </a:ext>
            </a:extLst>
          </p:cNvPr>
          <p:cNvSpPr>
            <a:spLocks noGrp="1"/>
          </p:cNvSpPr>
          <p:nvPr>
            <p:ph idx="1"/>
          </p:nvPr>
        </p:nvSpPr>
        <p:spPr/>
        <p:txBody>
          <a:bodyPr/>
          <a:lstStyle/>
          <a:p>
            <a:r>
              <a:rPr lang="en-US" dirty="0"/>
              <a:t>What event provided historical context for the story of Jesus’ birth? </a:t>
            </a:r>
          </a:p>
          <a:p>
            <a:r>
              <a:rPr lang="en-US" dirty="0"/>
              <a:t>What were the difficulties involved in this trip?</a:t>
            </a:r>
          </a:p>
          <a:p>
            <a:r>
              <a:rPr lang="en-US" dirty="0"/>
              <a:t>What elements of the narrative suggest the birth was unusual? </a:t>
            </a:r>
          </a:p>
          <a:p>
            <a:r>
              <a:rPr lang="en-US" dirty="0"/>
              <a:t>What suggests the birth was normal and common? </a:t>
            </a:r>
          </a:p>
        </p:txBody>
      </p:sp>
    </p:spTree>
    <p:extLst>
      <p:ext uri="{BB962C8B-B14F-4D97-AF65-F5344CB8AC3E}">
        <p14:creationId xmlns:p14="http://schemas.microsoft.com/office/powerpoint/2010/main" val="250637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798A-FB22-4C42-AB2D-B0DDC48C589E}"/>
              </a:ext>
            </a:extLst>
          </p:cNvPr>
          <p:cNvSpPr>
            <a:spLocks noGrp="1"/>
          </p:cNvSpPr>
          <p:nvPr>
            <p:ph type="title"/>
          </p:nvPr>
        </p:nvSpPr>
        <p:spPr/>
        <p:txBody>
          <a:bodyPr/>
          <a:lstStyle/>
          <a:p>
            <a:r>
              <a:rPr lang="en-US" dirty="0"/>
              <a:t>Jesus’ Humble Birth</a:t>
            </a:r>
          </a:p>
        </p:txBody>
      </p:sp>
      <p:sp>
        <p:nvSpPr>
          <p:cNvPr id="3" name="Content Placeholder 2">
            <a:extLst>
              <a:ext uri="{FF2B5EF4-FFF2-40B4-BE49-F238E27FC236}">
                <a16:creationId xmlns:a16="http://schemas.microsoft.com/office/drawing/2014/main" id="{F3031125-5C47-4284-AD8C-62672D567563}"/>
              </a:ext>
            </a:extLst>
          </p:cNvPr>
          <p:cNvSpPr>
            <a:spLocks noGrp="1"/>
          </p:cNvSpPr>
          <p:nvPr>
            <p:ph idx="1"/>
          </p:nvPr>
        </p:nvSpPr>
        <p:spPr/>
        <p:txBody>
          <a:bodyPr/>
          <a:lstStyle/>
          <a:p>
            <a:r>
              <a:rPr lang="en-US" dirty="0"/>
              <a:t>Actually, only the husband was required to go for the census registration – what are some possible reasons why Mary accompanied Joseph?</a:t>
            </a:r>
          </a:p>
          <a:p>
            <a:r>
              <a:rPr lang="en-US" dirty="0"/>
              <a:t>What are some things that are incongruous about the birth of the King of Kings?</a:t>
            </a:r>
          </a:p>
          <a:p>
            <a:r>
              <a:rPr lang="en-US" dirty="0"/>
              <a:t>If the birth of Jesus was so momentous, why was He born in such humble circumstances?</a:t>
            </a:r>
          </a:p>
        </p:txBody>
      </p:sp>
    </p:spTree>
    <p:extLst>
      <p:ext uri="{BB962C8B-B14F-4D97-AF65-F5344CB8AC3E}">
        <p14:creationId xmlns:p14="http://schemas.microsoft.com/office/powerpoint/2010/main" val="347335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F903-A725-4814-9743-BE8C653E0AF1}"/>
              </a:ext>
            </a:extLst>
          </p:cNvPr>
          <p:cNvSpPr>
            <a:spLocks noGrp="1"/>
          </p:cNvSpPr>
          <p:nvPr>
            <p:ph type="title"/>
          </p:nvPr>
        </p:nvSpPr>
        <p:spPr/>
        <p:txBody>
          <a:bodyPr/>
          <a:lstStyle/>
          <a:p>
            <a:pPr algn="l"/>
            <a:r>
              <a:rPr lang="en-US" dirty="0"/>
              <a:t>Listen for who made an announcement.</a:t>
            </a:r>
          </a:p>
        </p:txBody>
      </p:sp>
      <p:sp>
        <p:nvSpPr>
          <p:cNvPr id="3" name="Content Placeholder 2">
            <a:extLst>
              <a:ext uri="{FF2B5EF4-FFF2-40B4-BE49-F238E27FC236}">
                <a16:creationId xmlns:a16="http://schemas.microsoft.com/office/drawing/2014/main" id="{90A07376-D69D-49C5-836E-2E2EA2A6F6DD}"/>
              </a:ext>
            </a:extLst>
          </p:cNvPr>
          <p:cNvSpPr>
            <a:spLocks noGrp="1"/>
          </p:cNvSpPr>
          <p:nvPr>
            <p:ph idx="1"/>
          </p:nvPr>
        </p:nvSpPr>
        <p:spPr>
          <a:xfrm>
            <a:off x="1195713" y="1863203"/>
            <a:ext cx="9800573" cy="4351338"/>
          </a:xfrm>
        </p:spPr>
        <p:txBody>
          <a:bodyPr/>
          <a:lstStyle/>
          <a:p>
            <a:pPr marL="0" indent="0" algn="ctr">
              <a:buNone/>
            </a:pPr>
            <a:r>
              <a:rPr lang="en-US" dirty="0"/>
              <a:t>Luke 2:8-12 (NIV)   And there were shepherds living out in the fields nearby, keeping watch over their flocks at night. 9  An angel of the Lord appeared to them, and the glory of the Lord shone around them, and they were terrified. 10  But the angel said to them, </a:t>
            </a:r>
          </a:p>
        </p:txBody>
      </p:sp>
    </p:spTree>
    <p:extLst>
      <p:ext uri="{BB962C8B-B14F-4D97-AF65-F5344CB8AC3E}">
        <p14:creationId xmlns:p14="http://schemas.microsoft.com/office/powerpoint/2010/main" val="37702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F903-A725-4814-9743-BE8C653E0AF1}"/>
              </a:ext>
            </a:extLst>
          </p:cNvPr>
          <p:cNvSpPr>
            <a:spLocks noGrp="1"/>
          </p:cNvSpPr>
          <p:nvPr>
            <p:ph type="title"/>
          </p:nvPr>
        </p:nvSpPr>
        <p:spPr/>
        <p:txBody>
          <a:bodyPr/>
          <a:lstStyle/>
          <a:p>
            <a:pPr algn="l"/>
            <a:r>
              <a:rPr lang="en-US" dirty="0"/>
              <a:t>Listen for who made an announcement.</a:t>
            </a:r>
          </a:p>
        </p:txBody>
      </p:sp>
      <p:sp>
        <p:nvSpPr>
          <p:cNvPr id="3" name="Content Placeholder 2">
            <a:extLst>
              <a:ext uri="{FF2B5EF4-FFF2-40B4-BE49-F238E27FC236}">
                <a16:creationId xmlns:a16="http://schemas.microsoft.com/office/drawing/2014/main" id="{90A07376-D69D-49C5-836E-2E2EA2A6F6DD}"/>
              </a:ext>
            </a:extLst>
          </p:cNvPr>
          <p:cNvSpPr>
            <a:spLocks noGrp="1"/>
          </p:cNvSpPr>
          <p:nvPr>
            <p:ph idx="1"/>
          </p:nvPr>
        </p:nvSpPr>
        <p:spPr>
          <a:xfrm>
            <a:off x="1195713" y="1863203"/>
            <a:ext cx="9800573" cy="4351338"/>
          </a:xfrm>
        </p:spPr>
        <p:txBody>
          <a:bodyPr/>
          <a:lstStyle/>
          <a:p>
            <a:pPr marL="0" indent="0" algn="ctr">
              <a:buNone/>
            </a:pPr>
            <a:r>
              <a:rPr lang="en-US" dirty="0"/>
              <a:t> "Do not be afraid. I bring you good news of great joy that will be for all the people. 11  Today in the town of David a Savior has been born to you; he is Christ the Lord. 12  This will be a sign to you: You will find a baby wrapped in cloths and lying in a manger."</a:t>
            </a:r>
          </a:p>
        </p:txBody>
      </p:sp>
      <p:pic>
        <p:nvPicPr>
          <p:cNvPr id="4" name="Picture 3">
            <a:extLst>
              <a:ext uri="{FF2B5EF4-FFF2-40B4-BE49-F238E27FC236}">
                <a16:creationId xmlns:a16="http://schemas.microsoft.com/office/drawing/2014/main" id="{4FE54964-045D-48C4-A431-521BDA49F466}"/>
              </a:ext>
            </a:extLst>
          </p:cNvPr>
          <p:cNvPicPr>
            <a:picLocks noChangeAspect="1"/>
          </p:cNvPicPr>
          <p:nvPr/>
        </p:nvPicPr>
        <p:blipFill>
          <a:blip r:embed="rId2"/>
          <a:stretch>
            <a:fillRect/>
          </a:stretch>
        </p:blipFill>
        <p:spPr>
          <a:xfrm>
            <a:off x="4876951" y="5350385"/>
            <a:ext cx="2438095"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841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ss4</Template>
  <TotalTime>66</TotalTime>
  <Words>981</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The Savior Who  Came to Us</vt:lpstr>
      <vt:lpstr>Video Introduction</vt:lpstr>
      <vt:lpstr>It was amazing …</vt:lpstr>
      <vt:lpstr>Listen for hardships experienced.</vt:lpstr>
      <vt:lpstr>Listen for hardships experienced.</vt:lpstr>
      <vt:lpstr>Jesus’ Humble Birth</vt:lpstr>
      <vt:lpstr>Jesus’ Humble Birth</vt:lpstr>
      <vt:lpstr>Listen for who made an announcement.</vt:lpstr>
      <vt:lpstr>Listen for who made an announcement.</vt:lpstr>
      <vt:lpstr>Angels Proclaimed Good News</vt:lpstr>
      <vt:lpstr>Angels Proclaimed Good News</vt:lpstr>
      <vt:lpstr>Angels Proclaimed Good News</vt:lpstr>
      <vt:lpstr>Listen for how the shepherds responded.</vt:lpstr>
      <vt:lpstr>Listen for how the shepherds responded.</vt:lpstr>
      <vt:lpstr>Rejoice for Your Salvation</vt:lpstr>
      <vt:lpstr>Rejoice for Your Salvation</vt:lpstr>
      <vt:lpstr>Application</vt:lpstr>
      <vt:lpstr>Application</vt:lpstr>
      <vt:lpstr>Application</vt:lpstr>
      <vt:lpstr>Family Activities</vt:lpstr>
      <vt:lpstr>The Savior Who  Came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Savior Who  Came to Us</dc:title>
  <dc:creator>Steve Armstrong</dc:creator>
  <cp:lastModifiedBy>Steve Armstrong</cp:lastModifiedBy>
  <cp:revision>4</cp:revision>
  <dcterms:created xsi:type="dcterms:W3CDTF">2021-12-03T16:36:00Z</dcterms:created>
  <dcterms:modified xsi:type="dcterms:W3CDTF">2021-12-03T17:42:46Z</dcterms:modified>
</cp:coreProperties>
</file>