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80000"/>
                </a:schemeClr>
              </a:gs>
              <a:gs pos="83000">
                <a:schemeClr val="accent1">
                  <a:lumMod val="45000"/>
                  <a:lumOff val="55000"/>
                  <a:alpha val="88000"/>
                </a:schemeClr>
              </a:gs>
              <a:gs pos="100000">
                <a:schemeClr val="accent1">
                  <a:lumMod val="30000"/>
                  <a:lumOff val="70000"/>
                  <a:alpha val="89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blestudiesbysteve.com/SundaySchool/FamilyActivities/The%20Wise%20Men's%20Worship/The%20Wise%20Men%E2%80%99s%20WorshipIllustration.mp4"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tinyurl.com/ycxa6mg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hv6ylkv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inyurl.com/274yr3d9"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Ruler Who Cares</a:t>
            </a:r>
            <a:br>
              <a:rPr lang="en-US" dirty="0"/>
            </a:br>
            <a:r>
              <a:rPr lang="en-US" dirty="0"/>
              <a:t>for His People</a:t>
            </a:r>
          </a:p>
        </p:txBody>
      </p:sp>
      <p:sp>
        <p:nvSpPr>
          <p:cNvPr id="3" name="Subtitle 2"/>
          <p:cNvSpPr>
            <a:spLocks noGrp="1"/>
          </p:cNvSpPr>
          <p:nvPr>
            <p:ph type="subTitle" idx="1"/>
          </p:nvPr>
        </p:nvSpPr>
        <p:spPr>
          <a:xfrm>
            <a:off x="1524000" y="3895106"/>
            <a:ext cx="9144000" cy="1362694"/>
          </a:xfrm>
        </p:spPr>
        <p:txBody>
          <a:bodyPr/>
          <a:lstStyle/>
          <a:p>
            <a:r>
              <a:rPr lang="en-US" dirty="0"/>
              <a:t>January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CDA4-E896-486D-8C2D-ABFB770ED342}"/>
              </a:ext>
            </a:extLst>
          </p:cNvPr>
          <p:cNvSpPr>
            <a:spLocks noGrp="1"/>
          </p:cNvSpPr>
          <p:nvPr>
            <p:ph type="title"/>
          </p:nvPr>
        </p:nvSpPr>
        <p:spPr/>
        <p:txBody>
          <a:bodyPr/>
          <a:lstStyle/>
          <a:p>
            <a:r>
              <a:rPr lang="en-US" dirty="0"/>
              <a:t>Wise Men Seek Him … Still</a:t>
            </a:r>
          </a:p>
        </p:txBody>
      </p:sp>
      <p:sp>
        <p:nvSpPr>
          <p:cNvPr id="3" name="Content Placeholder 2">
            <a:extLst>
              <a:ext uri="{FF2B5EF4-FFF2-40B4-BE49-F238E27FC236}">
                <a16:creationId xmlns:a16="http://schemas.microsoft.com/office/drawing/2014/main" id="{F5985336-0209-4301-B6E7-20DD68EBD6A8}"/>
              </a:ext>
            </a:extLst>
          </p:cNvPr>
          <p:cNvSpPr>
            <a:spLocks noGrp="1"/>
          </p:cNvSpPr>
          <p:nvPr>
            <p:ph idx="1"/>
          </p:nvPr>
        </p:nvSpPr>
        <p:spPr/>
        <p:txBody>
          <a:bodyPr/>
          <a:lstStyle/>
          <a:p>
            <a:r>
              <a:rPr lang="en-US" dirty="0"/>
              <a:t> What was extraordinary about the visit of these men from the east?</a:t>
            </a:r>
          </a:p>
          <a:p>
            <a:r>
              <a:rPr lang="en-US" dirty="0"/>
              <a:t>The Magi knew of the king of the Jews because of the special star they saw, what did they not know?</a:t>
            </a:r>
          </a:p>
          <a:p>
            <a:r>
              <a:rPr lang="en-US" dirty="0"/>
              <a:t>How did King Herod react to the visit of the Magi? </a:t>
            </a:r>
          </a:p>
        </p:txBody>
      </p:sp>
    </p:spTree>
    <p:extLst>
      <p:ext uri="{BB962C8B-B14F-4D97-AF65-F5344CB8AC3E}">
        <p14:creationId xmlns:p14="http://schemas.microsoft.com/office/powerpoint/2010/main" val="9504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D718-75B3-4ECA-BF49-1C2DA9DB6AF4}"/>
              </a:ext>
            </a:extLst>
          </p:cNvPr>
          <p:cNvSpPr>
            <a:spLocks noGrp="1"/>
          </p:cNvSpPr>
          <p:nvPr>
            <p:ph type="title"/>
          </p:nvPr>
        </p:nvSpPr>
        <p:spPr/>
        <p:txBody>
          <a:bodyPr/>
          <a:lstStyle/>
          <a:p>
            <a:r>
              <a:rPr lang="en-US" dirty="0"/>
              <a:t>Wise Men Seek Him … Still</a:t>
            </a:r>
          </a:p>
        </p:txBody>
      </p:sp>
      <p:sp>
        <p:nvSpPr>
          <p:cNvPr id="3" name="Content Placeholder 2">
            <a:extLst>
              <a:ext uri="{FF2B5EF4-FFF2-40B4-BE49-F238E27FC236}">
                <a16:creationId xmlns:a16="http://schemas.microsoft.com/office/drawing/2014/main" id="{503D04D2-DAF0-44A5-9FFA-6C192D5EAB06}"/>
              </a:ext>
            </a:extLst>
          </p:cNvPr>
          <p:cNvSpPr>
            <a:spLocks noGrp="1"/>
          </p:cNvSpPr>
          <p:nvPr>
            <p:ph idx="1"/>
          </p:nvPr>
        </p:nvSpPr>
        <p:spPr>
          <a:xfrm>
            <a:off x="838200" y="1690688"/>
            <a:ext cx="10515600" cy="4721263"/>
          </a:xfrm>
        </p:spPr>
        <p:txBody>
          <a:bodyPr>
            <a:normAutofit lnSpcReduction="10000"/>
          </a:bodyPr>
          <a:lstStyle/>
          <a:p>
            <a:r>
              <a:rPr lang="en-US" dirty="0"/>
              <a:t>Why was a powerful king disturbed by the presence of a helpless baby? </a:t>
            </a:r>
          </a:p>
          <a:p>
            <a:r>
              <a:rPr lang="en-US" dirty="0"/>
              <a:t>Herod deceitfully used religion for personal ends.   In what ways do people do this in our society today?</a:t>
            </a:r>
          </a:p>
          <a:p>
            <a:r>
              <a:rPr lang="en-US" dirty="0"/>
              <a:t>Herod wanted to keep other people from showing allegiance to this “new king” – what kinds of things might keep you from truly worshiping when you come to worship services?</a:t>
            </a:r>
          </a:p>
        </p:txBody>
      </p:sp>
    </p:spTree>
    <p:extLst>
      <p:ext uri="{BB962C8B-B14F-4D97-AF65-F5344CB8AC3E}">
        <p14:creationId xmlns:p14="http://schemas.microsoft.com/office/powerpoint/2010/main" val="11000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B1FA-1BD2-4643-923D-6E86F5B05298}"/>
              </a:ext>
            </a:extLst>
          </p:cNvPr>
          <p:cNvSpPr>
            <a:spLocks noGrp="1"/>
          </p:cNvSpPr>
          <p:nvPr>
            <p:ph type="title"/>
          </p:nvPr>
        </p:nvSpPr>
        <p:spPr/>
        <p:txBody>
          <a:bodyPr/>
          <a:lstStyle/>
          <a:p>
            <a:r>
              <a:rPr lang="en-US" dirty="0"/>
              <a:t>Wise Men Seek Him … Still</a:t>
            </a:r>
          </a:p>
        </p:txBody>
      </p:sp>
      <p:sp>
        <p:nvSpPr>
          <p:cNvPr id="3" name="Content Placeholder 2">
            <a:extLst>
              <a:ext uri="{FF2B5EF4-FFF2-40B4-BE49-F238E27FC236}">
                <a16:creationId xmlns:a16="http://schemas.microsoft.com/office/drawing/2014/main" id="{0C094058-A0CB-49F5-A73F-97343DD68245}"/>
              </a:ext>
            </a:extLst>
          </p:cNvPr>
          <p:cNvSpPr>
            <a:spLocks noGrp="1"/>
          </p:cNvSpPr>
          <p:nvPr>
            <p:ph idx="1"/>
          </p:nvPr>
        </p:nvSpPr>
        <p:spPr/>
        <p:txBody>
          <a:bodyPr/>
          <a:lstStyle/>
          <a:p>
            <a:r>
              <a:rPr lang="en-US" dirty="0"/>
              <a:t>If the scholars knew </a:t>
            </a:r>
            <a:r>
              <a:rPr lang="en-US" i="1" dirty="0"/>
              <a:t>what</a:t>
            </a:r>
            <a:r>
              <a:rPr lang="en-US" dirty="0"/>
              <a:t> </a:t>
            </a:r>
            <a:r>
              <a:rPr lang="en-US" i="1" dirty="0"/>
              <a:t>the scriptures said </a:t>
            </a:r>
            <a:r>
              <a:rPr lang="en-US" dirty="0"/>
              <a:t>about the promised Messiah, why do you think they did not go worship Him themselves?</a:t>
            </a:r>
          </a:p>
          <a:p>
            <a:r>
              <a:rPr lang="en-US" dirty="0"/>
              <a:t>They missed the Truth God had placed in scripture.  What are some things we can do so we do </a:t>
            </a:r>
            <a:r>
              <a:rPr lang="en-US" i="1" dirty="0"/>
              <a:t>not miss Truth </a:t>
            </a:r>
            <a:r>
              <a:rPr lang="en-US" dirty="0"/>
              <a:t>God wants us to know as we study His Word?</a:t>
            </a:r>
          </a:p>
        </p:txBody>
      </p:sp>
    </p:spTree>
    <p:extLst>
      <p:ext uri="{BB962C8B-B14F-4D97-AF65-F5344CB8AC3E}">
        <p14:creationId xmlns:p14="http://schemas.microsoft.com/office/powerpoint/2010/main" val="307775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AB6A-AA98-4ECC-AFB8-5DA526DFE294}"/>
              </a:ext>
            </a:extLst>
          </p:cNvPr>
          <p:cNvSpPr>
            <a:spLocks noGrp="1"/>
          </p:cNvSpPr>
          <p:nvPr>
            <p:ph type="title"/>
          </p:nvPr>
        </p:nvSpPr>
        <p:spPr/>
        <p:txBody>
          <a:bodyPr/>
          <a:lstStyle/>
          <a:p>
            <a:pPr algn="l"/>
            <a:r>
              <a:rPr lang="en-US" dirty="0"/>
              <a:t>Listen for the response of the Magi.</a:t>
            </a:r>
          </a:p>
        </p:txBody>
      </p:sp>
      <p:sp>
        <p:nvSpPr>
          <p:cNvPr id="3" name="Content Placeholder 2">
            <a:extLst>
              <a:ext uri="{FF2B5EF4-FFF2-40B4-BE49-F238E27FC236}">
                <a16:creationId xmlns:a16="http://schemas.microsoft.com/office/drawing/2014/main" id="{49A314B8-815B-4CE9-9B90-D48E294169E5}"/>
              </a:ext>
            </a:extLst>
          </p:cNvPr>
          <p:cNvSpPr>
            <a:spLocks noGrp="1"/>
          </p:cNvSpPr>
          <p:nvPr>
            <p:ph idx="1"/>
          </p:nvPr>
        </p:nvSpPr>
        <p:spPr>
          <a:xfrm>
            <a:off x="1422710" y="1959439"/>
            <a:ext cx="9346580" cy="4351338"/>
          </a:xfrm>
        </p:spPr>
        <p:txBody>
          <a:bodyPr/>
          <a:lstStyle/>
          <a:p>
            <a:pPr marL="0" indent="0" algn="ctr">
              <a:buNone/>
            </a:pPr>
            <a:r>
              <a:rPr lang="en-US" dirty="0"/>
              <a:t>Matthew 2:9-11 (NIV)   After they had heard the king, they went on their way, and the star they had seen in the east went ahead of them until it stopped over the place where the child was. 10  When they saw the star, they were overjoyed. 11  On coming to </a:t>
            </a:r>
          </a:p>
        </p:txBody>
      </p:sp>
    </p:spTree>
    <p:extLst>
      <p:ext uri="{BB962C8B-B14F-4D97-AF65-F5344CB8AC3E}">
        <p14:creationId xmlns:p14="http://schemas.microsoft.com/office/powerpoint/2010/main" val="27947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AB6A-AA98-4ECC-AFB8-5DA526DFE294}"/>
              </a:ext>
            </a:extLst>
          </p:cNvPr>
          <p:cNvSpPr>
            <a:spLocks noGrp="1"/>
          </p:cNvSpPr>
          <p:nvPr>
            <p:ph type="title"/>
          </p:nvPr>
        </p:nvSpPr>
        <p:spPr/>
        <p:txBody>
          <a:bodyPr/>
          <a:lstStyle/>
          <a:p>
            <a:pPr algn="l"/>
            <a:r>
              <a:rPr lang="en-US" dirty="0"/>
              <a:t>Listen for the response of the Magi.</a:t>
            </a:r>
          </a:p>
        </p:txBody>
      </p:sp>
      <p:sp>
        <p:nvSpPr>
          <p:cNvPr id="3" name="Content Placeholder 2">
            <a:extLst>
              <a:ext uri="{FF2B5EF4-FFF2-40B4-BE49-F238E27FC236}">
                <a16:creationId xmlns:a16="http://schemas.microsoft.com/office/drawing/2014/main" id="{49A314B8-815B-4CE9-9B90-D48E294169E5}"/>
              </a:ext>
            </a:extLst>
          </p:cNvPr>
          <p:cNvSpPr>
            <a:spLocks noGrp="1"/>
          </p:cNvSpPr>
          <p:nvPr>
            <p:ph idx="1"/>
          </p:nvPr>
        </p:nvSpPr>
        <p:spPr>
          <a:xfrm>
            <a:off x="1884555" y="2026346"/>
            <a:ext cx="8617105" cy="4351338"/>
          </a:xfrm>
        </p:spPr>
        <p:txBody>
          <a:bodyPr/>
          <a:lstStyle/>
          <a:p>
            <a:pPr marL="0" indent="0" algn="ctr">
              <a:buNone/>
            </a:pPr>
            <a:r>
              <a:rPr lang="en-US" dirty="0"/>
              <a:t>the house, they saw the child with his mother Mary, and they bowed down and worshiped him. Then they opened their treasures and presented him with gifts of gold and of incense and of myrrh.</a:t>
            </a:r>
          </a:p>
        </p:txBody>
      </p:sp>
      <p:pic>
        <p:nvPicPr>
          <p:cNvPr id="4" name="Picture 3">
            <a:extLst>
              <a:ext uri="{FF2B5EF4-FFF2-40B4-BE49-F238E27FC236}">
                <a16:creationId xmlns:a16="http://schemas.microsoft.com/office/drawing/2014/main" id="{BB6B2596-B4ED-4182-87D4-2C8F06263881}"/>
              </a:ext>
            </a:extLst>
          </p:cNvPr>
          <p:cNvPicPr>
            <a:picLocks noChangeAspect="1"/>
          </p:cNvPicPr>
          <p:nvPr/>
        </p:nvPicPr>
        <p:blipFill>
          <a:blip r:embed="rId2"/>
          <a:stretch>
            <a:fillRect/>
          </a:stretch>
        </p:blipFill>
        <p:spPr>
          <a:xfrm>
            <a:off x="5153684" y="5058973"/>
            <a:ext cx="1884632"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149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26AD-BDD1-493B-AFA4-DF77BE392738}"/>
              </a:ext>
            </a:extLst>
          </p:cNvPr>
          <p:cNvSpPr>
            <a:spLocks noGrp="1"/>
          </p:cNvSpPr>
          <p:nvPr>
            <p:ph type="title"/>
          </p:nvPr>
        </p:nvSpPr>
        <p:spPr/>
        <p:txBody>
          <a:bodyPr/>
          <a:lstStyle/>
          <a:p>
            <a:r>
              <a:rPr lang="en-US" dirty="0"/>
              <a:t>The Truly Wise Still Worship the King</a:t>
            </a:r>
          </a:p>
        </p:txBody>
      </p:sp>
      <p:sp>
        <p:nvSpPr>
          <p:cNvPr id="3" name="Content Placeholder 2">
            <a:extLst>
              <a:ext uri="{FF2B5EF4-FFF2-40B4-BE49-F238E27FC236}">
                <a16:creationId xmlns:a16="http://schemas.microsoft.com/office/drawing/2014/main" id="{11BD2E2A-8D02-4A4D-BE3F-0A41B54711E2}"/>
              </a:ext>
            </a:extLst>
          </p:cNvPr>
          <p:cNvSpPr>
            <a:spLocks noGrp="1"/>
          </p:cNvSpPr>
          <p:nvPr>
            <p:ph idx="1"/>
          </p:nvPr>
        </p:nvSpPr>
        <p:spPr/>
        <p:txBody>
          <a:bodyPr/>
          <a:lstStyle/>
          <a:p>
            <a:r>
              <a:rPr lang="en-US" dirty="0"/>
              <a:t>Let’s enumerate all the  milestones have we seen in the whole lesson which led the wise men to Jesus.</a:t>
            </a:r>
          </a:p>
          <a:p>
            <a:r>
              <a:rPr lang="en-US" dirty="0"/>
              <a:t>What words and phrases describe the worship exhibited by the wise men?</a:t>
            </a:r>
          </a:p>
          <a:p>
            <a:r>
              <a:rPr lang="en-US" dirty="0"/>
              <a:t>How do these elements of worship suggest to us how we can better worship Jesus, the Messiah?</a:t>
            </a:r>
          </a:p>
        </p:txBody>
      </p:sp>
    </p:spTree>
    <p:extLst>
      <p:ext uri="{BB962C8B-B14F-4D97-AF65-F5344CB8AC3E}">
        <p14:creationId xmlns:p14="http://schemas.microsoft.com/office/powerpoint/2010/main" val="18732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094F-C807-4492-A4B3-A8C403CFB18F}"/>
              </a:ext>
            </a:extLst>
          </p:cNvPr>
          <p:cNvSpPr>
            <a:spLocks noGrp="1"/>
          </p:cNvSpPr>
          <p:nvPr>
            <p:ph type="title"/>
          </p:nvPr>
        </p:nvSpPr>
        <p:spPr/>
        <p:txBody>
          <a:bodyPr/>
          <a:lstStyle/>
          <a:p>
            <a:r>
              <a:rPr lang="en-US" dirty="0"/>
              <a:t>The Truly Wise Still Worship the King</a:t>
            </a:r>
          </a:p>
        </p:txBody>
      </p:sp>
      <p:sp>
        <p:nvSpPr>
          <p:cNvPr id="3" name="Content Placeholder 2">
            <a:extLst>
              <a:ext uri="{FF2B5EF4-FFF2-40B4-BE49-F238E27FC236}">
                <a16:creationId xmlns:a16="http://schemas.microsoft.com/office/drawing/2014/main" id="{16D1DC0B-E8CF-4A49-8FA5-A202E6F5576B}"/>
              </a:ext>
            </a:extLst>
          </p:cNvPr>
          <p:cNvSpPr>
            <a:spLocks noGrp="1"/>
          </p:cNvSpPr>
          <p:nvPr>
            <p:ph idx="1"/>
          </p:nvPr>
        </p:nvSpPr>
        <p:spPr/>
        <p:txBody>
          <a:bodyPr/>
          <a:lstStyle/>
          <a:p>
            <a:r>
              <a:rPr lang="en-US" dirty="0"/>
              <a:t>Some significance can be inferred from the nature of the gifts.</a:t>
            </a:r>
          </a:p>
          <a:p>
            <a:pPr lvl="1"/>
            <a:r>
              <a:rPr lang="en-US" dirty="0">
                <a:hlinkClick r:id="rId2"/>
              </a:rPr>
              <a:t>View video about these gifts</a:t>
            </a:r>
            <a:endParaRPr lang="en-US" dirty="0"/>
          </a:p>
        </p:txBody>
      </p:sp>
      <p:grpSp>
        <p:nvGrpSpPr>
          <p:cNvPr id="8" name="Group 7">
            <a:extLst>
              <a:ext uri="{FF2B5EF4-FFF2-40B4-BE49-F238E27FC236}">
                <a16:creationId xmlns:a16="http://schemas.microsoft.com/office/drawing/2014/main" id="{21E74199-BD2F-4B54-9EB6-D619971E1E05}"/>
              </a:ext>
            </a:extLst>
          </p:cNvPr>
          <p:cNvGrpSpPr/>
          <p:nvPr/>
        </p:nvGrpSpPr>
        <p:grpSpPr>
          <a:xfrm>
            <a:off x="3226018" y="3523786"/>
            <a:ext cx="5394818" cy="3122341"/>
            <a:chOff x="2966765" y="3568391"/>
            <a:chExt cx="5394818" cy="3122341"/>
          </a:xfrm>
        </p:grpSpPr>
        <p:pic>
          <p:nvPicPr>
            <p:cNvPr id="5" name="Picture 4">
              <a:extLst>
                <a:ext uri="{FF2B5EF4-FFF2-40B4-BE49-F238E27FC236}">
                  <a16:creationId xmlns:a16="http://schemas.microsoft.com/office/drawing/2014/main" id="{5250C11E-471D-4E85-B23A-99D4465DD7EB}"/>
                </a:ext>
              </a:extLst>
            </p:cNvPr>
            <p:cNvPicPr>
              <a:picLocks noChangeAspect="1"/>
            </p:cNvPicPr>
            <p:nvPr/>
          </p:nvPicPr>
          <p:blipFill>
            <a:blip r:embed="rId3"/>
            <a:stretch>
              <a:fillRect/>
            </a:stretch>
          </p:blipFill>
          <p:spPr>
            <a:xfrm>
              <a:off x="3300759" y="3742114"/>
              <a:ext cx="4726831" cy="2253122"/>
            </a:xfrm>
            <a:prstGeom prst="rect">
              <a:avLst/>
            </a:prstGeom>
          </p:spPr>
        </p:pic>
        <p:pic>
          <p:nvPicPr>
            <p:cNvPr id="7" name="Picture 6" descr="Shape&#10;&#10;Description automatically generated with medium confidence">
              <a:hlinkClick r:id="rId4"/>
              <a:extLst>
                <a:ext uri="{FF2B5EF4-FFF2-40B4-BE49-F238E27FC236}">
                  <a16:creationId xmlns:a16="http://schemas.microsoft.com/office/drawing/2014/main" id="{09590235-D7FA-4A36-9568-D1702C88B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765" y="3568391"/>
              <a:ext cx="5394818" cy="312234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8594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C8BF-5D32-415F-8C05-63C40F60BE0D}"/>
              </a:ext>
            </a:extLst>
          </p:cNvPr>
          <p:cNvSpPr>
            <a:spLocks noGrp="1"/>
          </p:cNvSpPr>
          <p:nvPr>
            <p:ph type="title"/>
          </p:nvPr>
        </p:nvSpPr>
        <p:spPr/>
        <p:txBody>
          <a:bodyPr/>
          <a:lstStyle/>
          <a:p>
            <a:r>
              <a:rPr lang="en-US" dirty="0"/>
              <a:t>The Truly Wise Still Worship the King</a:t>
            </a:r>
          </a:p>
        </p:txBody>
      </p:sp>
      <p:sp>
        <p:nvSpPr>
          <p:cNvPr id="3" name="Content Placeholder 2">
            <a:extLst>
              <a:ext uri="{FF2B5EF4-FFF2-40B4-BE49-F238E27FC236}">
                <a16:creationId xmlns:a16="http://schemas.microsoft.com/office/drawing/2014/main" id="{EA95C956-4F01-43C1-BC1A-80F20F594526}"/>
              </a:ext>
            </a:extLst>
          </p:cNvPr>
          <p:cNvSpPr>
            <a:spLocks noGrp="1"/>
          </p:cNvSpPr>
          <p:nvPr>
            <p:ph idx="1"/>
          </p:nvPr>
        </p:nvSpPr>
        <p:spPr/>
        <p:txBody>
          <a:bodyPr/>
          <a:lstStyle/>
          <a:p>
            <a:r>
              <a:rPr lang="en-US" dirty="0"/>
              <a:t>List the contrasts between those who worshiped the baby Jesus.</a:t>
            </a:r>
          </a:p>
        </p:txBody>
      </p:sp>
      <p:graphicFrame>
        <p:nvGraphicFramePr>
          <p:cNvPr id="4" name="Table 4">
            <a:extLst>
              <a:ext uri="{FF2B5EF4-FFF2-40B4-BE49-F238E27FC236}">
                <a16:creationId xmlns:a16="http://schemas.microsoft.com/office/drawing/2014/main" id="{485CA9EE-79BC-4722-9586-A502A3426965}"/>
              </a:ext>
            </a:extLst>
          </p:cNvPr>
          <p:cNvGraphicFramePr>
            <a:graphicFrameLocks noGrp="1"/>
          </p:cNvGraphicFramePr>
          <p:nvPr>
            <p:extLst>
              <p:ext uri="{D42A27DB-BD31-4B8C-83A1-F6EECF244321}">
                <p14:modId xmlns:p14="http://schemas.microsoft.com/office/powerpoint/2010/main" val="2234577612"/>
              </p:ext>
            </p:extLst>
          </p:nvPr>
        </p:nvGraphicFramePr>
        <p:xfrm>
          <a:off x="1817649" y="3117178"/>
          <a:ext cx="8867078" cy="2743200"/>
        </p:xfrm>
        <a:graphic>
          <a:graphicData uri="http://schemas.openxmlformats.org/drawingml/2006/table">
            <a:tbl>
              <a:tblPr firstRow="1" bandRow="1">
                <a:tableStyleId>{5C22544A-7EE6-4342-B048-85BDC9FD1C3A}</a:tableStyleId>
              </a:tblPr>
              <a:tblGrid>
                <a:gridCol w="4433539">
                  <a:extLst>
                    <a:ext uri="{9D8B030D-6E8A-4147-A177-3AD203B41FA5}">
                      <a16:colId xmlns:a16="http://schemas.microsoft.com/office/drawing/2014/main" val="2794262471"/>
                    </a:ext>
                  </a:extLst>
                </a:gridCol>
                <a:gridCol w="4433539">
                  <a:extLst>
                    <a:ext uri="{9D8B030D-6E8A-4147-A177-3AD203B41FA5}">
                      <a16:colId xmlns:a16="http://schemas.microsoft.com/office/drawing/2014/main" val="6396102"/>
                    </a:ext>
                  </a:extLst>
                </a:gridCol>
              </a:tblGrid>
              <a:tr h="370840">
                <a:tc>
                  <a:txBody>
                    <a:bodyPr/>
                    <a:lstStyle/>
                    <a:p>
                      <a:pPr algn="ctr"/>
                      <a:r>
                        <a:rPr lang="en-US" sz="2400" dirty="0"/>
                        <a:t>Shepherds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Magi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295503"/>
                  </a:ext>
                </a:extLst>
              </a:tr>
              <a:tr h="370840">
                <a:tc>
                  <a:txBody>
                    <a:bodyPr/>
                    <a:lstStyle/>
                    <a:p>
                      <a:pPr algn="ctr"/>
                      <a:r>
                        <a:rPr lang="en-US" sz="2400" dirty="0"/>
                        <a:t>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498329"/>
                  </a:ext>
                </a:extLst>
              </a:tr>
              <a:tr h="370840">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Royalty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523781"/>
                  </a:ext>
                </a:extLst>
              </a:tr>
              <a:tr h="370840">
                <a:tc>
                  <a:txBody>
                    <a:bodyPr/>
                    <a:lstStyle/>
                    <a:p>
                      <a:pPr algn="ctr"/>
                      <a:r>
                        <a:rPr lang="en-US" sz="2400" dirty="0"/>
                        <a:t>Outcasts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953991"/>
                  </a:ext>
                </a:extLst>
              </a:tr>
              <a:tr h="370840">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Very Rich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44211"/>
                  </a:ext>
                </a:extLst>
              </a:tr>
              <a:tr h="370840">
                <a:tc>
                  <a:txBody>
                    <a:bodyPr/>
                    <a:lstStyle/>
                    <a:p>
                      <a:pPr algn="ctr"/>
                      <a:r>
                        <a:rPr lang="en-US" sz="2400" dirty="0"/>
                        <a:t>Came a short distance.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504274"/>
                  </a:ext>
                </a:extLst>
              </a:tr>
            </a:tbl>
          </a:graphicData>
        </a:graphic>
      </p:graphicFrame>
    </p:spTree>
    <p:extLst>
      <p:ext uri="{BB962C8B-B14F-4D97-AF65-F5344CB8AC3E}">
        <p14:creationId xmlns:p14="http://schemas.microsoft.com/office/powerpoint/2010/main" val="397363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3A8B-B75A-4EFF-AF32-9EC36255C34D}"/>
              </a:ext>
            </a:extLst>
          </p:cNvPr>
          <p:cNvSpPr>
            <a:spLocks noGrp="1"/>
          </p:cNvSpPr>
          <p:nvPr>
            <p:ph type="title"/>
          </p:nvPr>
        </p:nvSpPr>
        <p:spPr/>
        <p:txBody>
          <a:bodyPr/>
          <a:lstStyle/>
          <a:p>
            <a:r>
              <a:rPr lang="en-US" dirty="0"/>
              <a:t>The Truly Wise Still Worship the King</a:t>
            </a:r>
          </a:p>
        </p:txBody>
      </p:sp>
      <p:sp>
        <p:nvSpPr>
          <p:cNvPr id="3" name="Content Placeholder 2">
            <a:extLst>
              <a:ext uri="{FF2B5EF4-FFF2-40B4-BE49-F238E27FC236}">
                <a16:creationId xmlns:a16="http://schemas.microsoft.com/office/drawing/2014/main" id="{CAF33921-9972-416C-AFC6-46BEC147E7CE}"/>
              </a:ext>
            </a:extLst>
          </p:cNvPr>
          <p:cNvSpPr>
            <a:spLocks noGrp="1"/>
          </p:cNvSpPr>
          <p:nvPr>
            <p:ph idx="1"/>
          </p:nvPr>
        </p:nvSpPr>
        <p:spPr>
          <a:xfrm>
            <a:off x="838200" y="1825625"/>
            <a:ext cx="10357624" cy="4351338"/>
          </a:xfrm>
        </p:spPr>
        <p:txBody>
          <a:bodyPr/>
          <a:lstStyle/>
          <a:p>
            <a:r>
              <a:rPr lang="en-US" dirty="0">
                <a:solidFill>
                  <a:srgbClr val="C00000"/>
                </a:solidFill>
              </a:rPr>
              <a:t>What was the </a:t>
            </a:r>
            <a:r>
              <a:rPr lang="en-US" i="1" dirty="0">
                <a:solidFill>
                  <a:srgbClr val="C00000"/>
                </a:solidFill>
              </a:rPr>
              <a:t>same</a:t>
            </a:r>
            <a:r>
              <a:rPr lang="en-US" dirty="0">
                <a:solidFill>
                  <a:srgbClr val="C00000"/>
                </a:solidFill>
              </a:rPr>
              <a:t> </a:t>
            </a:r>
            <a:br>
              <a:rPr lang="en-US" dirty="0">
                <a:solidFill>
                  <a:srgbClr val="C00000"/>
                </a:solidFill>
              </a:rPr>
            </a:br>
            <a:r>
              <a:rPr lang="en-US" dirty="0">
                <a:solidFill>
                  <a:srgbClr val="C00000"/>
                </a:solidFill>
              </a:rPr>
              <a:t>for both groups was </a:t>
            </a:r>
            <a:br>
              <a:rPr lang="en-US" dirty="0">
                <a:solidFill>
                  <a:srgbClr val="C00000"/>
                </a:solidFill>
              </a:rPr>
            </a:br>
            <a:r>
              <a:rPr lang="en-US" dirty="0">
                <a:solidFill>
                  <a:srgbClr val="C00000"/>
                </a:solidFill>
              </a:rPr>
              <a:t>they came to </a:t>
            </a:r>
            <a:br>
              <a:rPr lang="en-US" dirty="0">
                <a:solidFill>
                  <a:srgbClr val="C00000"/>
                </a:solidFill>
              </a:rPr>
            </a:br>
            <a:r>
              <a:rPr lang="en-US" dirty="0">
                <a:solidFill>
                  <a:srgbClr val="C00000"/>
                </a:solidFill>
              </a:rPr>
              <a:t>worship Jesus</a:t>
            </a:r>
          </a:p>
          <a:p>
            <a:endParaRPr lang="en-US" dirty="0">
              <a:solidFill>
                <a:srgbClr val="C00000"/>
              </a:solidFill>
            </a:endParaRPr>
          </a:p>
          <a:p>
            <a:r>
              <a:rPr lang="en-US" dirty="0">
                <a:solidFill>
                  <a:srgbClr val="C00000"/>
                </a:solidFill>
              </a:rPr>
              <a:t>They came to</a:t>
            </a:r>
            <a:br>
              <a:rPr lang="en-US" dirty="0">
                <a:solidFill>
                  <a:srgbClr val="C00000"/>
                </a:solidFill>
              </a:rPr>
            </a:br>
            <a:r>
              <a:rPr lang="en-US" dirty="0">
                <a:solidFill>
                  <a:srgbClr val="C00000"/>
                </a:solidFill>
              </a:rPr>
              <a:t>declare the </a:t>
            </a:r>
            <a:r>
              <a:rPr lang="en-US" i="1" dirty="0">
                <a:solidFill>
                  <a:srgbClr val="C00000"/>
                </a:solidFill>
              </a:rPr>
              <a:t>worth</a:t>
            </a:r>
            <a:br>
              <a:rPr lang="en-US" dirty="0">
                <a:solidFill>
                  <a:srgbClr val="C00000"/>
                </a:solidFill>
              </a:rPr>
            </a:br>
            <a:r>
              <a:rPr lang="en-US" dirty="0">
                <a:solidFill>
                  <a:srgbClr val="C00000"/>
                </a:solidFill>
              </a:rPr>
              <a:t>of the Christ Child … He is </a:t>
            </a:r>
            <a:r>
              <a:rPr lang="en-US" i="1" dirty="0">
                <a:solidFill>
                  <a:srgbClr val="C00000"/>
                </a:solidFill>
              </a:rPr>
              <a:t>worthy</a:t>
            </a:r>
            <a:r>
              <a:rPr lang="en-US" dirty="0">
                <a:solidFill>
                  <a:srgbClr val="C00000"/>
                </a:solidFill>
              </a:rPr>
              <a:t> of our praise.</a:t>
            </a:r>
          </a:p>
        </p:txBody>
      </p:sp>
      <p:pic>
        <p:nvPicPr>
          <p:cNvPr id="5" name="Picture 4" descr="A picture containing tree, ride&#10;&#10;Description automatically generated">
            <a:extLst>
              <a:ext uri="{FF2B5EF4-FFF2-40B4-BE49-F238E27FC236}">
                <a16:creationId xmlns:a16="http://schemas.microsoft.com/office/drawing/2014/main" id="{60635552-BE26-42A2-9128-758C1B6C60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0"/>
          <a:stretch/>
        </p:blipFill>
        <p:spPr>
          <a:xfrm>
            <a:off x="5529372" y="1950735"/>
            <a:ext cx="5398823" cy="3323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53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19D4-19CD-4A20-892B-44D6024989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615B460-BAF8-426F-B031-D097F78EF4F8}"/>
              </a:ext>
            </a:extLst>
          </p:cNvPr>
          <p:cNvSpPr>
            <a:spLocks noGrp="1"/>
          </p:cNvSpPr>
          <p:nvPr>
            <p:ph idx="1"/>
          </p:nvPr>
        </p:nvSpPr>
        <p:spPr>
          <a:xfrm>
            <a:off x="838200" y="1962615"/>
            <a:ext cx="10515600" cy="4214348"/>
          </a:xfrm>
        </p:spPr>
        <p:txBody>
          <a:bodyPr/>
          <a:lstStyle/>
          <a:p>
            <a:r>
              <a:rPr lang="en-US" dirty="0"/>
              <a:t>Trust your Shepherd. </a:t>
            </a:r>
          </a:p>
          <a:p>
            <a:pPr lvl="1"/>
            <a:r>
              <a:rPr lang="en-US" dirty="0"/>
              <a:t>Trust Jesus to guide you with care. Consider if there is an area where He is calling you to obedience, but you are resisting. </a:t>
            </a:r>
          </a:p>
          <a:p>
            <a:pPr lvl="1"/>
            <a:r>
              <a:rPr lang="en-US" dirty="0"/>
              <a:t>If so, acknowledge Jesus as your caring shepherd and trust His guidance.</a:t>
            </a:r>
          </a:p>
          <a:p>
            <a:endParaRPr lang="en-US" dirty="0"/>
          </a:p>
        </p:txBody>
      </p:sp>
    </p:spTree>
    <p:extLst>
      <p:ext uri="{BB962C8B-B14F-4D97-AF65-F5344CB8AC3E}">
        <p14:creationId xmlns:p14="http://schemas.microsoft.com/office/powerpoint/2010/main" val="77554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31C23-B1A1-410B-8F40-88EED3E933B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D11CA90-BEF6-4B88-9FA4-D3C852F8A6BE}"/>
              </a:ext>
            </a:extLst>
          </p:cNvPr>
          <p:cNvGrpSpPr/>
          <p:nvPr/>
        </p:nvGrpSpPr>
        <p:grpSpPr>
          <a:xfrm>
            <a:off x="2849598" y="1567542"/>
            <a:ext cx="6492803" cy="4284827"/>
            <a:chOff x="2849598" y="1567542"/>
            <a:chExt cx="6492803" cy="4284827"/>
          </a:xfrm>
        </p:grpSpPr>
        <p:pic>
          <p:nvPicPr>
            <p:cNvPr id="6" name="Picture 5">
              <a:extLst>
                <a:ext uri="{FF2B5EF4-FFF2-40B4-BE49-F238E27FC236}">
                  <a16:creationId xmlns:a16="http://schemas.microsoft.com/office/drawing/2014/main" id="{FDBFBC5F-ACBF-4AE4-9907-6EBCC6B89681}"/>
                </a:ext>
              </a:extLst>
            </p:cNvPr>
            <p:cNvPicPr>
              <a:picLocks noChangeAspect="1"/>
            </p:cNvPicPr>
            <p:nvPr/>
          </p:nvPicPr>
          <p:blipFill>
            <a:blip r:embed="rId2"/>
            <a:stretch>
              <a:fillRect/>
            </a:stretch>
          </p:blipFill>
          <p:spPr>
            <a:xfrm>
              <a:off x="3238857" y="1867095"/>
              <a:ext cx="5714286" cy="3123809"/>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717973A4-8157-41B9-8405-11F1FDB88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5BF95CF-A7C0-4D6D-9860-8D673C614B84}"/>
              </a:ext>
            </a:extLst>
          </p:cNvPr>
          <p:cNvSpPr txBox="1"/>
          <p:nvPr/>
        </p:nvSpPr>
        <p:spPr>
          <a:xfrm>
            <a:off x="4296887" y="5873289"/>
            <a:ext cx="3598223" cy="369332"/>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185434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19D4-19CD-4A20-892B-44D60249892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615B460-BAF8-426F-B031-D097F78EF4F8}"/>
              </a:ext>
            </a:extLst>
          </p:cNvPr>
          <p:cNvSpPr>
            <a:spLocks noGrp="1"/>
          </p:cNvSpPr>
          <p:nvPr>
            <p:ph idx="1"/>
          </p:nvPr>
        </p:nvSpPr>
        <p:spPr>
          <a:xfrm>
            <a:off x="838200" y="1929161"/>
            <a:ext cx="10515600" cy="4247802"/>
          </a:xfrm>
        </p:spPr>
        <p:txBody>
          <a:bodyPr>
            <a:normAutofit/>
          </a:bodyPr>
          <a:lstStyle/>
          <a:p>
            <a:r>
              <a:rPr lang="en-US" dirty="0"/>
              <a:t>Acknowledge your King. </a:t>
            </a:r>
          </a:p>
          <a:p>
            <a:pPr lvl="1"/>
            <a:r>
              <a:rPr lang="en-US" dirty="0"/>
              <a:t>The wise men bowed down in recognition of the King. </a:t>
            </a:r>
          </a:p>
          <a:p>
            <a:pPr lvl="1"/>
            <a:r>
              <a:rPr lang="en-US" dirty="0"/>
              <a:t>Bow or kneel when you pray this week as a physical sign that you recognize Jesus as King. </a:t>
            </a:r>
          </a:p>
          <a:p>
            <a:pPr lvl="1"/>
            <a:r>
              <a:rPr lang="en-US" dirty="0"/>
              <a:t>Consider setting up a prayer place where you can make this a regular part of your quiet time with Him.</a:t>
            </a:r>
          </a:p>
          <a:p>
            <a:endParaRPr lang="en-US" dirty="0"/>
          </a:p>
        </p:txBody>
      </p:sp>
    </p:spTree>
    <p:extLst>
      <p:ext uri="{BB962C8B-B14F-4D97-AF65-F5344CB8AC3E}">
        <p14:creationId xmlns:p14="http://schemas.microsoft.com/office/powerpoint/2010/main" val="104836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19D4-19CD-4A20-892B-44D60249892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615B460-BAF8-426F-B031-D097F78EF4F8}"/>
              </a:ext>
            </a:extLst>
          </p:cNvPr>
          <p:cNvSpPr>
            <a:spLocks noGrp="1"/>
          </p:cNvSpPr>
          <p:nvPr>
            <p:ph idx="1"/>
          </p:nvPr>
        </p:nvSpPr>
        <p:spPr>
          <a:xfrm>
            <a:off x="838200" y="1873405"/>
            <a:ext cx="10515600" cy="4303558"/>
          </a:xfrm>
        </p:spPr>
        <p:txBody>
          <a:bodyPr>
            <a:normAutofit/>
          </a:bodyPr>
          <a:lstStyle/>
          <a:p>
            <a:r>
              <a:rPr lang="en-US" dirty="0"/>
              <a:t>Share about your Shepherd King. </a:t>
            </a:r>
          </a:p>
          <a:p>
            <a:pPr lvl="1"/>
            <a:r>
              <a:rPr lang="en-US" dirty="0"/>
              <a:t>Use a concordance or online Bible to find occurrences of the word “shepherd” throughout the Bible. </a:t>
            </a:r>
          </a:p>
          <a:p>
            <a:pPr lvl="1"/>
            <a:r>
              <a:rPr lang="en-US" dirty="0"/>
              <a:t>Note how this increases your understanding of the ways Jesus cares for His people. </a:t>
            </a:r>
          </a:p>
          <a:p>
            <a:pPr lvl="1"/>
            <a:r>
              <a:rPr lang="en-US" dirty="0"/>
              <a:t>Find someone you can share this truth with this week. </a:t>
            </a:r>
          </a:p>
          <a:p>
            <a:endParaRPr lang="en-US" dirty="0"/>
          </a:p>
        </p:txBody>
      </p:sp>
    </p:spTree>
    <p:extLst>
      <p:ext uri="{BB962C8B-B14F-4D97-AF65-F5344CB8AC3E}">
        <p14:creationId xmlns:p14="http://schemas.microsoft.com/office/powerpoint/2010/main" val="320896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74C8C38B-BA06-46B4-A1E3-8D1B55785413}"/>
              </a:ext>
            </a:extLst>
          </p:cNvPr>
          <p:cNvSpPr/>
          <p:nvPr/>
        </p:nvSpPr>
        <p:spPr>
          <a:xfrm>
            <a:off x="4337824" y="1510449"/>
            <a:ext cx="3947299" cy="2029522"/>
          </a:xfrm>
          <a:prstGeom prst="wedgeRoundRectCallout">
            <a:avLst>
              <a:gd name="adj1" fmla="val 70916"/>
              <a:gd name="adj2" fmla="val 341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a:t>
            </a:r>
            <a:r>
              <a:rPr lang="en-US" dirty="0" err="1">
                <a:latin typeface="Comic Sans MS" panose="030F0702030302020204" pitchFamily="66" charset="0"/>
              </a:rPr>
              <a:t>Cuccaracha</a:t>
            </a:r>
            <a:r>
              <a:rPr lang="en-US" dirty="0">
                <a:latin typeface="Comic Sans MS" panose="030F0702030302020204" pitchFamily="66" charset="0"/>
              </a:rPr>
              <a:t>!  I hope there are clues for this crossword.  If you get stuck go to </a:t>
            </a:r>
            <a:r>
              <a:rPr lang="en-US" dirty="0">
                <a:latin typeface="Comic Sans MS" panose="030F0702030302020204" pitchFamily="66" charset="0"/>
                <a:hlinkClick r:id="rId2"/>
              </a:rPr>
              <a:t>https://tinyurl.com/274yr3d9</a:t>
            </a:r>
            <a:r>
              <a:rPr lang="en-US" dirty="0">
                <a:latin typeface="Comic Sans MS" panose="030F0702030302020204" pitchFamily="66" charset="0"/>
              </a:rPr>
              <a:t> There are other interesting and informative activities, also.</a:t>
            </a:r>
          </a:p>
        </p:txBody>
      </p:sp>
      <p:sp>
        <p:nvSpPr>
          <p:cNvPr id="4" name="Title 3">
            <a:extLst>
              <a:ext uri="{FF2B5EF4-FFF2-40B4-BE49-F238E27FC236}">
                <a16:creationId xmlns:a16="http://schemas.microsoft.com/office/drawing/2014/main" id="{1C3116F2-B6C8-4C9A-A2BC-26D84DCDEA82}"/>
              </a:ext>
            </a:extLst>
          </p:cNvPr>
          <p:cNvSpPr>
            <a:spLocks noGrp="1"/>
          </p:cNvSpPr>
          <p:nvPr>
            <p:ph type="title"/>
          </p:nvPr>
        </p:nvSpPr>
        <p:spPr/>
        <p:txBody>
          <a:bodyPr/>
          <a:lstStyle/>
          <a:p>
            <a:r>
              <a:rPr lang="en-US" dirty="0"/>
              <a:t>Family Activities</a:t>
            </a:r>
          </a:p>
        </p:txBody>
      </p:sp>
      <p:pic>
        <p:nvPicPr>
          <p:cNvPr id="6" name="Picture 5" descr="Chart&#10;&#10;Description automatically generated">
            <a:extLst>
              <a:ext uri="{FF2B5EF4-FFF2-40B4-BE49-F238E27FC236}">
                <a16:creationId xmlns:a16="http://schemas.microsoft.com/office/drawing/2014/main" id="{7A909F6D-668E-491A-B7C9-6178A43DDA1D}"/>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38200" y="1769175"/>
            <a:ext cx="3947299" cy="395829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picture containing text, vector graphics&#10;&#10;Description automatically generated">
            <a:extLst>
              <a:ext uri="{FF2B5EF4-FFF2-40B4-BE49-F238E27FC236}">
                <a16:creationId xmlns:a16="http://schemas.microsoft.com/office/drawing/2014/main" id="{51447059-0ED1-42B3-AA75-131D26B38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98623" y="2525210"/>
            <a:ext cx="2274332" cy="3202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05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Ruler Who Cares</a:t>
            </a:r>
            <a:br>
              <a:rPr lang="en-US" dirty="0"/>
            </a:br>
            <a:r>
              <a:rPr lang="en-US" dirty="0"/>
              <a:t>for His People</a:t>
            </a:r>
          </a:p>
        </p:txBody>
      </p:sp>
      <p:sp>
        <p:nvSpPr>
          <p:cNvPr id="3" name="Subtitle 2"/>
          <p:cNvSpPr>
            <a:spLocks noGrp="1"/>
          </p:cNvSpPr>
          <p:nvPr>
            <p:ph type="subTitle" idx="1"/>
          </p:nvPr>
        </p:nvSpPr>
        <p:spPr>
          <a:xfrm>
            <a:off x="1524000" y="3895106"/>
            <a:ext cx="9144000" cy="1362694"/>
          </a:xfrm>
        </p:spPr>
        <p:txBody>
          <a:bodyPr/>
          <a:lstStyle/>
          <a:p>
            <a:r>
              <a:rPr lang="en-US" dirty="0"/>
              <a:t>January 9</a:t>
            </a:r>
          </a:p>
        </p:txBody>
      </p:sp>
    </p:spTree>
    <p:extLst>
      <p:ext uri="{BB962C8B-B14F-4D97-AF65-F5344CB8AC3E}">
        <p14:creationId xmlns:p14="http://schemas.microsoft.com/office/powerpoint/2010/main" val="164333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B4BC4-8472-47FF-B82C-F1D033B000EF}"/>
              </a:ext>
            </a:extLst>
          </p:cNvPr>
          <p:cNvSpPr>
            <a:spLocks noGrp="1"/>
          </p:cNvSpPr>
          <p:nvPr>
            <p:ph type="title"/>
          </p:nvPr>
        </p:nvSpPr>
        <p:spPr/>
        <p:txBody>
          <a:bodyPr/>
          <a:lstStyle/>
          <a:p>
            <a:r>
              <a:rPr lang="en-US" dirty="0"/>
              <a:t>Your opinion?</a:t>
            </a:r>
          </a:p>
        </p:txBody>
      </p:sp>
      <p:sp>
        <p:nvSpPr>
          <p:cNvPr id="4" name="Content Placeholder 3">
            <a:extLst>
              <a:ext uri="{FF2B5EF4-FFF2-40B4-BE49-F238E27FC236}">
                <a16:creationId xmlns:a16="http://schemas.microsoft.com/office/drawing/2014/main" id="{631F3B12-DA7B-4607-9A76-1AE04798C45E}"/>
              </a:ext>
            </a:extLst>
          </p:cNvPr>
          <p:cNvSpPr>
            <a:spLocks noGrp="1"/>
          </p:cNvSpPr>
          <p:nvPr>
            <p:ph idx="1"/>
          </p:nvPr>
        </p:nvSpPr>
        <p:spPr>
          <a:xfrm>
            <a:off x="838200" y="1567543"/>
            <a:ext cx="10515600" cy="4609420"/>
          </a:xfrm>
        </p:spPr>
        <p:txBody>
          <a:bodyPr/>
          <a:lstStyle/>
          <a:p>
            <a:r>
              <a:rPr lang="en-US" dirty="0"/>
              <a:t>Who, in your view, is one of the greatest leaders of our time?</a:t>
            </a:r>
          </a:p>
          <a:p>
            <a:endParaRPr lang="en-US" dirty="0">
              <a:solidFill>
                <a:srgbClr val="C00000"/>
              </a:solidFill>
            </a:endParaRPr>
          </a:p>
          <a:p>
            <a:r>
              <a:rPr lang="en-US" dirty="0">
                <a:solidFill>
                  <a:srgbClr val="C00000"/>
                </a:solidFill>
              </a:rPr>
              <a:t>Great leaders have different leading styles.</a:t>
            </a:r>
          </a:p>
          <a:p>
            <a:pPr lvl="1"/>
            <a:r>
              <a:rPr lang="en-US" dirty="0">
                <a:solidFill>
                  <a:srgbClr val="C00000"/>
                </a:solidFill>
              </a:rPr>
              <a:t>Today we consider Jesus as a leader</a:t>
            </a:r>
          </a:p>
          <a:p>
            <a:pPr lvl="1"/>
            <a:r>
              <a:rPr lang="en-US" dirty="0">
                <a:solidFill>
                  <a:srgbClr val="C00000"/>
                </a:solidFill>
              </a:rPr>
              <a:t>Jesus is a leader who leads and cares for His people. </a:t>
            </a:r>
          </a:p>
          <a:p>
            <a:endParaRPr lang="en-US" dirty="0"/>
          </a:p>
        </p:txBody>
      </p:sp>
      <p:grpSp>
        <p:nvGrpSpPr>
          <p:cNvPr id="11" name="Group 10">
            <a:extLst>
              <a:ext uri="{FF2B5EF4-FFF2-40B4-BE49-F238E27FC236}">
                <a16:creationId xmlns:a16="http://schemas.microsoft.com/office/drawing/2014/main" id="{1270B3AB-9E54-4733-98C6-F91EA9CEF35D}"/>
              </a:ext>
            </a:extLst>
          </p:cNvPr>
          <p:cNvGrpSpPr/>
          <p:nvPr/>
        </p:nvGrpSpPr>
        <p:grpSpPr>
          <a:xfrm>
            <a:off x="1516565" y="2761756"/>
            <a:ext cx="9498728" cy="3491338"/>
            <a:chOff x="1516565" y="2761756"/>
            <a:chExt cx="9498728" cy="3491338"/>
          </a:xfrm>
        </p:grpSpPr>
        <p:grpSp>
          <p:nvGrpSpPr>
            <p:cNvPr id="5" name="Group 4">
              <a:extLst>
                <a:ext uri="{FF2B5EF4-FFF2-40B4-BE49-F238E27FC236}">
                  <a16:creationId xmlns:a16="http://schemas.microsoft.com/office/drawing/2014/main" id="{B6819BBF-D414-44AF-8BE3-5986EB7DFCE6}"/>
                </a:ext>
              </a:extLst>
            </p:cNvPr>
            <p:cNvGrpSpPr/>
            <p:nvPr/>
          </p:nvGrpSpPr>
          <p:grpSpPr>
            <a:xfrm>
              <a:off x="5476813" y="2761756"/>
              <a:ext cx="5538480" cy="2933206"/>
              <a:chOff x="5476813" y="2761756"/>
              <a:chExt cx="5538480" cy="2933206"/>
            </a:xfrm>
          </p:grpSpPr>
          <p:pic>
            <p:nvPicPr>
              <p:cNvPr id="1026" name="Picture 2">
                <a:extLst>
                  <a:ext uri="{FF2B5EF4-FFF2-40B4-BE49-F238E27FC236}">
                    <a16:creationId xmlns:a16="http://schemas.microsoft.com/office/drawing/2014/main" id="{1ABDF874-0B20-4168-AF38-42535F83D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13" y="2822272"/>
                <a:ext cx="2132549" cy="2843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73E2DD6-2861-4E95-A408-6D16B9232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521" y="2761756"/>
                <a:ext cx="2688772" cy="2933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383F618B-E79A-4D09-A822-4D6C067204C4}"/>
                </a:ext>
              </a:extLst>
            </p:cNvPr>
            <p:cNvPicPr>
              <a:picLocks noChangeAspect="1"/>
            </p:cNvPicPr>
            <p:nvPr/>
          </p:nvPicPr>
          <p:blipFill>
            <a:blip r:embed="rId4"/>
            <a:stretch>
              <a:fillRect/>
            </a:stretch>
          </p:blipFill>
          <p:spPr>
            <a:xfrm>
              <a:off x="1973766" y="2822272"/>
              <a:ext cx="2608594" cy="290890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1FC2A13-B1F3-4281-B9E3-41C645971F45}"/>
                </a:ext>
              </a:extLst>
            </p:cNvPr>
            <p:cNvSpPr txBox="1"/>
            <p:nvPr/>
          </p:nvSpPr>
          <p:spPr>
            <a:xfrm>
              <a:off x="1516565" y="5991484"/>
              <a:ext cx="3445727" cy="261610"/>
            </a:xfrm>
            <a:prstGeom prst="rect">
              <a:avLst/>
            </a:prstGeom>
            <a:noFill/>
          </p:spPr>
          <p:txBody>
            <a:bodyPr wrap="square" rtlCol="0">
              <a:spAutoFit/>
            </a:bodyPr>
            <a:lstStyle/>
            <a:p>
              <a:pPr algn="ctr"/>
              <a:r>
                <a:rPr lang="en-US" sz="1100" dirty="0"/>
                <a:t>Photo by Paul M. Walsh</a:t>
              </a:r>
            </a:p>
          </p:txBody>
        </p:sp>
      </p:grpSp>
    </p:spTree>
    <p:extLst>
      <p:ext uri="{BB962C8B-B14F-4D97-AF65-F5344CB8AC3E}">
        <p14:creationId xmlns:p14="http://schemas.microsoft.com/office/powerpoint/2010/main" val="1833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AC2E-3D91-4929-95A3-582CE2E40EE9}"/>
              </a:ext>
            </a:extLst>
          </p:cNvPr>
          <p:cNvSpPr>
            <a:spLocks noGrp="1"/>
          </p:cNvSpPr>
          <p:nvPr>
            <p:ph type="title"/>
          </p:nvPr>
        </p:nvSpPr>
        <p:spPr/>
        <p:txBody>
          <a:bodyPr/>
          <a:lstStyle/>
          <a:p>
            <a:pPr algn="l"/>
            <a:r>
              <a:rPr lang="en-US" dirty="0"/>
              <a:t>Listen for a prophesied leader.</a:t>
            </a:r>
          </a:p>
        </p:txBody>
      </p:sp>
      <p:sp>
        <p:nvSpPr>
          <p:cNvPr id="3" name="Content Placeholder 2">
            <a:extLst>
              <a:ext uri="{FF2B5EF4-FFF2-40B4-BE49-F238E27FC236}">
                <a16:creationId xmlns:a16="http://schemas.microsoft.com/office/drawing/2014/main" id="{86EA653F-CDC1-4F83-B418-D80737DD489B}"/>
              </a:ext>
            </a:extLst>
          </p:cNvPr>
          <p:cNvSpPr>
            <a:spLocks noGrp="1"/>
          </p:cNvSpPr>
          <p:nvPr>
            <p:ph idx="1"/>
          </p:nvPr>
        </p:nvSpPr>
        <p:spPr>
          <a:xfrm>
            <a:off x="1460809" y="1825625"/>
            <a:ext cx="9770327" cy="4351338"/>
          </a:xfrm>
        </p:spPr>
        <p:txBody>
          <a:bodyPr/>
          <a:lstStyle/>
          <a:p>
            <a:pPr marL="0" indent="0" algn="ctr">
              <a:buNone/>
            </a:pPr>
            <a:r>
              <a:rPr lang="en-US" dirty="0"/>
              <a:t>Micah 5:2-5a (NIV)   "But you, Bethlehem Ephrathah, though you are small among the clans of Judah, out of you will come for me one who will be ruler over Israel, whose origins are from of old, from ancient times." 3  Therefore Israel will be abandoned until the time when she who is in labor gives birth </a:t>
            </a:r>
          </a:p>
        </p:txBody>
      </p:sp>
    </p:spTree>
    <p:extLst>
      <p:ext uri="{BB962C8B-B14F-4D97-AF65-F5344CB8AC3E}">
        <p14:creationId xmlns:p14="http://schemas.microsoft.com/office/powerpoint/2010/main" val="7049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AC2E-3D91-4929-95A3-582CE2E40EE9}"/>
              </a:ext>
            </a:extLst>
          </p:cNvPr>
          <p:cNvSpPr>
            <a:spLocks noGrp="1"/>
          </p:cNvSpPr>
          <p:nvPr>
            <p:ph type="title"/>
          </p:nvPr>
        </p:nvSpPr>
        <p:spPr/>
        <p:txBody>
          <a:bodyPr/>
          <a:lstStyle/>
          <a:p>
            <a:pPr algn="l"/>
            <a:r>
              <a:rPr lang="en-US" dirty="0"/>
              <a:t>Listen for a prophesied leader.</a:t>
            </a:r>
          </a:p>
        </p:txBody>
      </p:sp>
      <p:sp>
        <p:nvSpPr>
          <p:cNvPr id="3" name="Content Placeholder 2">
            <a:extLst>
              <a:ext uri="{FF2B5EF4-FFF2-40B4-BE49-F238E27FC236}">
                <a16:creationId xmlns:a16="http://schemas.microsoft.com/office/drawing/2014/main" id="{86EA653F-CDC1-4F83-B418-D80737DD489B}"/>
              </a:ext>
            </a:extLst>
          </p:cNvPr>
          <p:cNvSpPr>
            <a:spLocks noGrp="1"/>
          </p:cNvSpPr>
          <p:nvPr>
            <p:ph idx="1"/>
          </p:nvPr>
        </p:nvSpPr>
        <p:spPr>
          <a:xfrm>
            <a:off x="1460809" y="1825625"/>
            <a:ext cx="9770327" cy="4351338"/>
          </a:xfrm>
        </p:spPr>
        <p:txBody>
          <a:bodyPr/>
          <a:lstStyle/>
          <a:p>
            <a:pPr marL="0" indent="0" algn="ctr">
              <a:buNone/>
            </a:pPr>
            <a:r>
              <a:rPr lang="en-US" dirty="0"/>
              <a:t>and the rest of his brothers return to join the Israelites. 4  He will stand and shepherd his flock in the strength of the LORD, in the majesty of the name of the LORD his God. And they will live securely, for then his greatness will reach to the ends of the earth. 5  And he will be their peace.</a:t>
            </a:r>
          </a:p>
        </p:txBody>
      </p:sp>
      <p:pic>
        <p:nvPicPr>
          <p:cNvPr id="5" name="Picture 4">
            <a:extLst>
              <a:ext uri="{FF2B5EF4-FFF2-40B4-BE49-F238E27FC236}">
                <a16:creationId xmlns:a16="http://schemas.microsoft.com/office/drawing/2014/main" id="{4A6DEDCB-E4E0-412F-B07B-B37837F88DCD}"/>
              </a:ext>
            </a:extLst>
          </p:cNvPr>
          <p:cNvPicPr>
            <a:picLocks noChangeAspect="1"/>
          </p:cNvPicPr>
          <p:nvPr/>
        </p:nvPicPr>
        <p:blipFill>
          <a:blip r:embed="rId2"/>
          <a:stretch>
            <a:fillRect/>
          </a:stretch>
        </p:blipFill>
        <p:spPr>
          <a:xfrm>
            <a:off x="5274529" y="5651829"/>
            <a:ext cx="1884632"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302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2732-883C-4AA4-88B2-0CD1EF99DE64}"/>
              </a:ext>
            </a:extLst>
          </p:cNvPr>
          <p:cNvSpPr>
            <a:spLocks noGrp="1"/>
          </p:cNvSpPr>
          <p:nvPr>
            <p:ph type="title"/>
          </p:nvPr>
        </p:nvSpPr>
        <p:spPr/>
        <p:txBody>
          <a:bodyPr/>
          <a:lstStyle/>
          <a:p>
            <a:r>
              <a:rPr lang="en-US" dirty="0"/>
              <a:t>The King Who Shepherds His People</a:t>
            </a:r>
          </a:p>
        </p:txBody>
      </p:sp>
      <p:sp>
        <p:nvSpPr>
          <p:cNvPr id="3" name="Content Placeholder 2">
            <a:extLst>
              <a:ext uri="{FF2B5EF4-FFF2-40B4-BE49-F238E27FC236}">
                <a16:creationId xmlns:a16="http://schemas.microsoft.com/office/drawing/2014/main" id="{D26D3E3E-52D0-4320-B6BA-B8E400081245}"/>
              </a:ext>
            </a:extLst>
          </p:cNvPr>
          <p:cNvSpPr>
            <a:spLocks noGrp="1"/>
          </p:cNvSpPr>
          <p:nvPr>
            <p:ph idx="1"/>
          </p:nvPr>
        </p:nvSpPr>
        <p:spPr>
          <a:xfrm>
            <a:off x="838200" y="1940311"/>
            <a:ext cx="10515600" cy="4236651"/>
          </a:xfrm>
        </p:spPr>
        <p:txBody>
          <a:bodyPr/>
          <a:lstStyle/>
          <a:p>
            <a:r>
              <a:rPr lang="en-US" dirty="0"/>
              <a:t>What is the historical significance of Bethlehem </a:t>
            </a:r>
            <a:r>
              <a:rPr lang="en-US" dirty="0" err="1"/>
              <a:t>Ephratah</a:t>
            </a:r>
            <a:r>
              <a:rPr lang="en-US" dirty="0"/>
              <a:t>? </a:t>
            </a:r>
          </a:p>
          <a:p>
            <a:r>
              <a:rPr lang="en-US" dirty="0"/>
              <a:t>What promise does the Lord make to Israel? </a:t>
            </a:r>
          </a:p>
          <a:p>
            <a:r>
              <a:rPr lang="en-US" dirty="0"/>
              <a:t>What are some ways </a:t>
            </a:r>
            <a:r>
              <a:rPr lang="en-US" i="1" dirty="0"/>
              <a:t>we</a:t>
            </a:r>
            <a:r>
              <a:rPr lang="en-US" dirty="0"/>
              <a:t> need to see peace?</a:t>
            </a:r>
          </a:p>
        </p:txBody>
      </p:sp>
    </p:spTree>
    <p:extLst>
      <p:ext uri="{BB962C8B-B14F-4D97-AF65-F5344CB8AC3E}">
        <p14:creationId xmlns:p14="http://schemas.microsoft.com/office/powerpoint/2010/main" val="20207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8D28-22EA-425C-B9BD-EDF91352AE87}"/>
              </a:ext>
            </a:extLst>
          </p:cNvPr>
          <p:cNvSpPr>
            <a:spLocks noGrp="1"/>
          </p:cNvSpPr>
          <p:nvPr>
            <p:ph type="title"/>
          </p:nvPr>
        </p:nvSpPr>
        <p:spPr/>
        <p:txBody>
          <a:bodyPr/>
          <a:lstStyle/>
          <a:p>
            <a:r>
              <a:rPr lang="en-US" dirty="0"/>
              <a:t>The King Who Shepherds His People</a:t>
            </a:r>
          </a:p>
        </p:txBody>
      </p:sp>
      <p:sp>
        <p:nvSpPr>
          <p:cNvPr id="3" name="Content Placeholder 2">
            <a:extLst>
              <a:ext uri="{FF2B5EF4-FFF2-40B4-BE49-F238E27FC236}">
                <a16:creationId xmlns:a16="http://schemas.microsoft.com/office/drawing/2014/main" id="{562ECFCC-5BFB-482E-A02A-66BD23284CDF}"/>
              </a:ext>
            </a:extLst>
          </p:cNvPr>
          <p:cNvSpPr>
            <a:spLocks noGrp="1"/>
          </p:cNvSpPr>
          <p:nvPr>
            <p:ph idx="1"/>
          </p:nvPr>
        </p:nvSpPr>
        <p:spPr/>
        <p:txBody>
          <a:bodyPr/>
          <a:lstStyle/>
          <a:p>
            <a:r>
              <a:rPr lang="en-US" dirty="0"/>
              <a:t>What distinguishes the new kind of king the Lord promises? </a:t>
            </a:r>
          </a:p>
          <a:p>
            <a:r>
              <a:rPr lang="en-US" dirty="0"/>
              <a:t>How is this ruler still at work in </a:t>
            </a:r>
            <a:r>
              <a:rPr lang="en-US" i="1" dirty="0"/>
              <a:t>our</a:t>
            </a:r>
            <a:r>
              <a:rPr lang="en-US" dirty="0"/>
              <a:t> lives </a:t>
            </a:r>
            <a:r>
              <a:rPr lang="en-US" i="1" dirty="0"/>
              <a:t>today</a:t>
            </a:r>
            <a:r>
              <a:rPr lang="en-US" dirty="0"/>
              <a:t>?</a:t>
            </a:r>
          </a:p>
        </p:txBody>
      </p:sp>
    </p:spTree>
    <p:extLst>
      <p:ext uri="{BB962C8B-B14F-4D97-AF65-F5344CB8AC3E}">
        <p14:creationId xmlns:p14="http://schemas.microsoft.com/office/powerpoint/2010/main" val="21950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AC22-A231-45E2-ABE2-B1FF254F7A43}"/>
              </a:ext>
            </a:extLst>
          </p:cNvPr>
          <p:cNvSpPr>
            <a:spLocks noGrp="1"/>
          </p:cNvSpPr>
          <p:nvPr>
            <p:ph type="title"/>
          </p:nvPr>
        </p:nvSpPr>
        <p:spPr/>
        <p:txBody>
          <a:bodyPr/>
          <a:lstStyle/>
          <a:p>
            <a:pPr algn="l"/>
            <a:r>
              <a:rPr lang="en-US" dirty="0"/>
              <a:t>Listen for who are the Magi.</a:t>
            </a:r>
          </a:p>
        </p:txBody>
      </p:sp>
      <p:sp>
        <p:nvSpPr>
          <p:cNvPr id="3" name="Content Placeholder 2">
            <a:extLst>
              <a:ext uri="{FF2B5EF4-FFF2-40B4-BE49-F238E27FC236}">
                <a16:creationId xmlns:a16="http://schemas.microsoft.com/office/drawing/2014/main" id="{78BA4C09-F97A-452C-870B-09516FF0B77C}"/>
              </a:ext>
            </a:extLst>
          </p:cNvPr>
          <p:cNvSpPr>
            <a:spLocks noGrp="1"/>
          </p:cNvSpPr>
          <p:nvPr>
            <p:ph idx="1"/>
          </p:nvPr>
        </p:nvSpPr>
        <p:spPr>
          <a:xfrm>
            <a:off x="994317" y="1690688"/>
            <a:ext cx="10011937" cy="4351338"/>
          </a:xfrm>
        </p:spPr>
        <p:txBody>
          <a:bodyPr/>
          <a:lstStyle/>
          <a:p>
            <a:pPr marL="0" indent="0" algn="ctr">
              <a:buNone/>
            </a:pPr>
            <a:r>
              <a:rPr lang="en-US" dirty="0"/>
              <a:t>Matthew 2:1-6 (NIV)  After Jesus was born in Bethlehem in Judea, during the time of King Herod, Magi from the east came to Jerusalem 2  and asked, "Where is the one who has been born king of the Jews? We saw his star in the east and have come to worship him." 3  When King Herod heard this he was disturbed, and all Jerusalem with him.  When he had </a:t>
            </a:r>
          </a:p>
        </p:txBody>
      </p:sp>
    </p:spTree>
    <p:extLst>
      <p:ext uri="{BB962C8B-B14F-4D97-AF65-F5344CB8AC3E}">
        <p14:creationId xmlns:p14="http://schemas.microsoft.com/office/powerpoint/2010/main" val="2639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AC22-A231-45E2-ABE2-B1FF254F7A43}"/>
              </a:ext>
            </a:extLst>
          </p:cNvPr>
          <p:cNvSpPr>
            <a:spLocks noGrp="1"/>
          </p:cNvSpPr>
          <p:nvPr>
            <p:ph type="title"/>
          </p:nvPr>
        </p:nvSpPr>
        <p:spPr>
          <a:xfrm>
            <a:off x="838200" y="365125"/>
            <a:ext cx="10515600" cy="1017627"/>
          </a:xfrm>
        </p:spPr>
        <p:txBody>
          <a:bodyPr/>
          <a:lstStyle/>
          <a:p>
            <a:pPr algn="l"/>
            <a:r>
              <a:rPr lang="en-US" dirty="0"/>
              <a:t>Listen for who are the Magi.</a:t>
            </a:r>
          </a:p>
        </p:txBody>
      </p:sp>
      <p:sp>
        <p:nvSpPr>
          <p:cNvPr id="3" name="Content Placeholder 2">
            <a:extLst>
              <a:ext uri="{FF2B5EF4-FFF2-40B4-BE49-F238E27FC236}">
                <a16:creationId xmlns:a16="http://schemas.microsoft.com/office/drawing/2014/main" id="{78BA4C09-F97A-452C-870B-09516FF0B77C}"/>
              </a:ext>
            </a:extLst>
          </p:cNvPr>
          <p:cNvSpPr>
            <a:spLocks noGrp="1"/>
          </p:cNvSpPr>
          <p:nvPr>
            <p:ph idx="1"/>
          </p:nvPr>
        </p:nvSpPr>
        <p:spPr>
          <a:xfrm>
            <a:off x="994317" y="1438507"/>
            <a:ext cx="10011937" cy="4939991"/>
          </a:xfrm>
        </p:spPr>
        <p:txBody>
          <a:bodyPr>
            <a:normAutofit/>
          </a:bodyPr>
          <a:lstStyle/>
          <a:p>
            <a:pPr marL="0" indent="0" algn="ctr">
              <a:buNone/>
            </a:pPr>
            <a:r>
              <a:rPr lang="en-US" dirty="0"/>
              <a:t>called together all the people's chief priests and teachers of the law, he asked them where the Christ was to be born. 5  "In Bethlehem in Judea," they replied, "for this is what the prophet has written: 6  "'But you, Bethlehem, in the land of Judah, are by no means least among the rulers of Judah; for out of you will come a ruler who will be the shepherd of my people Israel.'"</a:t>
            </a:r>
          </a:p>
        </p:txBody>
      </p:sp>
      <p:pic>
        <p:nvPicPr>
          <p:cNvPr id="4" name="Picture 3">
            <a:extLst>
              <a:ext uri="{FF2B5EF4-FFF2-40B4-BE49-F238E27FC236}">
                <a16:creationId xmlns:a16="http://schemas.microsoft.com/office/drawing/2014/main" id="{D1240450-7500-4837-808D-05819256BBF1}"/>
              </a:ext>
            </a:extLst>
          </p:cNvPr>
          <p:cNvPicPr>
            <a:picLocks noChangeAspect="1"/>
          </p:cNvPicPr>
          <p:nvPr/>
        </p:nvPicPr>
        <p:blipFill>
          <a:blip r:embed="rId2"/>
          <a:stretch>
            <a:fillRect/>
          </a:stretch>
        </p:blipFill>
        <p:spPr>
          <a:xfrm>
            <a:off x="5153684" y="5739198"/>
            <a:ext cx="1884632"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8612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118</TotalTime>
  <Words>1117</Words>
  <Application>Microsoft Office PowerPoint</Application>
  <PresentationFormat>Widescreen</PresentationFormat>
  <Paragraphs>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Ruler Who Cares for His People</vt:lpstr>
      <vt:lpstr>Video Introduction</vt:lpstr>
      <vt:lpstr>Your opinion?</vt:lpstr>
      <vt:lpstr>Listen for a prophesied leader.</vt:lpstr>
      <vt:lpstr>Listen for a prophesied leader.</vt:lpstr>
      <vt:lpstr>The King Who Shepherds His People</vt:lpstr>
      <vt:lpstr>The King Who Shepherds His People</vt:lpstr>
      <vt:lpstr>Listen for who are the Magi.</vt:lpstr>
      <vt:lpstr>Listen for who are the Magi.</vt:lpstr>
      <vt:lpstr>Wise Men Seek Him … Still</vt:lpstr>
      <vt:lpstr>Wise Men Seek Him … Still</vt:lpstr>
      <vt:lpstr>Wise Men Seek Him … Still</vt:lpstr>
      <vt:lpstr>Listen for the response of the Magi.</vt:lpstr>
      <vt:lpstr>Listen for the response of the Magi.</vt:lpstr>
      <vt:lpstr>The Truly Wise Still Worship the King</vt:lpstr>
      <vt:lpstr>The Truly Wise Still Worship the King</vt:lpstr>
      <vt:lpstr>The Truly Wise Still Worship the King</vt:lpstr>
      <vt:lpstr>The Truly Wise Still Worship the King</vt:lpstr>
      <vt:lpstr>Application</vt:lpstr>
      <vt:lpstr>Application</vt:lpstr>
      <vt:lpstr>Application</vt:lpstr>
      <vt:lpstr>Family Activities</vt:lpstr>
      <vt:lpstr>The Ruler Who Cares for His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Ruler Who Cares for His People</dc:title>
  <dc:creator>Steve Armstrong</dc:creator>
  <cp:lastModifiedBy>Steve Armstrong</cp:lastModifiedBy>
  <cp:revision>4</cp:revision>
  <dcterms:created xsi:type="dcterms:W3CDTF">2021-12-24T14:34:32Z</dcterms:created>
  <dcterms:modified xsi:type="dcterms:W3CDTF">2021-12-24T16:33:12Z</dcterms:modified>
</cp:coreProperties>
</file>