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68"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7" d="100"/>
          <a:sy n="77" d="100"/>
        </p:scale>
        <p:origin x="120"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4/2/2021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4/2/2021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4/2/2021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4/2/2021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0000"/>
                </a:schemeClr>
              </a:gs>
              <a:gs pos="64000">
                <a:schemeClr val="accent1">
                  <a:lumMod val="45000"/>
                  <a:lumOff val="55000"/>
                  <a:alpha val="77000"/>
                </a:schemeClr>
              </a:gs>
              <a:gs pos="83000">
                <a:schemeClr val="accent1">
                  <a:lumMod val="45000"/>
                  <a:lumOff val="55000"/>
                  <a:alpha val="80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4/2/2021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ojvdlod3"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 Id="rId4" Type="http://schemas.openxmlformats.org/officeDocument/2006/relationships/hyperlink" Target="https://tinyurl.com/4vy75u6u"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Return of Jesus</a:t>
            </a:r>
          </a:p>
        </p:txBody>
      </p:sp>
      <p:sp>
        <p:nvSpPr>
          <p:cNvPr id="3" name="Subtitle 2"/>
          <p:cNvSpPr>
            <a:spLocks noGrp="1"/>
          </p:cNvSpPr>
          <p:nvPr>
            <p:ph type="subTitle" idx="1"/>
          </p:nvPr>
        </p:nvSpPr>
        <p:spPr>
          <a:xfrm>
            <a:off x="1524000" y="3823854"/>
            <a:ext cx="9144000" cy="1433945"/>
          </a:xfrm>
        </p:spPr>
        <p:txBody>
          <a:bodyPr/>
          <a:lstStyle/>
          <a:p>
            <a:r>
              <a:rPr lang="en-US" dirty="0"/>
              <a:t>April 18</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F4B55-E8C1-419F-A722-2E1131628B0F}"/>
              </a:ext>
            </a:extLst>
          </p:cNvPr>
          <p:cNvSpPr>
            <a:spLocks noGrp="1"/>
          </p:cNvSpPr>
          <p:nvPr>
            <p:ph type="title"/>
          </p:nvPr>
        </p:nvSpPr>
        <p:spPr/>
        <p:txBody>
          <a:bodyPr/>
          <a:lstStyle/>
          <a:p>
            <a:pPr algn="l"/>
            <a:r>
              <a:rPr lang="en-US" dirty="0"/>
              <a:t>Listen for true signs of Jesus’ return.</a:t>
            </a:r>
          </a:p>
        </p:txBody>
      </p:sp>
      <p:sp>
        <p:nvSpPr>
          <p:cNvPr id="3" name="Content Placeholder 2">
            <a:extLst>
              <a:ext uri="{FF2B5EF4-FFF2-40B4-BE49-F238E27FC236}">
                <a16:creationId xmlns:a16="http://schemas.microsoft.com/office/drawing/2014/main" id="{B26CDD1B-D23A-4384-A54B-75651526AC64}"/>
              </a:ext>
            </a:extLst>
          </p:cNvPr>
          <p:cNvSpPr>
            <a:spLocks noGrp="1"/>
          </p:cNvSpPr>
          <p:nvPr>
            <p:ph idx="1"/>
          </p:nvPr>
        </p:nvSpPr>
        <p:spPr>
          <a:xfrm>
            <a:off x="1139346" y="1577953"/>
            <a:ext cx="9913307" cy="4351338"/>
          </a:xfrm>
        </p:spPr>
        <p:txBody>
          <a:bodyPr/>
          <a:lstStyle/>
          <a:p>
            <a:pPr marL="0" indent="0" algn="ctr">
              <a:buNone/>
            </a:pPr>
            <a:r>
              <a:rPr lang="en-US" dirty="0"/>
              <a:t>on the clouds of the sky, with power and great glory.  31  And he will send his angels with a loud trumpet call, and they will gather his elect from the four winds, from one end of the heavens to the other.  32  "Now learn this lesson from the fig tree: As soon as its twigs get tender and its leaves come out, you know that summer is near.</a:t>
            </a:r>
          </a:p>
        </p:txBody>
      </p:sp>
      <p:pic>
        <p:nvPicPr>
          <p:cNvPr id="6" name="Picture 5">
            <a:extLst>
              <a:ext uri="{FF2B5EF4-FFF2-40B4-BE49-F238E27FC236}">
                <a16:creationId xmlns:a16="http://schemas.microsoft.com/office/drawing/2014/main" id="{A62A844A-64AE-42F9-A358-B7B1B6B19728}"/>
              </a:ext>
            </a:extLst>
          </p:cNvPr>
          <p:cNvPicPr>
            <a:picLocks noChangeAspect="1"/>
          </p:cNvPicPr>
          <p:nvPr/>
        </p:nvPicPr>
        <p:blipFill>
          <a:blip r:embed="rId2"/>
          <a:stretch>
            <a:fillRect/>
          </a:stretch>
        </p:blipFill>
        <p:spPr>
          <a:xfrm>
            <a:off x="5103331" y="5929291"/>
            <a:ext cx="1985336" cy="319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68598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2B59F-99AC-47E6-B869-9CF974D163CA}"/>
              </a:ext>
            </a:extLst>
          </p:cNvPr>
          <p:cNvSpPr>
            <a:spLocks noGrp="1"/>
          </p:cNvSpPr>
          <p:nvPr>
            <p:ph type="title"/>
          </p:nvPr>
        </p:nvSpPr>
        <p:spPr/>
        <p:txBody>
          <a:bodyPr/>
          <a:lstStyle/>
          <a:p>
            <a:r>
              <a:rPr lang="en-US" dirty="0"/>
              <a:t>Jesus Will Visibly Return</a:t>
            </a:r>
          </a:p>
        </p:txBody>
      </p:sp>
      <p:sp>
        <p:nvSpPr>
          <p:cNvPr id="3" name="Content Placeholder 2">
            <a:extLst>
              <a:ext uri="{FF2B5EF4-FFF2-40B4-BE49-F238E27FC236}">
                <a16:creationId xmlns:a16="http://schemas.microsoft.com/office/drawing/2014/main" id="{B1DF8150-BA2D-485C-90E3-E4C2AB21185B}"/>
              </a:ext>
            </a:extLst>
          </p:cNvPr>
          <p:cNvSpPr>
            <a:spLocks noGrp="1"/>
          </p:cNvSpPr>
          <p:nvPr>
            <p:ph idx="1"/>
          </p:nvPr>
        </p:nvSpPr>
        <p:spPr/>
        <p:txBody>
          <a:bodyPr/>
          <a:lstStyle/>
          <a:p>
            <a:r>
              <a:rPr lang="en-US" dirty="0"/>
              <a:t>Why will no one miss Christ’s return? </a:t>
            </a:r>
          </a:p>
          <a:p>
            <a:r>
              <a:rPr lang="en-US" dirty="0"/>
              <a:t>The verse says all nations will mourn.  What do you think that means? </a:t>
            </a:r>
          </a:p>
          <a:p>
            <a:r>
              <a:rPr lang="en-US" dirty="0"/>
              <a:t>What about those who are God’s people through Jesus?</a:t>
            </a:r>
          </a:p>
          <a:p>
            <a:r>
              <a:rPr lang="en-US" dirty="0"/>
              <a:t>What lesson can be learned from a fig tree budding in spring?</a:t>
            </a:r>
          </a:p>
        </p:txBody>
      </p:sp>
    </p:spTree>
    <p:extLst>
      <p:ext uri="{BB962C8B-B14F-4D97-AF65-F5344CB8AC3E}">
        <p14:creationId xmlns:p14="http://schemas.microsoft.com/office/powerpoint/2010/main" val="278212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D99F7-DB36-4BDF-8095-ADCEEE9920E7}"/>
              </a:ext>
            </a:extLst>
          </p:cNvPr>
          <p:cNvSpPr>
            <a:spLocks noGrp="1"/>
          </p:cNvSpPr>
          <p:nvPr>
            <p:ph type="title"/>
          </p:nvPr>
        </p:nvSpPr>
        <p:spPr/>
        <p:txBody>
          <a:bodyPr/>
          <a:lstStyle/>
          <a:p>
            <a:r>
              <a:rPr lang="en-US" dirty="0"/>
              <a:t>Jesus Will Visibly Return</a:t>
            </a:r>
          </a:p>
        </p:txBody>
      </p:sp>
      <p:sp>
        <p:nvSpPr>
          <p:cNvPr id="3" name="Content Placeholder 2">
            <a:extLst>
              <a:ext uri="{FF2B5EF4-FFF2-40B4-BE49-F238E27FC236}">
                <a16:creationId xmlns:a16="http://schemas.microsoft.com/office/drawing/2014/main" id="{3C0CE9DE-25AD-4C89-A617-A464B8B21B7C}"/>
              </a:ext>
            </a:extLst>
          </p:cNvPr>
          <p:cNvSpPr>
            <a:spLocks noGrp="1"/>
          </p:cNvSpPr>
          <p:nvPr>
            <p:ph idx="1"/>
          </p:nvPr>
        </p:nvSpPr>
        <p:spPr/>
        <p:txBody>
          <a:bodyPr/>
          <a:lstStyle/>
          <a:p>
            <a:r>
              <a:rPr lang="en-US" dirty="0"/>
              <a:t>Based on these verses, how would you describe Jesus’ return? </a:t>
            </a:r>
          </a:p>
          <a:p>
            <a:r>
              <a:rPr lang="en-US" dirty="0"/>
              <a:t>How could you use this passage to talk to a nonbeliever about Jesus Christ? </a:t>
            </a:r>
          </a:p>
          <a:p>
            <a:r>
              <a:rPr lang="en-US" dirty="0"/>
              <a:t>In what specific ways does this passage encourage you to pray?</a:t>
            </a:r>
          </a:p>
        </p:txBody>
      </p:sp>
    </p:spTree>
    <p:extLst>
      <p:ext uri="{BB962C8B-B14F-4D97-AF65-F5344CB8AC3E}">
        <p14:creationId xmlns:p14="http://schemas.microsoft.com/office/powerpoint/2010/main" val="272217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3E42-7198-48D9-9018-A32555A133ED}"/>
              </a:ext>
            </a:extLst>
          </p:cNvPr>
          <p:cNvSpPr>
            <a:spLocks noGrp="1"/>
          </p:cNvSpPr>
          <p:nvPr>
            <p:ph type="title"/>
          </p:nvPr>
        </p:nvSpPr>
        <p:spPr/>
        <p:txBody>
          <a:bodyPr/>
          <a:lstStyle/>
          <a:p>
            <a:pPr algn="l"/>
            <a:r>
              <a:rPr lang="en-US" dirty="0"/>
              <a:t>Listen for how to be ready.</a:t>
            </a:r>
          </a:p>
        </p:txBody>
      </p:sp>
      <p:sp>
        <p:nvSpPr>
          <p:cNvPr id="3" name="Content Placeholder 2">
            <a:extLst>
              <a:ext uri="{FF2B5EF4-FFF2-40B4-BE49-F238E27FC236}">
                <a16:creationId xmlns:a16="http://schemas.microsoft.com/office/drawing/2014/main" id="{8821DDF4-A75E-4680-8A4A-D426D2EB3DC9}"/>
              </a:ext>
            </a:extLst>
          </p:cNvPr>
          <p:cNvSpPr>
            <a:spLocks noGrp="1"/>
          </p:cNvSpPr>
          <p:nvPr>
            <p:ph idx="1"/>
          </p:nvPr>
        </p:nvSpPr>
        <p:spPr>
          <a:xfrm>
            <a:off x="1565231" y="1838151"/>
            <a:ext cx="9061537" cy="4351338"/>
          </a:xfrm>
        </p:spPr>
        <p:txBody>
          <a:bodyPr/>
          <a:lstStyle/>
          <a:p>
            <a:pPr marL="0" indent="0" algn="ctr">
              <a:buNone/>
            </a:pPr>
            <a:r>
              <a:rPr lang="en-US" dirty="0"/>
              <a:t>Matthew 24:42-44 (NIV)  "Therefore keep watch, because you do not know on what day your Lord will come.  43  But understand this: If the owner of the house had known at what time of night the thief was coming, he would have kept </a:t>
            </a:r>
          </a:p>
        </p:txBody>
      </p:sp>
    </p:spTree>
    <p:extLst>
      <p:ext uri="{BB962C8B-B14F-4D97-AF65-F5344CB8AC3E}">
        <p14:creationId xmlns:p14="http://schemas.microsoft.com/office/powerpoint/2010/main" val="2464618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33E42-7198-48D9-9018-A32555A133ED}"/>
              </a:ext>
            </a:extLst>
          </p:cNvPr>
          <p:cNvSpPr>
            <a:spLocks noGrp="1"/>
          </p:cNvSpPr>
          <p:nvPr>
            <p:ph type="title"/>
          </p:nvPr>
        </p:nvSpPr>
        <p:spPr/>
        <p:txBody>
          <a:bodyPr/>
          <a:lstStyle/>
          <a:p>
            <a:pPr algn="l"/>
            <a:r>
              <a:rPr lang="en-US" dirty="0"/>
              <a:t>Listen for how to be ready.</a:t>
            </a:r>
          </a:p>
        </p:txBody>
      </p:sp>
      <p:sp>
        <p:nvSpPr>
          <p:cNvPr id="3" name="Content Placeholder 2">
            <a:extLst>
              <a:ext uri="{FF2B5EF4-FFF2-40B4-BE49-F238E27FC236}">
                <a16:creationId xmlns:a16="http://schemas.microsoft.com/office/drawing/2014/main" id="{8821DDF4-A75E-4680-8A4A-D426D2EB3DC9}"/>
              </a:ext>
            </a:extLst>
          </p:cNvPr>
          <p:cNvSpPr>
            <a:spLocks noGrp="1"/>
          </p:cNvSpPr>
          <p:nvPr>
            <p:ph idx="1"/>
          </p:nvPr>
        </p:nvSpPr>
        <p:spPr>
          <a:xfrm>
            <a:off x="1697016" y="2004164"/>
            <a:ext cx="8797968" cy="4222903"/>
          </a:xfrm>
        </p:spPr>
        <p:txBody>
          <a:bodyPr/>
          <a:lstStyle/>
          <a:p>
            <a:pPr marL="0" indent="0" algn="ctr">
              <a:buNone/>
            </a:pPr>
            <a:r>
              <a:rPr lang="en-US" dirty="0"/>
              <a:t>watch and would not have let his house be broken into.  44  So you also must be ready, because the Son of Man will come at an hour when you do not expect him.</a:t>
            </a:r>
          </a:p>
        </p:txBody>
      </p:sp>
      <p:pic>
        <p:nvPicPr>
          <p:cNvPr id="4" name="Picture 3">
            <a:extLst>
              <a:ext uri="{FF2B5EF4-FFF2-40B4-BE49-F238E27FC236}">
                <a16:creationId xmlns:a16="http://schemas.microsoft.com/office/drawing/2014/main" id="{DAD2BE47-D295-434D-A0D4-45FAE68A1E4E}"/>
              </a:ext>
            </a:extLst>
          </p:cNvPr>
          <p:cNvPicPr>
            <a:picLocks noChangeAspect="1"/>
          </p:cNvPicPr>
          <p:nvPr/>
        </p:nvPicPr>
        <p:blipFill>
          <a:blip r:embed="rId2"/>
          <a:stretch>
            <a:fillRect/>
          </a:stretch>
        </p:blipFill>
        <p:spPr>
          <a:xfrm>
            <a:off x="4865336" y="4814475"/>
            <a:ext cx="1985336" cy="319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284005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76AF2-AAC4-4BC2-8C97-D32C2A72E465}"/>
              </a:ext>
            </a:extLst>
          </p:cNvPr>
          <p:cNvSpPr>
            <a:spLocks noGrp="1"/>
          </p:cNvSpPr>
          <p:nvPr>
            <p:ph type="title"/>
          </p:nvPr>
        </p:nvSpPr>
        <p:spPr/>
        <p:txBody>
          <a:bodyPr/>
          <a:lstStyle/>
          <a:p>
            <a:r>
              <a:rPr lang="en-US" dirty="0"/>
              <a:t>Be prepared for Christ’s Return</a:t>
            </a:r>
          </a:p>
        </p:txBody>
      </p:sp>
      <p:sp>
        <p:nvSpPr>
          <p:cNvPr id="3" name="Content Placeholder 2">
            <a:extLst>
              <a:ext uri="{FF2B5EF4-FFF2-40B4-BE49-F238E27FC236}">
                <a16:creationId xmlns:a16="http://schemas.microsoft.com/office/drawing/2014/main" id="{186D0AD5-136C-41F5-8DBA-910FBFF688AB}"/>
              </a:ext>
            </a:extLst>
          </p:cNvPr>
          <p:cNvSpPr>
            <a:spLocks noGrp="1"/>
          </p:cNvSpPr>
          <p:nvPr>
            <p:ph idx="1"/>
          </p:nvPr>
        </p:nvSpPr>
        <p:spPr>
          <a:xfrm>
            <a:off x="838200" y="1825624"/>
            <a:ext cx="10515600" cy="4763065"/>
          </a:xfrm>
        </p:spPr>
        <p:txBody>
          <a:bodyPr>
            <a:normAutofit/>
          </a:bodyPr>
          <a:lstStyle/>
          <a:p>
            <a:r>
              <a:rPr lang="en-US" dirty="0"/>
              <a:t>What life principle does Jesus give concerning His return?</a:t>
            </a:r>
          </a:p>
          <a:p>
            <a:r>
              <a:rPr lang="en-US" dirty="0"/>
              <a:t>How does He illustrate that principle?</a:t>
            </a:r>
          </a:p>
          <a:p>
            <a:r>
              <a:rPr lang="en-US" dirty="0"/>
              <a:t>What makes Jesus'  return seem distant and unreal to many people?</a:t>
            </a:r>
          </a:p>
          <a:p>
            <a:r>
              <a:rPr lang="en-US" dirty="0"/>
              <a:t>What other events in your life have seemed distant and unreal and yet they have eventually taken place?</a:t>
            </a:r>
          </a:p>
        </p:txBody>
      </p:sp>
    </p:spTree>
    <p:extLst>
      <p:ext uri="{BB962C8B-B14F-4D97-AF65-F5344CB8AC3E}">
        <p14:creationId xmlns:p14="http://schemas.microsoft.com/office/powerpoint/2010/main" val="3124178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92F55-02D0-4883-90FA-77B730D1FB3C}"/>
              </a:ext>
            </a:extLst>
          </p:cNvPr>
          <p:cNvSpPr>
            <a:spLocks noGrp="1"/>
          </p:cNvSpPr>
          <p:nvPr>
            <p:ph type="title"/>
          </p:nvPr>
        </p:nvSpPr>
        <p:spPr/>
        <p:txBody>
          <a:bodyPr/>
          <a:lstStyle/>
          <a:p>
            <a:r>
              <a:rPr lang="en-US" dirty="0"/>
              <a:t>Be prepared for Christ’s Return</a:t>
            </a:r>
          </a:p>
        </p:txBody>
      </p:sp>
      <p:sp>
        <p:nvSpPr>
          <p:cNvPr id="3" name="Content Placeholder 2">
            <a:extLst>
              <a:ext uri="{FF2B5EF4-FFF2-40B4-BE49-F238E27FC236}">
                <a16:creationId xmlns:a16="http://schemas.microsoft.com/office/drawing/2014/main" id="{D9C2F00A-8CA6-4444-A977-0C1AFA4B8346}"/>
              </a:ext>
            </a:extLst>
          </p:cNvPr>
          <p:cNvSpPr>
            <a:spLocks noGrp="1"/>
          </p:cNvSpPr>
          <p:nvPr>
            <p:ph idx="1"/>
          </p:nvPr>
        </p:nvSpPr>
        <p:spPr/>
        <p:txBody>
          <a:bodyPr/>
          <a:lstStyle/>
          <a:p>
            <a:r>
              <a:rPr lang="en-US" dirty="0"/>
              <a:t>As you anticipated Christmas or a visit by relatives or the end of school, how did it affect your day-to-day life?</a:t>
            </a:r>
          </a:p>
          <a:p>
            <a:r>
              <a:rPr lang="en-US" dirty="0"/>
              <a:t>How would an alert believer live his or her life differently in anticipation of Christ's return?  What is involved in getting ready?</a:t>
            </a:r>
          </a:p>
          <a:p>
            <a:endParaRPr lang="en-US" dirty="0"/>
          </a:p>
        </p:txBody>
      </p:sp>
    </p:spTree>
    <p:extLst>
      <p:ext uri="{BB962C8B-B14F-4D97-AF65-F5344CB8AC3E}">
        <p14:creationId xmlns:p14="http://schemas.microsoft.com/office/powerpoint/2010/main" val="2376480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0B501-D10E-4F16-8EA1-B6603836ADF8}"/>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7504BB4C-C44A-413E-960B-3143B783064E}"/>
              </a:ext>
            </a:extLst>
          </p:cNvPr>
          <p:cNvSpPr>
            <a:spLocks noGrp="1"/>
          </p:cNvSpPr>
          <p:nvPr>
            <p:ph idx="1"/>
          </p:nvPr>
        </p:nvSpPr>
        <p:spPr>
          <a:xfrm>
            <a:off x="3732756" y="1825625"/>
            <a:ext cx="7621044" cy="4351338"/>
          </a:xfrm>
        </p:spPr>
        <p:txBody>
          <a:bodyPr/>
          <a:lstStyle/>
          <a:p>
            <a:r>
              <a:rPr lang="en-US" dirty="0"/>
              <a:t>Thank Jesus for the promise of returning and setting up a kingdom that is infinitely greater than this world we live in. </a:t>
            </a:r>
          </a:p>
          <a:p>
            <a:r>
              <a:rPr lang="en-US" dirty="0"/>
              <a:t>Ask Him to help you live a life of wisdom and readiness.</a:t>
            </a:r>
          </a:p>
          <a:p>
            <a:endParaRPr lang="en-US" dirty="0"/>
          </a:p>
        </p:txBody>
      </p:sp>
      <p:pic>
        <p:nvPicPr>
          <p:cNvPr id="5" name="Picture 4" descr="Shape&#10;&#10;Description automatically generated with low confidence">
            <a:extLst>
              <a:ext uri="{FF2B5EF4-FFF2-40B4-BE49-F238E27FC236}">
                <a16:creationId xmlns:a16="http://schemas.microsoft.com/office/drawing/2014/main" id="{B65BE86F-2B8B-4E47-A9B9-FF90CB0D9D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2615" y="1690688"/>
            <a:ext cx="3242087" cy="3242087"/>
          </a:xfrm>
          <a:prstGeom prst="rect">
            <a:avLst/>
          </a:prstGeom>
        </p:spPr>
      </p:pic>
    </p:spTree>
    <p:extLst>
      <p:ext uri="{BB962C8B-B14F-4D97-AF65-F5344CB8AC3E}">
        <p14:creationId xmlns:p14="http://schemas.microsoft.com/office/powerpoint/2010/main" val="11672010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0B501-D10E-4F16-8EA1-B6603836ADF8}"/>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7504BB4C-C44A-413E-960B-3143B783064E}"/>
              </a:ext>
            </a:extLst>
          </p:cNvPr>
          <p:cNvSpPr>
            <a:spLocks noGrp="1"/>
          </p:cNvSpPr>
          <p:nvPr>
            <p:ph idx="1"/>
          </p:nvPr>
        </p:nvSpPr>
        <p:spPr/>
        <p:txBody>
          <a:bodyPr/>
          <a:lstStyle/>
          <a:p>
            <a:r>
              <a:rPr lang="en-US" dirty="0"/>
              <a:t>Prepare yourself. </a:t>
            </a:r>
          </a:p>
          <a:p>
            <a:pPr lvl="1"/>
            <a:r>
              <a:rPr lang="en-US" dirty="0"/>
              <a:t>Review your plans and schedule for the week .</a:t>
            </a:r>
          </a:p>
          <a:p>
            <a:pPr lvl="1"/>
            <a:r>
              <a:rPr lang="en-US" dirty="0"/>
              <a:t>Consider steps you can take that show you are ready and prepared for Christ’s return.</a:t>
            </a:r>
          </a:p>
          <a:p>
            <a:endParaRPr lang="en-US" dirty="0"/>
          </a:p>
        </p:txBody>
      </p:sp>
      <p:pic>
        <p:nvPicPr>
          <p:cNvPr id="5" name="Picture 4" descr="Text&#10;&#10;Description automatically generated with low confidence">
            <a:extLst>
              <a:ext uri="{FF2B5EF4-FFF2-40B4-BE49-F238E27FC236}">
                <a16:creationId xmlns:a16="http://schemas.microsoft.com/office/drawing/2014/main" id="{C364EF8E-B577-4BC3-B21C-9029222436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3194" y="4328173"/>
            <a:ext cx="3555365" cy="184879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046264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0B501-D10E-4F16-8EA1-B6603836ADF8}"/>
              </a:ext>
            </a:extLst>
          </p:cNvPr>
          <p:cNvSpPr>
            <a:spLocks noGrp="1"/>
          </p:cNvSpPr>
          <p:nvPr>
            <p:ph type="title"/>
          </p:nvPr>
        </p:nvSpPr>
        <p:spPr/>
        <p:txBody>
          <a:bodyPr/>
          <a:lstStyle/>
          <a:p>
            <a:r>
              <a:rPr lang="en-US"/>
              <a:t>Application</a:t>
            </a:r>
          </a:p>
        </p:txBody>
      </p:sp>
      <p:sp>
        <p:nvSpPr>
          <p:cNvPr id="3" name="Content Placeholder 2">
            <a:extLst>
              <a:ext uri="{FF2B5EF4-FFF2-40B4-BE49-F238E27FC236}">
                <a16:creationId xmlns:a16="http://schemas.microsoft.com/office/drawing/2014/main" id="{7504BB4C-C44A-413E-960B-3143B783064E}"/>
              </a:ext>
            </a:extLst>
          </p:cNvPr>
          <p:cNvSpPr>
            <a:spLocks noGrp="1"/>
          </p:cNvSpPr>
          <p:nvPr>
            <p:ph idx="1"/>
          </p:nvPr>
        </p:nvSpPr>
        <p:spPr/>
        <p:txBody>
          <a:bodyPr/>
          <a:lstStyle/>
          <a:p>
            <a:r>
              <a:rPr lang="en-US" dirty="0"/>
              <a:t>Prepare others. </a:t>
            </a:r>
          </a:p>
          <a:p>
            <a:pPr lvl="1"/>
            <a:r>
              <a:rPr lang="en-US" dirty="0"/>
              <a:t>Identify those who are not ready </a:t>
            </a:r>
            <a:br>
              <a:rPr lang="en-US" dirty="0"/>
            </a:br>
            <a:r>
              <a:rPr lang="en-US" dirty="0"/>
              <a:t>for Christ’s return. </a:t>
            </a:r>
          </a:p>
          <a:p>
            <a:pPr lvl="1"/>
            <a:r>
              <a:rPr lang="en-US" dirty="0"/>
              <a:t>Pray and look for opportunities </a:t>
            </a:r>
            <a:br>
              <a:rPr lang="en-US" dirty="0"/>
            </a:br>
            <a:r>
              <a:rPr lang="en-US" dirty="0"/>
              <a:t>to either lead them into a </a:t>
            </a:r>
            <a:br>
              <a:rPr lang="en-US" dirty="0"/>
            </a:br>
            <a:r>
              <a:rPr lang="en-US" dirty="0"/>
              <a:t>relationship with Christ or </a:t>
            </a:r>
            <a:br>
              <a:rPr lang="en-US" dirty="0"/>
            </a:br>
            <a:r>
              <a:rPr lang="en-US" dirty="0"/>
              <a:t>encourage them to renew </a:t>
            </a:r>
            <a:br>
              <a:rPr lang="en-US" dirty="0"/>
            </a:br>
            <a:r>
              <a:rPr lang="en-US" dirty="0"/>
              <a:t>their walk with Him.</a:t>
            </a:r>
          </a:p>
          <a:p>
            <a:endParaRPr lang="en-US" dirty="0"/>
          </a:p>
        </p:txBody>
      </p:sp>
      <p:pic>
        <p:nvPicPr>
          <p:cNvPr id="5" name="Picture 4" descr="A picture containing text, toy, vector graphics, doll&#10;&#10;Description automatically generated">
            <a:extLst>
              <a:ext uri="{FF2B5EF4-FFF2-40B4-BE49-F238E27FC236}">
                <a16:creationId xmlns:a16="http://schemas.microsoft.com/office/drawing/2014/main" id="{476964FE-7DEE-44FE-98EE-7CFCBA3EB72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7337" y="2685615"/>
            <a:ext cx="3132545" cy="236115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240397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89CEC1D-67BD-4210-93A4-DCC98B4489DF}"/>
              </a:ext>
            </a:extLst>
          </p:cNvPr>
          <p:cNvSpPr>
            <a:spLocks noGrp="1"/>
          </p:cNvSpPr>
          <p:nvPr>
            <p:ph type="title"/>
          </p:nvPr>
        </p:nvSpPr>
        <p:spPr/>
        <p:txBody>
          <a:bodyPr/>
          <a:lstStyle/>
          <a:p>
            <a:r>
              <a:rPr lang="en-US" dirty="0"/>
              <a:t>Video Introduction</a:t>
            </a:r>
          </a:p>
        </p:txBody>
      </p:sp>
      <p:grpSp>
        <p:nvGrpSpPr>
          <p:cNvPr id="9" name="Group 8">
            <a:extLst>
              <a:ext uri="{FF2B5EF4-FFF2-40B4-BE49-F238E27FC236}">
                <a16:creationId xmlns:a16="http://schemas.microsoft.com/office/drawing/2014/main" id="{7A4B23EA-3FEB-436F-B4FD-B19A6A71D139}"/>
              </a:ext>
            </a:extLst>
          </p:cNvPr>
          <p:cNvGrpSpPr/>
          <p:nvPr/>
        </p:nvGrpSpPr>
        <p:grpSpPr>
          <a:xfrm>
            <a:off x="2849598" y="1690688"/>
            <a:ext cx="6492803" cy="4161682"/>
            <a:chOff x="2849598" y="1690688"/>
            <a:chExt cx="6492803" cy="4161682"/>
          </a:xfrm>
        </p:grpSpPr>
        <p:pic>
          <p:nvPicPr>
            <p:cNvPr id="6" name="Picture 5" descr="A picture containing text&#10;&#10;Description automatically generated">
              <a:extLst>
                <a:ext uri="{FF2B5EF4-FFF2-40B4-BE49-F238E27FC236}">
                  <a16:creationId xmlns:a16="http://schemas.microsoft.com/office/drawing/2014/main" id="{353A7CC9-D062-4F44-B305-74AD6CEB5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8500" y="1928812"/>
              <a:ext cx="5715000" cy="3000375"/>
            </a:xfrm>
            <a:prstGeom prst="rect">
              <a:avLst/>
            </a:prstGeom>
            <a:ln>
              <a:noFill/>
            </a:ln>
            <a:effectLst>
              <a:outerShdw blurRad="292100" dist="139700" dir="2700000" algn="tl" rotWithShape="0">
                <a:srgbClr val="333333">
                  <a:alpha val="65000"/>
                </a:srgbClr>
              </a:outerShdw>
            </a:effectLst>
          </p:spPr>
        </p:pic>
        <p:pic>
          <p:nvPicPr>
            <p:cNvPr id="8" name="Picture 7" descr="Shape&#10;&#10;Description automatically generated with medium confidence">
              <a:hlinkClick r:id="rId3"/>
              <a:extLst>
                <a:ext uri="{FF2B5EF4-FFF2-40B4-BE49-F238E27FC236}">
                  <a16:creationId xmlns:a16="http://schemas.microsoft.com/office/drawing/2014/main" id="{7E4A0A47-5A54-4107-9555-D2400F861C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690688"/>
              <a:ext cx="6492803" cy="4161682"/>
            </a:xfrm>
            <a:prstGeom prst="rect">
              <a:avLst/>
            </a:prstGeom>
            <a:ln>
              <a:noFill/>
            </a:ln>
            <a:effectLst>
              <a:outerShdw blurRad="292100" dist="139700" dir="2700000" algn="tl" rotWithShape="0">
                <a:srgbClr val="333333">
                  <a:alpha val="65000"/>
                </a:srgbClr>
              </a:outerShdw>
            </a:effectLst>
          </p:spPr>
        </p:pic>
      </p:grpSp>
      <p:sp>
        <p:nvSpPr>
          <p:cNvPr id="10" name="TextBox 9">
            <a:extLst>
              <a:ext uri="{FF2B5EF4-FFF2-40B4-BE49-F238E27FC236}">
                <a16:creationId xmlns:a16="http://schemas.microsoft.com/office/drawing/2014/main" id="{DEDC50D7-A76B-4E3C-A9E4-64EB5B954BF1}"/>
              </a:ext>
            </a:extLst>
          </p:cNvPr>
          <p:cNvSpPr txBox="1"/>
          <p:nvPr/>
        </p:nvSpPr>
        <p:spPr>
          <a:xfrm>
            <a:off x="4476997" y="5792995"/>
            <a:ext cx="3526972" cy="523220"/>
          </a:xfrm>
          <a:prstGeom prst="rect">
            <a:avLst/>
          </a:prstGeom>
          <a:noFill/>
        </p:spPr>
        <p:txBody>
          <a:bodyPr wrap="square" rtlCol="0">
            <a:spAutoFit/>
          </a:bodyPr>
          <a:lstStyle/>
          <a:p>
            <a:pPr algn="ctr"/>
            <a:r>
              <a:rPr lang="en-US" sz="2800" dirty="0">
                <a:hlinkClick r:id="rId3"/>
              </a:rPr>
              <a:t>View Video</a:t>
            </a:r>
            <a:endParaRPr lang="en-US" sz="2800" dirty="0"/>
          </a:p>
        </p:txBody>
      </p:sp>
    </p:spTree>
    <p:extLst>
      <p:ext uri="{BB962C8B-B14F-4D97-AF65-F5344CB8AC3E}">
        <p14:creationId xmlns:p14="http://schemas.microsoft.com/office/powerpoint/2010/main" val="31963977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8E98C01-2652-4FBD-AC4D-3ECE1C597AE0}"/>
              </a:ext>
            </a:extLst>
          </p:cNvPr>
          <p:cNvSpPr>
            <a:spLocks noGrp="1"/>
          </p:cNvSpPr>
          <p:nvPr>
            <p:ph type="title"/>
          </p:nvPr>
        </p:nvSpPr>
        <p:spPr/>
        <p:txBody>
          <a:bodyPr/>
          <a:lstStyle/>
          <a:p>
            <a:r>
              <a:rPr lang="en-US" dirty="0"/>
              <a:t>Family Activities</a:t>
            </a:r>
          </a:p>
        </p:txBody>
      </p:sp>
      <p:pic>
        <p:nvPicPr>
          <p:cNvPr id="1026" name="Picture 4" descr="Logo&#10;&#10;Description automatically generated">
            <a:extLst>
              <a:ext uri="{FF2B5EF4-FFF2-40B4-BE49-F238E27FC236}">
                <a16:creationId xmlns:a16="http://schemas.microsoft.com/office/drawing/2014/main" id="{9FD01288-F9A3-49AE-92EA-A41D4CD4A16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5048923" y="3949720"/>
            <a:ext cx="3062528" cy="291343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1">
            <a:extLst>
              <a:ext uri="{FF2B5EF4-FFF2-40B4-BE49-F238E27FC236}">
                <a16:creationId xmlns:a16="http://schemas.microsoft.com/office/drawing/2014/main" id="{8ADE9ADC-24B0-4208-BBEC-48DC1CAD21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80187" y="1944872"/>
            <a:ext cx="4773613" cy="2141537"/>
          </a:xfrm>
          <a:prstGeom prst="rect">
            <a:avLst/>
          </a:prstGeom>
          <a:ln>
            <a:noFill/>
          </a:ln>
          <a:effectLst>
            <a:outerShdw blurRad="292100" dist="139700" dir="2700000" algn="tl" rotWithShape="0">
              <a:srgbClr val="333333">
                <a:alpha val="65000"/>
              </a:srgbClr>
            </a:outerShdw>
          </a:effectLst>
          <a:scene3d>
            <a:camera prst="perspectiveContrastingLeftFacing"/>
            <a:lightRig rig="threePt" dir="t"/>
          </a:scene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peech Bubble: Rectangle with Corners Rounded 4">
            <a:extLst>
              <a:ext uri="{FF2B5EF4-FFF2-40B4-BE49-F238E27FC236}">
                <a16:creationId xmlns:a16="http://schemas.microsoft.com/office/drawing/2014/main" id="{93A72E31-8297-4A24-B5C3-81DD05304F37}"/>
              </a:ext>
            </a:extLst>
          </p:cNvPr>
          <p:cNvSpPr/>
          <p:nvPr/>
        </p:nvSpPr>
        <p:spPr>
          <a:xfrm>
            <a:off x="1059341" y="1451565"/>
            <a:ext cx="5817448" cy="2634844"/>
          </a:xfrm>
          <a:prstGeom prst="wedgeRoundRectCallout">
            <a:avLst>
              <a:gd name="adj1" fmla="val 40905"/>
              <a:gd name="adj2" fmla="val 63239"/>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Another Word Ninja challenge.  Unscramble these words (from your Bible Study Passages) and use the numbers under the letters to determine the important message.  Pass it on to the person in charge of your church calendar.   If you get stuck, refer to the assistance available at </a:t>
            </a:r>
            <a:r>
              <a:rPr lang="en-US" sz="1800" u="sng" dirty="0">
                <a:solidFill>
                  <a:srgbClr val="0563C1"/>
                </a:solidFill>
                <a:effectLst/>
                <a:latin typeface="Comic Sans MS" panose="030F0702030302020204" pitchFamily="66" charset="0"/>
                <a:ea typeface="Calibri" panose="020F0502020204030204" pitchFamily="34" charset="0"/>
                <a:cs typeface="Times New Roman" panose="02020603050405020304" pitchFamily="18" charset="0"/>
                <a:hlinkClick r:id="rId4"/>
              </a:rPr>
              <a:t>https://tinyurl.com/4vy75u6u</a:t>
            </a:r>
            <a:r>
              <a:rPr lang="en-US" sz="1800" u="sng" dirty="0">
                <a:solidFill>
                  <a:srgbClr val="0563C1"/>
                </a:solidFill>
                <a:effectLst/>
                <a:latin typeface="Comic Sans MS" panose="030F0702030302020204" pitchFamily="66" charset="0"/>
                <a:ea typeface="Calibri" panose="020F0502020204030204" pitchFamily="34" charset="0"/>
                <a:cs typeface="Times New Roman" panose="02020603050405020304" pitchFamily="18" charset="0"/>
              </a:rPr>
              <a:t>  </a:t>
            </a:r>
            <a:r>
              <a:rPr lang="en-US" dirty="0">
                <a:solidFill>
                  <a:schemeClr val="tx1"/>
                </a:solidFill>
                <a:latin typeface="Comic Sans MS" panose="030F0702030302020204" pitchFamily="66" charset="0"/>
                <a:ea typeface="Calibri" panose="020F0502020204030204" pitchFamily="34" charset="0"/>
                <a:cs typeface="Times New Roman" panose="02020603050405020304" pitchFamily="18" charset="0"/>
              </a:rPr>
              <a:t>Other</a:t>
            </a:r>
            <a:r>
              <a:rPr lang="en-US" sz="1800" dirty="0">
                <a:solidFill>
                  <a:schemeClr val="tx1"/>
                </a:solidFill>
                <a:effectLst/>
                <a:latin typeface="Comic Sans MS" panose="030F0702030302020204" pitchFamily="66" charset="0"/>
                <a:ea typeface="Calibri" panose="020F0502020204030204" pitchFamily="34" charset="0"/>
                <a:cs typeface="Times New Roman" panose="02020603050405020304" pitchFamily="18" charset="0"/>
              </a:rPr>
              <a:t> activities of intrigue are posted there also.</a:t>
            </a:r>
            <a:endParaRPr lang="en-US" dirty="0">
              <a:latin typeface="Comic Sans MS" panose="030F0702030302020204" pitchFamily="66" charset="0"/>
            </a:endParaRPr>
          </a:p>
        </p:txBody>
      </p:sp>
    </p:spTree>
    <p:extLst>
      <p:ext uri="{BB962C8B-B14F-4D97-AF65-F5344CB8AC3E}">
        <p14:creationId xmlns:p14="http://schemas.microsoft.com/office/powerpoint/2010/main" val="7094351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Return of Jesus</a:t>
            </a:r>
          </a:p>
        </p:txBody>
      </p:sp>
      <p:sp>
        <p:nvSpPr>
          <p:cNvPr id="3" name="Subtitle 2"/>
          <p:cNvSpPr>
            <a:spLocks noGrp="1"/>
          </p:cNvSpPr>
          <p:nvPr>
            <p:ph type="subTitle" idx="1"/>
          </p:nvPr>
        </p:nvSpPr>
        <p:spPr>
          <a:xfrm>
            <a:off x="1524000" y="3823854"/>
            <a:ext cx="9144000" cy="1433945"/>
          </a:xfrm>
        </p:spPr>
        <p:txBody>
          <a:bodyPr/>
          <a:lstStyle/>
          <a:p>
            <a:r>
              <a:rPr lang="en-US" dirty="0"/>
              <a:t>April 18</a:t>
            </a:r>
          </a:p>
        </p:txBody>
      </p:sp>
    </p:spTree>
    <p:extLst>
      <p:ext uri="{BB962C8B-B14F-4D97-AF65-F5344CB8AC3E}">
        <p14:creationId xmlns:p14="http://schemas.microsoft.com/office/powerpoint/2010/main" val="373722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FD9BF-1E06-4C71-AEFA-A4CBCCF31BE2}"/>
              </a:ext>
            </a:extLst>
          </p:cNvPr>
          <p:cNvSpPr>
            <a:spLocks noGrp="1"/>
          </p:cNvSpPr>
          <p:nvPr>
            <p:ph type="title"/>
          </p:nvPr>
        </p:nvSpPr>
        <p:spPr/>
        <p:txBody>
          <a:bodyPr/>
          <a:lstStyle/>
          <a:p>
            <a:r>
              <a:rPr lang="en-US" dirty="0"/>
              <a:t>Can’t wait …</a:t>
            </a:r>
          </a:p>
        </p:txBody>
      </p:sp>
      <p:sp>
        <p:nvSpPr>
          <p:cNvPr id="4" name="Content Placeholder 3">
            <a:extLst>
              <a:ext uri="{FF2B5EF4-FFF2-40B4-BE49-F238E27FC236}">
                <a16:creationId xmlns:a16="http://schemas.microsoft.com/office/drawing/2014/main" id="{A3CFCCE5-82C2-43B5-BDC3-F911ECC18849}"/>
              </a:ext>
            </a:extLst>
          </p:cNvPr>
          <p:cNvSpPr>
            <a:spLocks noGrp="1"/>
          </p:cNvSpPr>
          <p:nvPr>
            <p:ph idx="1"/>
          </p:nvPr>
        </p:nvSpPr>
        <p:spPr/>
        <p:txBody>
          <a:bodyPr>
            <a:normAutofit lnSpcReduction="10000"/>
          </a:bodyPr>
          <a:lstStyle/>
          <a:p>
            <a:r>
              <a:rPr lang="en-US" dirty="0"/>
              <a:t>What activity or event are you looking forward to in the next few weeks?</a:t>
            </a:r>
          </a:p>
          <a:p>
            <a:r>
              <a:rPr lang="en-US" dirty="0">
                <a:solidFill>
                  <a:srgbClr val="C00000"/>
                </a:solidFill>
              </a:rPr>
              <a:t>We all have milestone events in life that we look forward to with both excitement and some trepidation.</a:t>
            </a:r>
          </a:p>
          <a:p>
            <a:pPr lvl="1"/>
            <a:r>
              <a:rPr lang="en-US" dirty="0">
                <a:solidFill>
                  <a:srgbClr val="C00000"/>
                </a:solidFill>
              </a:rPr>
              <a:t>The one milestone event that faces every person in the world is the Second Coming of Jesus Christ.</a:t>
            </a:r>
          </a:p>
          <a:p>
            <a:pPr lvl="1"/>
            <a:r>
              <a:rPr lang="en-US" dirty="0">
                <a:solidFill>
                  <a:srgbClr val="C00000"/>
                </a:solidFill>
              </a:rPr>
              <a:t>Today we study the reality that Jesus will return to establish His eternal kingdom.</a:t>
            </a:r>
          </a:p>
          <a:p>
            <a:endParaRPr lang="en-US" dirty="0"/>
          </a:p>
        </p:txBody>
      </p:sp>
      <p:grpSp>
        <p:nvGrpSpPr>
          <p:cNvPr id="13" name="Group 12">
            <a:extLst>
              <a:ext uri="{FF2B5EF4-FFF2-40B4-BE49-F238E27FC236}">
                <a16:creationId xmlns:a16="http://schemas.microsoft.com/office/drawing/2014/main" id="{381E8325-B358-4BEC-ABA3-58C8E192DBD2}"/>
              </a:ext>
            </a:extLst>
          </p:cNvPr>
          <p:cNvGrpSpPr/>
          <p:nvPr/>
        </p:nvGrpSpPr>
        <p:grpSpPr>
          <a:xfrm>
            <a:off x="1904634" y="2856706"/>
            <a:ext cx="9107893" cy="3429000"/>
            <a:chOff x="1904634" y="2856706"/>
            <a:chExt cx="9107893" cy="3429000"/>
          </a:xfrm>
        </p:grpSpPr>
        <p:pic>
          <p:nvPicPr>
            <p:cNvPr id="8" name="Picture 7" descr="A picture containing person, person, standing, posing&#10;&#10;Description automatically generated">
              <a:extLst>
                <a:ext uri="{FF2B5EF4-FFF2-40B4-BE49-F238E27FC236}">
                  <a16:creationId xmlns:a16="http://schemas.microsoft.com/office/drawing/2014/main" id="{E7B0C94A-E949-445D-8F96-5F461BF2498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4634" y="3367782"/>
              <a:ext cx="2914389" cy="1939890"/>
            </a:xfrm>
            <a:prstGeom prst="rect">
              <a:avLst/>
            </a:prstGeom>
            <a:ln>
              <a:noFill/>
            </a:ln>
            <a:effectLst>
              <a:outerShdw blurRad="292100" dist="139700" dir="2700000" algn="tl" rotWithShape="0">
                <a:srgbClr val="333333">
                  <a:alpha val="65000"/>
                </a:srgbClr>
              </a:outerShdw>
            </a:effectLst>
          </p:spPr>
        </p:pic>
        <p:pic>
          <p:nvPicPr>
            <p:cNvPr id="10" name="Picture 9" descr="A person in a graduation gown&#10;&#10;Description automatically generated with medium confidence">
              <a:extLst>
                <a:ext uri="{FF2B5EF4-FFF2-40B4-BE49-F238E27FC236}">
                  <a16:creationId xmlns:a16="http://schemas.microsoft.com/office/drawing/2014/main" id="{032EF560-B731-4BE2-9C3D-117D3564553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flipH="1">
              <a:off x="5914796" y="2856706"/>
              <a:ext cx="1122998" cy="3429000"/>
            </a:xfrm>
            <a:prstGeom prst="rect">
              <a:avLst/>
            </a:prstGeom>
            <a:ln>
              <a:noFill/>
            </a:ln>
            <a:effectLst>
              <a:outerShdw blurRad="292100" dist="139700" dir="2700000" algn="tl" rotWithShape="0">
                <a:srgbClr val="333333">
                  <a:alpha val="65000"/>
                </a:srgbClr>
              </a:outerShdw>
            </a:effectLst>
          </p:spPr>
        </p:pic>
        <p:pic>
          <p:nvPicPr>
            <p:cNvPr id="12" name="Picture 11" descr="Shape&#10;&#10;Description automatically generated">
              <a:extLst>
                <a:ext uri="{FF2B5EF4-FFF2-40B4-BE49-F238E27FC236}">
                  <a16:creationId xmlns:a16="http://schemas.microsoft.com/office/drawing/2014/main" id="{4158452F-4898-46F9-947C-2600B7AD90A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flipH="1">
              <a:off x="8020833" y="3367782"/>
              <a:ext cx="2991694" cy="1817454"/>
            </a:xfrm>
            <a:prstGeom prst="rect">
              <a:avLst/>
            </a:prstGeom>
            <a:ln>
              <a:noFill/>
            </a:ln>
            <a:effectLst>
              <a:outerShdw blurRad="292100" dist="139700" dir="2700000" algn="tl" rotWithShape="0">
                <a:srgbClr val="333333">
                  <a:alpha val="65000"/>
                </a:srgbClr>
              </a:outerShdw>
            </a:effectLst>
          </p:spPr>
        </p:pic>
      </p:grpSp>
    </p:spTree>
    <p:extLst>
      <p:ext uri="{BB962C8B-B14F-4D97-AF65-F5344CB8AC3E}">
        <p14:creationId xmlns:p14="http://schemas.microsoft.com/office/powerpoint/2010/main" val="2109962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par>
                                <p:cTn id="11" presetID="1" presetClass="exit" presetSubtype="0" fill="hold" nodeType="withEffect">
                                  <p:stCondLst>
                                    <p:cond delay="0"/>
                                  </p:stCondLst>
                                  <p:childTnLst>
                                    <p:set>
                                      <p:cBhvr>
                                        <p:cTn id="12"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9B9B-0525-405A-95CA-C8D79B4691F3}"/>
              </a:ext>
            </a:extLst>
          </p:cNvPr>
          <p:cNvSpPr>
            <a:spLocks noGrp="1"/>
          </p:cNvSpPr>
          <p:nvPr>
            <p:ph type="title"/>
          </p:nvPr>
        </p:nvSpPr>
        <p:spPr/>
        <p:txBody>
          <a:bodyPr/>
          <a:lstStyle/>
          <a:p>
            <a:pPr algn="l"/>
            <a:r>
              <a:rPr lang="en-US" dirty="0"/>
              <a:t>Listen for Q and A.</a:t>
            </a:r>
          </a:p>
        </p:txBody>
      </p:sp>
      <p:sp>
        <p:nvSpPr>
          <p:cNvPr id="3" name="Content Placeholder 2">
            <a:extLst>
              <a:ext uri="{FF2B5EF4-FFF2-40B4-BE49-F238E27FC236}">
                <a16:creationId xmlns:a16="http://schemas.microsoft.com/office/drawing/2014/main" id="{AE014A62-AA4F-4D9C-B31E-929AE0CC7F80}"/>
              </a:ext>
            </a:extLst>
          </p:cNvPr>
          <p:cNvSpPr>
            <a:spLocks noGrp="1"/>
          </p:cNvSpPr>
          <p:nvPr>
            <p:ph idx="1"/>
          </p:nvPr>
        </p:nvSpPr>
        <p:spPr/>
        <p:txBody>
          <a:bodyPr/>
          <a:lstStyle/>
          <a:p>
            <a:pPr marL="0" indent="0" algn="ctr">
              <a:buNone/>
            </a:pPr>
            <a:r>
              <a:rPr lang="en-US" dirty="0"/>
              <a:t>Matthew 24:3-8 (NIV)  As Jesus was sitting on the Mount of Olives, the disciples came to him privately. "Tell us," they said, "when will this happen, and what will be the sign of your coming and of the end of the age?"  4  Jesus answered: "Watch out that no one deceives you.  5  For many will come in my name, claiming, 'I am the Christ,' and will deceive many. </a:t>
            </a:r>
          </a:p>
        </p:txBody>
      </p:sp>
    </p:spTree>
    <p:extLst>
      <p:ext uri="{BB962C8B-B14F-4D97-AF65-F5344CB8AC3E}">
        <p14:creationId xmlns:p14="http://schemas.microsoft.com/office/powerpoint/2010/main" val="3286270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59B9B-0525-405A-95CA-C8D79B4691F3}"/>
              </a:ext>
            </a:extLst>
          </p:cNvPr>
          <p:cNvSpPr>
            <a:spLocks noGrp="1"/>
          </p:cNvSpPr>
          <p:nvPr>
            <p:ph type="title"/>
          </p:nvPr>
        </p:nvSpPr>
        <p:spPr/>
        <p:txBody>
          <a:bodyPr/>
          <a:lstStyle/>
          <a:p>
            <a:pPr algn="l"/>
            <a:r>
              <a:rPr lang="en-US" dirty="0"/>
              <a:t>Listen for Q and A.</a:t>
            </a:r>
          </a:p>
        </p:txBody>
      </p:sp>
      <p:sp>
        <p:nvSpPr>
          <p:cNvPr id="3" name="Content Placeholder 2">
            <a:extLst>
              <a:ext uri="{FF2B5EF4-FFF2-40B4-BE49-F238E27FC236}">
                <a16:creationId xmlns:a16="http://schemas.microsoft.com/office/drawing/2014/main" id="{AE014A62-AA4F-4D9C-B31E-929AE0CC7F80}"/>
              </a:ext>
            </a:extLst>
          </p:cNvPr>
          <p:cNvSpPr>
            <a:spLocks noGrp="1"/>
          </p:cNvSpPr>
          <p:nvPr>
            <p:ph idx="1"/>
          </p:nvPr>
        </p:nvSpPr>
        <p:spPr>
          <a:xfrm>
            <a:off x="1136650" y="1838325"/>
            <a:ext cx="9918700" cy="4351338"/>
          </a:xfrm>
        </p:spPr>
        <p:txBody>
          <a:bodyPr/>
          <a:lstStyle/>
          <a:p>
            <a:pPr marL="0" indent="0" algn="ctr">
              <a:buNone/>
            </a:pPr>
            <a:r>
              <a:rPr lang="en-US" dirty="0"/>
              <a:t>You will hear of wars and rumors of wars, but see to it that you are not alarmed. Such things must happen, but the end is still to come.  7  Nation will rise against nation, and kingdom against kingdom. There will be famines and earthquakes in various places.  8  All these are the beginning of birth pains.</a:t>
            </a:r>
          </a:p>
        </p:txBody>
      </p:sp>
      <p:pic>
        <p:nvPicPr>
          <p:cNvPr id="5" name="Picture 4">
            <a:extLst>
              <a:ext uri="{FF2B5EF4-FFF2-40B4-BE49-F238E27FC236}">
                <a16:creationId xmlns:a16="http://schemas.microsoft.com/office/drawing/2014/main" id="{3F02C42D-24B9-4F9B-B3CF-5C9F442158D0}"/>
              </a:ext>
            </a:extLst>
          </p:cNvPr>
          <p:cNvPicPr>
            <a:picLocks noChangeAspect="1"/>
          </p:cNvPicPr>
          <p:nvPr/>
        </p:nvPicPr>
        <p:blipFill>
          <a:blip r:embed="rId2"/>
          <a:stretch>
            <a:fillRect/>
          </a:stretch>
        </p:blipFill>
        <p:spPr>
          <a:xfrm>
            <a:off x="5103332" y="5675328"/>
            <a:ext cx="1985336" cy="31907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50954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A3105-5343-4CEF-A47F-87D806BEDF44}"/>
              </a:ext>
            </a:extLst>
          </p:cNvPr>
          <p:cNvSpPr>
            <a:spLocks noGrp="1"/>
          </p:cNvSpPr>
          <p:nvPr>
            <p:ph type="title"/>
          </p:nvPr>
        </p:nvSpPr>
        <p:spPr/>
        <p:txBody>
          <a:bodyPr/>
          <a:lstStyle/>
          <a:p>
            <a:r>
              <a:rPr lang="en-US" dirty="0"/>
              <a:t>Signs of Christ’s Return</a:t>
            </a:r>
          </a:p>
        </p:txBody>
      </p:sp>
      <p:sp>
        <p:nvSpPr>
          <p:cNvPr id="3" name="Content Placeholder 2">
            <a:extLst>
              <a:ext uri="{FF2B5EF4-FFF2-40B4-BE49-F238E27FC236}">
                <a16:creationId xmlns:a16="http://schemas.microsoft.com/office/drawing/2014/main" id="{E6018198-A861-4C32-88B0-E69775C897F1}"/>
              </a:ext>
            </a:extLst>
          </p:cNvPr>
          <p:cNvSpPr>
            <a:spLocks noGrp="1"/>
          </p:cNvSpPr>
          <p:nvPr>
            <p:ph idx="1"/>
          </p:nvPr>
        </p:nvSpPr>
        <p:spPr/>
        <p:txBody>
          <a:bodyPr/>
          <a:lstStyle/>
          <a:p>
            <a:r>
              <a:rPr lang="en-US" dirty="0"/>
              <a:t>What questions did the disciples ask Jesus upon hearing Him speak about the destruction of the temple? </a:t>
            </a:r>
          </a:p>
          <a:p>
            <a:r>
              <a:rPr lang="en-US" dirty="0"/>
              <a:t>What did He caution them to avoid? </a:t>
            </a:r>
          </a:p>
          <a:p>
            <a:r>
              <a:rPr lang="en-US" dirty="0"/>
              <a:t>What were some ways in which people could be deceived to think the end of time was near? </a:t>
            </a:r>
          </a:p>
        </p:txBody>
      </p:sp>
    </p:spTree>
    <p:extLst>
      <p:ext uri="{BB962C8B-B14F-4D97-AF65-F5344CB8AC3E}">
        <p14:creationId xmlns:p14="http://schemas.microsoft.com/office/powerpoint/2010/main" val="2913853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A4AF3-039A-4B95-A56F-E07234729CF3}"/>
              </a:ext>
            </a:extLst>
          </p:cNvPr>
          <p:cNvSpPr>
            <a:spLocks noGrp="1"/>
          </p:cNvSpPr>
          <p:nvPr>
            <p:ph type="title"/>
          </p:nvPr>
        </p:nvSpPr>
        <p:spPr/>
        <p:txBody>
          <a:bodyPr/>
          <a:lstStyle/>
          <a:p>
            <a:r>
              <a:rPr lang="en-US" dirty="0"/>
              <a:t>Signs of Christ’s Return</a:t>
            </a:r>
          </a:p>
        </p:txBody>
      </p:sp>
      <p:sp>
        <p:nvSpPr>
          <p:cNvPr id="3" name="Content Placeholder 2">
            <a:extLst>
              <a:ext uri="{FF2B5EF4-FFF2-40B4-BE49-F238E27FC236}">
                <a16:creationId xmlns:a16="http://schemas.microsoft.com/office/drawing/2014/main" id="{5010F7CE-02A8-49F8-969C-DD550A3D904B}"/>
              </a:ext>
            </a:extLst>
          </p:cNvPr>
          <p:cNvSpPr>
            <a:spLocks noGrp="1"/>
          </p:cNvSpPr>
          <p:nvPr>
            <p:ph idx="1"/>
          </p:nvPr>
        </p:nvSpPr>
        <p:spPr/>
        <p:txBody>
          <a:bodyPr/>
          <a:lstStyle/>
          <a:p>
            <a:r>
              <a:rPr lang="en-US" dirty="0"/>
              <a:t>Jesus said these things are like “labor pains” that precede a birth.  What can encourage us amidst Jesus’ warnings that things are going to get a lot worse? </a:t>
            </a:r>
          </a:p>
          <a:p>
            <a:r>
              <a:rPr lang="en-US" dirty="0"/>
              <a:t>How does talk of the end times motivate us to live a holy life? </a:t>
            </a:r>
          </a:p>
        </p:txBody>
      </p:sp>
    </p:spTree>
    <p:extLst>
      <p:ext uri="{BB962C8B-B14F-4D97-AF65-F5344CB8AC3E}">
        <p14:creationId xmlns:p14="http://schemas.microsoft.com/office/powerpoint/2010/main" val="367441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4EC71-2FB5-42C2-9ECE-88817799D140}"/>
              </a:ext>
            </a:extLst>
          </p:cNvPr>
          <p:cNvSpPr>
            <a:spLocks noGrp="1"/>
          </p:cNvSpPr>
          <p:nvPr>
            <p:ph type="title"/>
          </p:nvPr>
        </p:nvSpPr>
        <p:spPr/>
        <p:txBody>
          <a:bodyPr/>
          <a:lstStyle/>
          <a:p>
            <a:r>
              <a:rPr lang="en-US" dirty="0"/>
              <a:t>Signs of Christ’s Return</a:t>
            </a:r>
          </a:p>
        </p:txBody>
      </p:sp>
      <p:sp>
        <p:nvSpPr>
          <p:cNvPr id="3" name="Content Placeholder 2">
            <a:extLst>
              <a:ext uri="{FF2B5EF4-FFF2-40B4-BE49-F238E27FC236}">
                <a16:creationId xmlns:a16="http://schemas.microsoft.com/office/drawing/2014/main" id="{38A6FBA5-ED0C-43C2-A593-40CD89DC2BE1}"/>
              </a:ext>
            </a:extLst>
          </p:cNvPr>
          <p:cNvSpPr>
            <a:spLocks noGrp="1"/>
          </p:cNvSpPr>
          <p:nvPr>
            <p:ph idx="1"/>
          </p:nvPr>
        </p:nvSpPr>
        <p:spPr/>
        <p:txBody>
          <a:bodyPr/>
          <a:lstStyle/>
          <a:p>
            <a:r>
              <a:rPr lang="en-US" dirty="0"/>
              <a:t>At the same time, how can we become sidetracked by discussion of the end times? </a:t>
            </a:r>
          </a:p>
          <a:p>
            <a:r>
              <a:rPr lang="en-US" dirty="0"/>
              <a:t>How is it helpful that Jesus didn’t give us a specific time or date for His return? </a:t>
            </a:r>
          </a:p>
        </p:txBody>
      </p:sp>
    </p:spTree>
    <p:extLst>
      <p:ext uri="{BB962C8B-B14F-4D97-AF65-F5344CB8AC3E}">
        <p14:creationId xmlns:p14="http://schemas.microsoft.com/office/powerpoint/2010/main" val="1824256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F4B55-E8C1-419F-A722-2E1131628B0F}"/>
              </a:ext>
            </a:extLst>
          </p:cNvPr>
          <p:cNvSpPr>
            <a:spLocks noGrp="1"/>
          </p:cNvSpPr>
          <p:nvPr>
            <p:ph type="title"/>
          </p:nvPr>
        </p:nvSpPr>
        <p:spPr/>
        <p:txBody>
          <a:bodyPr/>
          <a:lstStyle/>
          <a:p>
            <a:pPr algn="l"/>
            <a:r>
              <a:rPr lang="en-US" dirty="0"/>
              <a:t>Listen for true signs of Jesus’ return.</a:t>
            </a:r>
          </a:p>
        </p:txBody>
      </p:sp>
      <p:sp>
        <p:nvSpPr>
          <p:cNvPr id="3" name="Content Placeholder 2">
            <a:extLst>
              <a:ext uri="{FF2B5EF4-FFF2-40B4-BE49-F238E27FC236}">
                <a16:creationId xmlns:a16="http://schemas.microsoft.com/office/drawing/2014/main" id="{B26CDD1B-D23A-4384-A54B-75651526AC64}"/>
              </a:ext>
            </a:extLst>
          </p:cNvPr>
          <p:cNvSpPr>
            <a:spLocks noGrp="1"/>
          </p:cNvSpPr>
          <p:nvPr>
            <p:ph idx="1"/>
          </p:nvPr>
        </p:nvSpPr>
        <p:spPr>
          <a:xfrm>
            <a:off x="1139346" y="1690688"/>
            <a:ext cx="9913307" cy="4351338"/>
          </a:xfrm>
        </p:spPr>
        <p:txBody>
          <a:bodyPr/>
          <a:lstStyle/>
          <a:p>
            <a:pPr marL="0" indent="0" algn="ctr">
              <a:buNone/>
            </a:pPr>
            <a:r>
              <a:rPr lang="en-US" dirty="0"/>
              <a:t>Matthew 24:29-32 (NIV)  "Immediately after the distress of those days "'the sun will be darkened, and the moon will not give its light; the stars will fall from the sky, and the heavenly bodies will be shaken.'  30  "At that time the sign of the Son of Man will appear in the sky, and all the nations of the earth will mourn. They will see the Son of Man coming </a:t>
            </a:r>
          </a:p>
        </p:txBody>
      </p:sp>
    </p:spTree>
    <p:extLst>
      <p:ext uri="{BB962C8B-B14F-4D97-AF65-F5344CB8AC3E}">
        <p14:creationId xmlns:p14="http://schemas.microsoft.com/office/powerpoint/2010/main" val="3761305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60</TotalTime>
  <Words>1047</Words>
  <Application>Microsoft Office PowerPoint</Application>
  <PresentationFormat>Widescreen</PresentationFormat>
  <Paragraphs>63</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Comic Sans MS</vt:lpstr>
      <vt:lpstr>Office Theme</vt:lpstr>
      <vt:lpstr>The Return of Jesus</vt:lpstr>
      <vt:lpstr>Video Introduction</vt:lpstr>
      <vt:lpstr>Can’t wait …</vt:lpstr>
      <vt:lpstr>Listen for Q and A.</vt:lpstr>
      <vt:lpstr>Listen for Q and A.</vt:lpstr>
      <vt:lpstr>Signs of Christ’s Return</vt:lpstr>
      <vt:lpstr>Signs of Christ’s Return</vt:lpstr>
      <vt:lpstr>Signs of Christ’s Return</vt:lpstr>
      <vt:lpstr>Listen for true signs of Jesus’ return.</vt:lpstr>
      <vt:lpstr>Listen for true signs of Jesus’ return.</vt:lpstr>
      <vt:lpstr>Jesus Will Visibly Return</vt:lpstr>
      <vt:lpstr>Jesus Will Visibly Return</vt:lpstr>
      <vt:lpstr>Listen for how to be ready.</vt:lpstr>
      <vt:lpstr>Listen for how to be ready.</vt:lpstr>
      <vt:lpstr>Be prepared for Christ’s Return</vt:lpstr>
      <vt:lpstr>Be prepared for Christ’s Return</vt:lpstr>
      <vt:lpstr>Application</vt:lpstr>
      <vt:lpstr>Application</vt:lpstr>
      <vt:lpstr>Application</vt:lpstr>
      <vt:lpstr>Family Activities</vt:lpstr>
      <vt:lpstr>The Return of Jesus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Return of Jesus</dc:title>
  <dc:creator>Armstrong, Stephen (General Math and Science)</dc:creator>
  <cp:lastModifiedBy>Armstrong, Stephen (General Math and Science)</cp:lastModifiedBy>
  <cp:revision>6</cp:revision>
  <dcterms:created xsi:type="dcterms:W3CDTF">2021-04-02T14:11:58Z</dcterms:created>
  <dcterms:modified xsi:type="dcterms:W3CDTF">2021-04-02T15:12:48Z</dcterms:modified>
</cp:coreProperties>
</file>