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75000"/>
                </a:schemeClr>
              </a:gs>
              <a:gs pos="64000">
                <a:schemeClr val="accent1">
                  <a:lumMod val="45000"/>
                  <a:lumOff val="55000"/>
                  <a:alpha val="78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1_6nceqvg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Resurrection of Jesus</a:t>
            </a:r>
          </a:p>
        </p:txBody>
      </p:sp>
      <p:sp>
        <p:nvSpPr>
          <p:cNvPr id="3" name="Subtitle 2"/>
          <p:cNvSpPr>
            <a:spLocks noGrp="1"/>
          </p:cNvSpPr>
          <p:nvPr>
            <p:ph type="subTitle" idx="1"/>
          </p:nvPr>
        </p:nvSpPr>
        <p:spPr>
          <a:xfrm>
            <a:off x="1524000" y="3942608"/>
            <a:ext cx="9144000" cy="1315192"/>
          </a:xfrm>
        </p:spPr>
        <p:txBody>
          <a:bodyPr/>
          <a:lstStyle/>
          <a:p>
            <a:r>
              <a:rPr lang="en-US" dirty="0"/>
              <a:t>April 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7C01-4482-445F-B541-9085C5E08F3C}"/>
              </a:ext>
            </a:extLst>
          </p:cNvPr>
          <p:cNvSpPr>
            <a:spLocks noGrp="1"/>
          </p:cNvSpPr>
          <p:nvPr>
            <p:ph type="title"/>
          </p:nvPr>
        </p:nvSpPr>
        <p:spPr/>
        <p:txBody>
          <a:bodyPr/>
          <a:lstStyle/>
          <a:p>
            <a:r>
              <a:rPr lang="en-US" dirty="0"/>
              <a:t>Listen for events of Jesus’ first reappearance.</a:t>
            </a:r>
          </a:p>
        </p:txBody>
      </p:sp>
      <p:sp>
        <p:nvSpPr>
          <p:cNvPr id="3" name="Content Placeholder 2">
            <a:extLst>
              <a:ext uri="{FF2B5EF4-FFF2-40B4-BE49-F238E27FC236}">
                <a16:creationId xmlns:a16="http://schemas.microsoft.com/office/drawing/2014/main" id="{8D4A7D2D-CA9B-466F-B72E-EECF785FA7BC}"/>
              </a:ext>
            </a:extLst>
          </p:cNvPr>
          <p:cNvSpPr>
            <a:spLocks noGrp="1"/>
          </p:cNvSpPr>
          <p:nvPr>
            <p:ph idx="1"/>
          </p:nvPr>
        </p:nvSpPr>
        <p:spPr>
          <a:xfrm>
            <a:off x="1396130" y="2269972"/>
            <a:ext cx="9399740" cy="4222903"/>
          </a:xfrm>
        </p:spPr>
        <p:txBody>
          <a:bodyPr/>
          <a:lstStyle/>
          <a:p>
            <a:pPr marL="0" indent="0" algn="ctr">
              <a:buNone/>
            </a:pPr>
            <a:r>
              <a:rPr lang="en-US" dirty="0"/>
              <a:t>"Peace be with you! As the Father has sent me, I am sending you."  22  And with that he breathed on them and said, "Receive the Holy Spirit.  23  If you forgive anyone his sins, they are forgiven; if you do not forgive them, they are not forgiven."</a:t>
            </a:r>
          </a:p>
        </p:txBody>
      </p:sp>
      <p:pic>
        <p:nvPicPr>
          <p:cNvPr id="4" name="Picture 3">
            <a:extLst>
              <a:ext uri="{FF2B5EF4-FFF2-40B4-BE49-F238E27FC236}">
                <a16:creationId xmlns:a16="http://schemas.microsoft.com/office/drawing/2014/main" id="{D0A4E67A-1E11-4F90-B119-9DD95C7B5946}"/>
              </a:ext>
            </a:extLst>
          </p:cNvPr>
          <p:cNvPicPr>
            <a:picLocks noChangeAspect="1"/>
          </p:cNvPicPr>
          <p:nvPr/>
        </p:nvPicPr>
        <p:blipFill>
          <a:blip r:embed="rId2">
            <a:duotone>
              <a:prstClr val="black"/>
              <a:schemeClr val="accent1">
                <a:tint val="45000"/>
                <a:satMod val="400000"/>
              </a:schemeClr>
            </a:duotone>
          </a:blip>
          <a:stretch>
            <a:fillRect/>
          </a:stretch>
        </p:blipFill>
        <p:spPr>
          <a:xfrm>
            <a:off x="5003981" y="5724395"/>
            <a:ext cx="2184038" cy="277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0600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E1377-2580-44A9-A88C-01F679A79770}"/>
              </a:ext>
            </a:extLst>
          </p:cNvPr>
          <p:cNvSpPr>
            <a:spLocks noGrp="1"/>
          </p:cNvSpPr>
          <p:nvPr>
            <p:ph type="title"/>
          </p:nvPr>
        </p:nvSpPr>
        <p:spPr/>
        <p:txBody>
          <a:bodyPr/>
          <a:lstStyle/>
          <a:p>
            <a:r>
              <a:rPr lang="en-US" dirty="0"/>
              <a:t>Jesus Proved He Is Alive</a:t>
            </a:r>
          </a:p>
        </p:txBody>
      </p:sp>
      <p:sp>
        <p:nvSpPr>
          <p:cNvPr id="3" name="Content Placeholder 2">
            <a:extLst>
              <a:ext uri="{FF2B5EF4-FFF2-40B4-BE49-F238E27FC236}">
                <a16:creationId xmlns:a16="http://schemas.microsoft.com/office/drawing/2014/main" id="{ACBF70D4-90EC-4A39-90D6-AACB73F04533}"/>
              </a:ext>
            </a:extLst>
          </p:cNvPr>
          <p:cNvSpPr>
            <a:spLocks noGrp="1"/>
          </p:cNvSpPr>
          <p:nvPr>
            <p:ph idx="1"/>
          </p:nvPr>
        </p:nvSpPr>
        <p:spPr/>
        <p:txBody>
          <a:bodyPr/>
          <a:lstStyle/>
          <a:p>
            <a:r>
              <a:rPr lang="en-US" dirty="0"/>
              <a:t>How soon after His resurrection did Jesus appear to His disciples? </a:t>
            </a:r>
          </a:p>
          <a:p>
            <a:r>
              <a:rPr lang="en-US" dirty="0"/>
              <a:t>Why do you suppose they were gathered together? </a:t>
            </a:r>
          </a:p>
          <a:p>
            <a:r>
              <a:rPr lang="en-US" dirty="0"/>
              <a:t>When kinds of situations might cause us to experienced doubts and questions about our faith?</a:t>
            </a:r>
          </a:p>
        </p:txBody>
      </p:sp>
    </p:spTree>
    <p:extLst>
      <p:ext uri="{BB962C8B-B14F-4D97-AF65-F5344CB8AC3E}">
        <p14:creationId xmlns:p14="http://schemas.microsoft.com/office/powerpoint/2010/main" val="341072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17F1-DF3A-4456-819E-F8211E27ADA7}"/>
              </a:ext>
            </a:extLst>
          </p:cNvPr>
          <p:cNvSpPr>
            <a:spLocks noGrp="1"/>
          </p:cNvSpPr>
          <p:nvPr>
            <p:ph type="title"/>
          </p:nvPr>
        </p:nvSpPr>
        <p:spPr/>
        <p:txBody>
          <a:bodyPr/>
          <a:lstStyle/>
          <a:p>
            <a:r>
              <a:rPr lang="en-US" dirty="0"/>
              <a:t>Jesus Proved He Is Alive</a:t>
            </a:r>
          </a:p>
        </p:txBody>
      </p:sp>
      <p:sp>
        <p:nvSpPr>
          <p:cNvPr id="3" name="Content Placeholder 2">
            <a:extLst>
              <a:ext uri="{FF2B5EF4-FFF2-40B4-BE49-F238E27FC236}">
                <a16:creationId xmlns:a16="http://schemas.microsoft.com/office/drawing/2014/main" id="{FCFE2C59-F6E3-4A39-AE85-7DDFC416AC7D}"/>
              </a:ext>
            </a:extLst>
          </p:cNvPr>
          <p:cNvSpPr>
            <a:spLocks noGrp="1"/>
          </p:cNvSpPr>
          <p:nvPr>
            <p:ph idx="1"/>
          </p:nvPr>
        </p:nvSpPr>
        <p:spPr>
          <a:xfrm>
            <a:off x="838200" y="1825625"/>
            <a:ext cx="10515600" cy="4667250"/>
          </a:xfrm>
        </p:spPr>
        <p:txBody>
          <a:bodyPr>
            <a:normAutofit lnSpcReduction="10000"/>
          </a:bodyPr>
          <a:lstStyle/>
          <a:p>
            <a:r>
              <a:rPr lang="en-US" dirty="0"/>
              <a:t>If you had been in that room with the disciples, how might you have reacted when Jesus appeared? </a:t>
            </a:r>
          </a:p>
          <a:p>
            <a:r>
              <a:rPr lang="en-US" dirty="0"/>
              <a:t>Jesus greeted them with “Shalom” … “Peace be with you”.  How has Jesus brought peace to your life? </a:t>
            </a:r>
          </a:p>
          <a:p>
            <a:r>
              <a:rPr lang="en-US" dirty="0"/>
              <a:t>What was the nature and scope of the mission He gave them (and us) and what preparation has He given?</a:t>
            </a:r>
          </a:p>
        </p:txBody>
      </p:sp>
    </p:spTree>
    <p:extLst>
      <p:ext uri="{BB962C8B-B14F-4D97-AF65-F5344CB8AC3E}">
        <p14:creationId xmlns:p14="http://schemas.microsoft.com/office/powerpoint/2010/main" val="42410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EB8-89B6-492B-B34C-27C362EE29C2}"/>
              </a:ext>
            </a:extLst>
          </p:cNvPr>
          <p:cNvSpPr>
            <a:spLocks noGrp="1"/>
          </p:cNvSpPr>
          <p:nvPr>
            <p:ph type="title"/>
          </p:nvPr>
        </p:nvSpPr>
        <p:spPr/>
        <p:txBody>
          <a:bodyPr/>
          <a:lstStyle/>
          <a:p>
            <a:pPr algn="l"/>
            <a:r>
              <a:rPr lang="en-US" dirty="0"/>
              <a:t>Listen for Thomas’ revelation.</a:t>
            </a:r>
          </a:p>
        </p:txBody>
      </p:sp>
      <p:sp>
        <p:nvSpPr>
          <p:cNvPr id="3" name="Content Placeholder 2">
            <a:extLst>
              <a:ext uri="{FF2B5EF4-FFF2-40B4-BE49-F238E27FC236}">
                <a16:creationId xmlns:a16="http://schemas.microsoft.com/office/drawing/2014/main" id="{EFE95975-7084-476F-911B-B6E23F8A2001}"/>
              </a:ext>
            </a:extLst>
          </p:cNvPr>
          <p:cNvSpPr>
            <a:spLocks noGrp="1"/>
          </p:cNvSpPr>
          <p:nvPr>
            <p:ph idx="1"/>
          </p:nvPr>
        </p:nvSpPr>
        <p:spPr/>
        <p:txBody>
          <a:bodyPr/>
          <a:lstStyle/>
          <a:p>
            <a:pPr marL="0" indent="0" algn="ctr">
              <a:buNone/>
            </a:pPr>
            <a:r>
              <a:rPr lang="en-US" dirty="0"/>
              <a:t>John 20:27-29 (NIV)  Then he said to Thomas, "Put your finger here; see my hands. Reach out your hand and put it into my side. Stop doubting and believe."  28  Thomas said to him, "My Lord and my God!"  29  Then Jesus told him, "Because you have seen me, you have believed; blessed are those who have not seen and yet have believed." </a:t>
            </a:r>
          </a:p>
        </p:txBody>
      </p:sp>
      <p:pic>
        <p:nvPicPr>
          <p:cNvPr id="4" name="Picture 3">
            <a:extLst>
              <a:ext uri="{FF2B5EF4-FFF2-40B4-BE49-F238E27FC236}">
                <a16:creationId xmlns:a16="http://schemas.microsoft.com/office/drawing/2014/main" id="{0187A9AA-7EB3-4055-AC97-D54A839001B4}"/>
              </a:ext>
            </a:extLst>
          </p:cNvPr>
          <p:cNvPicPr>
            <a:picLocks noChangeAspect="1"/>
          </p:cNvPicPr>
          <p:nvPr/>
        </p:nvPicPr>
        <p:blipFill>
          <a:blip r:embed="rId2">
            <a:duotone>
              <a:prstClr val="black"/>
              <a:schemeClr val="accent1">
                <a:tint val="45000"/>
                <a:satMod val="400000"/>
              </a:schemeClr>
            </a:duotone>
          </a:blip>
          <a:stretch>
            <a:fillRect/>
          </a:stretch>
        </p:blipFill>
        <p:spPr>
          <a:xfrm>
            <a:off x="5003981" y="5724395"/>
            <a:ext cx="2184038" cy="277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407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7C39-F2F3-434B-B821-2C7570B7A14A}"/>
              </a:ext>
            </a:extLst>
          </p:cNvPr>
          <p:cNvSpPr>
            <a:spLocks noGrp="1"/>
          </p:cNvSpPr>
          <p:nvPr>
            <p:ph type="title"/>
          </p:nvPr>
        </p:nvSpPr>
        <p:spPr/>
        <p:txBody>
          <a:bodyPr/>
          <a:lstStyle/>
          <a:p>
            <a:r>
              <a:rPr lang="en-US" dirty="0"/>
              <a:t>Believing Is Seeing</a:t>
            </a:r>
          </a:p>
        </p:txBody>
      </p:sp>
      <p:sp>
        <p:nvSpPr>
          <p:cNvPr id="3" name="Content Placeholder 2">
            <a:extLst>
              <a:ext uri="{FF2B5EF4-FFF2-40B4-BE49-F238E27FC236}">
                <a16:creationId xmlns:a16="http://schemas.microsoft.com/office/drawing/2014/main" id="{C0F1B6B1-0277-4532-95EF-1FA4770EBFC4}"/>
              </a:ext>
            </a:extLst>
          </p:cNvPr>
          <p:cNvSpPr>
            <a:spLocks noGrp="1"/>
          </p:cNvSpPr>
          <p:nvPr>
            <p:ph idx="1"/>
          </p:nvPr>
        </p:nvSpPr>
        <p:spPr/>
        <p:txBody>
          <a:bodyPr/>
          <a:lstStyle/>
          <a:p>
            <a:r>
              <a:rPr lang="en-US" dirty="0"/>
              <a:t>How was this appearance different from the first? What did Jesus invite Thomas to do? </a:t>
            </a:r>
          </a:p>
          <a:p>
            <a:r>
              <a:rPr lang="en-US" dirty="0"/>
              <a:t>Do you consider Thomas a skeptic or an honest searcher?</a:t>
            </a:r>
          </a:p>
        </p:txBody>
      </p:sp>
      <p:graphicFrame>
        <p:nvGraphicFramePr>
          <p:cNvPr id="4" name="Table 4">
            <a:extLst>
              <a:ext uri="{FF2B5EF4-FFF2-40B4-BE49-F238E27FC236}">
                <a16:creationId xmlns:a16="http://schemas.microsoft.com/office/drawing/2014/main" id="{D95F5537-3DA9-448B-A9B4-78250C4688A6}"/>
              </a:ext>
            </a:extLst>
          </p:cNvPr>
          <p:cNvGraphicFramePr>
            <a:graphicFrameLocks noGrp="1"/>
          </p:cNvGraphicFramePr>
          <p:nvPr>
            <p:extLst>
              <p:ext uri="{D42A27DB-BD31-4B8C-83A1-F6EECF244321}">
                <p14:modId xmlns:p14="http://schemas.microsoft.com/office/powerpoint/2010/main" val="2161868845"/>
              </p:ext>
            </p:extLst>
          </p:nvPr>
        </p:nvGraphicFramePr>
        <p:xfrm>
          <a:off x="1105074" y="4089167"/>
          <a:ext cx="10248726" cy="1280160"/>
        </p:xfrm>
        <a:graphic>
          <a:graphicData uri="http://schemas.openxmlformats.org/drawingml/2006/table">
            <a:tbl>
              <a:tblPr firstRow="1" bandRow="1">
                <a:tableStyleId>{5C22544A-7EE6-4342-B048-85BDC9FD1C3A}</a:tableStyleId>
              </a:tblPr>
              <a:tblGrid>
                <a:gridCol w="5124363">
                  <a:extLst>
                    <a:ext uri="{9D8B030D-6E8A-4147-A177-3AD203B41FA5}">
                      <a16:colId xmlns:a16="http://schemas.microsoft.com/office/drawing/2014/main" val="149258949"/>
                    </a:ext>
                  </a:extLst>
                </a:gridCol>
                <a:gridCol w="5124363">
                  <a:extLst>
                    <a:ext uri="{9D8B030D-6E8A-4147-A177-3AD203B41FA5}">
                      <a16:colId xmlns:a16="http://schemas.microsoft.com/office/drawing/2014/main" val="3182378687"/>
                    </a:ext>
                  </a:extLst>
                </a:gridCol>
              </a:tblGrid>
              <a:tr h="370840">
                <a:tc>
                  <a:txBody>
                    <a:bodyPr/>
                    <a:lstStyle/>
                    <a:p>
                      <a:pPr algn="ctr"/>
                      <a:r>
                        <a:rPr lang="en-US" sz="3600" dirty="0"/>
                        <a:t>Skeptic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t>Honest </a:t>
                      </a:r>
                      <a:r>
                        <a:rPr lang="en-US" sz="3600" dirty="0" err="1"/>
                        <a:t>Seacher</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802665"/>
                  </a:ext>
                </a:extLst>
              </a:tr>
              <a:tr h="370840">
                <a:tc>
                  <a:txBody>
                    <a:bodyPr/>
                    <a:lstStyle/>
                    <a:p>
                      <a:endParaRPr lang="en-US" sz="3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276871"/>
                  </a:ext>
                </a:extLst>
              </a:tr>
            </a:tbl>
          </a:graphicData>
        </a:graphic>
      </p:graphicFrame>
    </p:spTree>
    <p:extLst>
      <p:ext uri="{BB962C8B-B14F-4D97-AF65-F5344CB8AC3E}">
        <p14:creationId xmlns:p14="http://schemas.microsoft.com/office/powerpoint/2010/main" val="29735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2F4B6-EADA-4D76-A98D-72F8B2F7216E}"/>
              </a:ext>
            </a:extLst>
          </p:cNvPr>
          <p:cNvSpPr>
            <a:spLocks noGrp="1"/>
          </p:cNvSpPr>
          <p:nvPr>
            <p:ph type="title"/>
          </p:nvPr>
        </p:nvSpPr>
        <p:spPr/>
        <p:txBody>
          <a:bodyPr/>
          <a:lstStyle/>
          <a:p>
            <a:r>
              <a:rPr lang="en-US" dirty="0"/>
              <a:t>Believing Is Seeing</a:t>
            </a:r>
          </a:p>
        </p:txBody>
      </p:sp>
      <p:sp>
        <p:nvSpPr>
          <p:cNvPr id="3" name="Content Placeholder 2">
            <a:extLst>
              <a:ext uri="{FF2B5EF4-FFF2-40B4-BE49-F238E27FC236}">
                <a16:creationId xmlns:a16="http://schemas.microsoft.com/office/drawing/2014/main" id="{F8DD4AAD-1D28-4C2A-8616-6C6C29264418}"/>
              </a:ext>
            </a:extLst>
          </p:cNvPr>
          <p:cNvSpPr>
            <a:spLocks noGrp="1"/>
          </p:cNvSpPr>
          <p:nvPr>
            <p:ph idx="1"/>
          </p:nvPr>
        </p:nvSpPr>
        <p:spPr>
          <a:xfrm>
            <a:off x="838200" y="1841325"/>
            <a:ext cx="10515600" cy="4335637"/>
          </a:xfrm>
        </p:spPr>
        <p:txBody>
          <a:bodyPr/>
          <a:lstStyle/>
          <a:p>
            <a:r>
              <a:rPr lang="en-US" dirty="0"/>
              <a:t> None of us have seen Jesus physically.  What do we learn from the response of Thomas?</a:t>
            </a:r>
          </a:p>
          <a:p>
            <a:r>
              <a:rPr lang="en-US" dirty="0"/>
              <a:t>Thomas wanted a personal, firsthand experience and got it.  What kind of firsthand experience can we have with the risen Jesus?</a:t>
            </a:r>
          </a:p>
          <a:p>
            <a:r>
              <a:rPr lang="en-US" dirty="0"/>
              <a:t>Thomas doubted, even though he was with Jesus for 3 years.  How should we deal with our doubts about Christianity? </a:t>
            </a:r>
          </a:p>
        </p:txBody>
      </p:sp>
    </p:spTree>
    <p:extLst>
      <p:ext uri="{BB962C8B-B14F-4D97-AF65-F5344CB8AC3E}">
        <p14:creationId xmlns:p14="http://schemas.microsoft.com/office/powerpoint/2010/main" val="28548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E8D1-9883-482F-8721-1E929AE71CC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BE8B7F2-BC75-4CFB-8D42-5CBCC0515CFD}"/>
              </a:ext>
            </a:extLst>
          </p:cNvPr>
          <p:cNvSpPr>
            <a:spLocks noGrp="1"/>
          </p:cNvSpPr>
          <p:nvPr>
            <p:ph idx="1"/>
          </p:nvPr>
        </p:nvSpPr>
        <p:spPr>
          <a:xfrm>
            <a:off x="838200" y="2179529"/>
            <a:ext cx="10515600" cy="3997434"/>
          </a:xfrm>
        </p:spPr>
        <p:txBody>
          <a:bodyPr/>
          <a:lstStyle/>
          <a:p>
            <a:r>
              <a:rPr lang="en-US" dirty="0"/>
              <a:t>Trust. </a:t>
            </a:r>
          </a:p>
          <a:p>
            <a:pPr lvl="1"/>
            <a:r>
              <a:rPr lang="en-US" dirty="0"/>
              <a:t>If you have never trusted Jesus as your Savior and Lord, give your life to Him now. </a:t>
            </a:r>
          </a:p>
          <a:p>
            <a:pPr lvl="1"/>
            <a:r>
              <a:rPr lang="en-US" dirty="0"/>
              <a:t>Talk to your Bible study leader or read the inside cover of this book.</a:t>
            </a:r>
          </a:p>
          <a:p>
            <a:endParaRPr lang="en-US" dirty="0"/>
          </a:p>
        </p:txBody>
      </p:sp>
    </p:spTree>
    <p:extLst>
      <p:ext uri="{BB962C8B-B14F-4D97-AF65-F5344CB8AC3E}">
        <p14:creationId xmlns:p14="http://schemas.microsoft.com/office/powerpoint/2010/main" val="388052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E8D1-9883-482F-8721-1E929AE71CC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BE8B7F2-BC75-4CFB-8D42-5CBCC0515CFD}"/>
              </a:ext>
            </a:extLst>
          </p:cNvPr>
          <p:cNvSpPr>
            <a:spLocks noGrp="1"/>
          </p:cNvSpPr>
          <p:nvPr>
            <p:ph idx="1"/>
          </p:nvPr>
        </p:nvSpPr>
        <p:spPr>
          <a:xfrm>
            <a:off x="838200" y="2279737"/>
            <a:ext cx="10515600" cy="3897226"/>
          </a:xfrm>
        </p:spPr>
        <p:txBody>
          <a:bodyPr/>
          <a:lstStyle/>
          <a:p>
            <a:r>
              <a:rPr lang="en-US" dirty="0"/>
              <a:t>Prepare. </a:t>
            </a:r>
          </a:p>
          <a:p>
            <a:pPr lvl="1"/>
            <a:r>
              <a:rPr lang="en-US" dirty="0"/>
              <a:t>Write out your testimony of how you came to trust in Christ. </a:t>
            </a:r>
          </a:p>
          <a:p>
            <a:pPr lvl="1"/>
            <a:r>
              <a:rPr lang="en-US" dirty="0"/>
              <a:t>As you write, take note of how Christ has given you a new life.</a:t>
            </a:r>
          </a:p>
          <a:p>
            <a:endParaRPr lang="en-US" dirty="0"/>
          </a:p>
        </p:txBody>
      </p:sp>
    </p:spTree>
    <p:extLst>
      <p:ext uri="{BB962C8B-B14F-4D97-AF65-F5344CB8AC3E}">
        <p14:creationId xmlns:p14="http://schemas.microsoft.com/office/powerpoint/2010/main" val="2382973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E8D1-9883-482F-8721-1E929AE71CC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BE8B7F2-BC75-4CFB-8D42-5CBCC0515CFD}"/>
              </a:ext>
            </a:extLst>
          </p:cNvPr>
          <p:cNvSpPr>
            <a:spLocks noGrp="1"/>
          </p:cNvSpPr>
          <p:nvPr>
            <p:ph idx="1"/>
          </p:nvPr>
        </p:nvSpPr>
        <p:spPr>
          <a:xfrm>
            <a:off x="838200" y="2016689"/>
            <a:ext cx="10515600" cy="4160273"/>
          </a:xfrm>
        </p:spPr>
        <p:txBody>
          <a:bodyPr/>
          <a:lstStyle/>
          <a:p>
            <a:r>
              <a:rPr lang="en-US" dirty="0"/>
              <a:t>Proclaim. </a:t>
            </a:r>
          </a:p>
          <a:p>
            <a:pPr lvl="1"/>
            <a:r>
              <a:rPr lang="en-US" dirty="0"/>
              <a:t>Identify someone in your life who has not trusted Christ. </a:t>
            </a:r>
          </a:p>
          <a:p>
            <a:pPr lvl="1"/>
            <a:r>
              <a:rPr lang="en-US" dirty="0"/>
              <a:t>Invite the person for coffee or lunch and have an intentional gospel conversation with him or her.</a:t>
            </a:r>
          </a:p>
          <a:p>
            <a:endParaRPr lang="en-US" dirty="0"/>
          </a:p>
          <a:p>
            <a:endParaRPr lang="en-US" dirty="0"/>
          </a:p>
        </p:txBody>
      </p:sp>
    </p:spTree>
    <p:extLst>
      <p:ext uri="{BB962C8B-B14F-4D97-AF65-F5344CB8AC3E}">
        <p14:creationId xmlns:p14="http://schemas.microsoft.com/office/powerpoint/2010/main" val="185714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BFCAB3E7-0FDB-416E-8FF3-7AA649724F67}"/>
              </a:ext>
            </a:extLst>
          </p:cNvPr>
          <p:cNvSpPr/>
          <p:nvPr/>
        </p:nvSpPr>
        <p:spPr>
          <a:xfrm>
            <a:off x="1377863" y="5473874"/>
            <a:ext cx="3344449" cy="899308"/>
          </a:xfrm>
          <a:prstGeom prst="ellipse">
            <a:avLst/>
          </a:prstGeom>
          <a:solidFill>
            <a:schemeClr val="tx1">
              <a:lumMod val="50000"/>
              <a:lumOff val="5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C95EAA-0D32-44E3-A809-E6C3401F9C57}"/>
              </a:ext>
            </a:extLst>
          </p:cNvPr>
          <p:cNvSpPr>
            <a:spLocks noGrp="1"/>
          </p:cNvSpPr>
          <p:nvPr>
            <p:ph type="title"/>
          </p:nvPr>
        </p:nvSpPr>
        <p:spPr/>
        <p:txBody>
          <a:bodyPr/>
          <a:lstStyle/>
          <a:p>
            <a:r>
              <a:rPr lang="en-US" dirty="0"/>
              <a:t>Family Activities</a:t>
            </a:r>
          </a:p>
        </p:txBody>
      </p:sp>
      <p:pic>
        <p:nvPicPr>
          <p:cNvPr id="6" name="Picture 5" descr="Text&#10;&#10;Description automatically generated">
            <a:extLst>
              <a:ext uri="{FF2B5EF4-FFF2-40B4-BE49-F238E27FC236}">
                <a16:creationId xmlns:a16="http://schemas.microsoft.com/office/drawing/2014/main" id="{1A3479E0-21DF-46B2-9C54-D35D8F343990}"/>
              </a:ext>
            </a:extLst>
          </p:cNvPr>
          <p:cNvPicPr>
            <a:picLocks noChangeAspect="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756" t="2185" r="2060" b="2258"/>
          <a:stretch/>
        </p:blipFill>
        <p:spPr>
          <a:xfrm>
            <a:off x="8090598" y="2222109"/>
            <a:ext cx="3344462" cy="2720343"/>
          </a:xfrm>
          <a:prstGeom prst="rect">
            <a:avLst/>
          </a:prstGeom>
          <a:ln>
            <a:noFill/>
          </a:ln>
          <a:effectLst>
            <a:outerShdw blurRad="190500" algn="tl" rotWithShape="0">
              <a:srgbClr val="000000">
                <a:alpha val="70000"/>
              </a:srgbClr>
            </a:outerShdw>
          </a:effectLst>
          <a:scene3d>
            <a:camera prst="perspectiveContrastingLeftFacing"/>
            <a:lightRig rig="threePt" dir="t"/>
          </a:scene3d>
        </p:spPr>
      </p:pic>
      <p:pic>
        <p:nvPicPr>
          <p:cNvPr id="8" name="Picture 7" descr="Logo&#10;&#10;Description automatically generated">
            <a:extLst>
              <a:ext uri="{FF2B5EF4-FFF2-40B4-BE49-F238E27FC236}">
                <a16:creationId xmlns:a16="http://schemas.microsoft.com/office/drawing/2014/main" id="{6CBB79E3-3FCB-472C-9E62-9E652B1BD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90807" y="2020061"/>
            <a:ext cx="2429338" cy="4023748"/>
          </a:xfrm>
          <a:prstGeom prst="rect">
            <a:avLst/>
          </a:prstGeom>
          <a:ln>
            <a:noFill/>
          </a:ln>
          <a:effectLst>
            <a:outerShdw blurRad="190500" algn="tl" rotWithShape="0">
              <a:srgbClr val="000000">
                <a:alpha val="70000"/>
              </a:srgbClr>
            </a:outerShdw>
          </a:effectLst>
        </p:spPr>
      </p:pic>
      <p:sp>
        <p:nvSpPr>
          <p:cNvPr id="10" name="Speech Bubble: Rectangle with Corners Rounded 9">
            <a:extLst>
              <a:ext uri="{FF2B5EF4-FFF2-40B4-BE49-F238E27FC236}">
                <a16:creationId xmlns:a16="http://schemas.microsoft.com/office/drawing/2014/main" id="{BEEA1B54-E1B0-495D-81A2-64F2BF91B572}"/>
              </a:ext>
            </a:extLst>
          </p:cNvPr>
          <p:cNvSpPr/>
          <p:nvPr/>
        </p:nvSpPr>
        <p:spPr>
          <a:xfrm>
            <a:off x="4271375" y="1690688"/>
            <a:ext cx="3900482" cy="2342367"/>
          </a:xfrm>
          <a:prstGeom prst="wedgeRoundRectCallout">
            <a:avLst>
              <a:gd name="adj1" fmla="val -60698"/>
              <a:gd name="adj2" fmla="val 134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Arrgh</a:t>
            </a:r>
            <a:r>
              <a:rPr lang="en-US" dirty="0">
                <a:latin typeface="Comic Sans MS" panose="030F0702030302020204" pitchFamily="66" charset="0"/>
              </a:rPr>
              <a:t> … those words from our Bible Study are every which way.  The Word Search Lady says she’ll make me walk the plank if I don’t find them all. Use the QR code to check out other Family Easter Activities. </a:t>
            </a:r>
          </a:p>
        </p:txBody>
      </p:sp>
      <p:pic>
        <p:nvPicPr>
          <p:cNvPr id="12" name="Picture 11">
            <a:extLst>
              <a:ext uri="{FF2B5EF4-FFF2-40B4-BE49-F238E27FC236}">
                <a16:creationId xmlns:a16="http://schemas.microsoft.com/office/drawing/2014/main" id="{1811DFF6-D6B7-487E-A49E-310D002174D9}"/>
              </a:ext>
            </a:extLst>
          </p:cNvPr>
          <p:cNvPicPr>
            <a:picLocks noChangeAspect="1"/>
          </p:cNvPicPr>
          <p:nvPr/>
        </p:nvPicPr>
        <p:blipFill>
          <a:blip r:embed="rId4"/>
          <a:stretch>
            <a:fillRect/>
          </a:stretch>
        </p:blipFill>
        <p:spPr>
          <a:xfrm>
            <a:off x="5362155" y="4211903"/>
            <a:ext cx="1934408" cy="19108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777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F33B23-25D9-4527-B596-8FBF14029D4E}"/>
              </a:ext>
            </a:extLst>
          </p:cNvPr>
          <p:cNvSpPr>
            <a:spLocks noGrp="1"/>
          </p:cNvSpPr>
          <p:nvPr>
            <p:ph type="title"/>
          </p:nvPr>
        </p:nvSpPr>
        <p:spPr/>
        <p:txBody>
          <a:bodyPr/>
          <a:lstStyle/>
          <a:p>
            <a:r>
              <a:rPr lang="en-US" dirty="0"/>
              <a:t>Video Introduction</a:t>
            </a:r>
          </a:p>
        </p:txBody>
      </p:sp>
      <p:pic>
        <p:nvPicPr>
          <p:cNvPr id="6" name="Picture 5" descr="A picture containing text, display, electronics, different&#10;&#10;Description automatically generated">
            <a:hlinkClick r:id="rId2"/>
            <a:extLst>
              <a:ext uri="{FF2B5EF4-FFF2-40B4-BE49-F238E27FC236}">
                <a16:creationId xmlns:a16="http://schemas.microsoft.com/office/drawing/2014/main" id="{9ACDC6E2-6C3D-4DCE-900A-3BA1C57A8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868" y="1265215"/>
            <a:ext cx="7090263" cy="4779678"/>
          </a:xfrm>
          <a:prstGeom prst="rect">
            <a:avLst/>
          </a:prstGeom>
        </p:spPr>
      </p:pic>
      <p:sp>
        <p:nvSpPr>
          <p:cNvPr id="7" name="TextBox 6">
            <a:extLst>
              <a:ext uri="{FF2B5EF4-FFF2-40B4-BE49-F238E27FC236}">
                <a16:creationId xmlns:a16="http://schemas.microsoft.com/office/drawing/2014/main" id="{CC44280E-15A6-4332-A008-FF006541241A}"/>
              </a:ext>
            </a:extLst>
          </p:cNvPr>
          <p:cNvSpPr txBox="1"/>
          <p:nvPr/>
        </p:nvSpPr>
        <p:spPr>
          <a:xfrm>
            <a:off x="4085112" y="5783283"/>
            <a:ext cx="3823854"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327495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Resurrection of Jesus</a:t>
            </a:r>
          </a:p>
        </p:txBody>
      </p:sp>
      <p:sp>
        <p:nvSpPr>
          <p:cNvPr id="3" name="Subtitle 2"/>
          <p:cNvSpPr>
            <a:spLocks noGrp="1"/>
          </p:cNvSpPr>
          <p:nvPr>
            <p:ph type="subTitle" idx="1"/>
          </p:nvPr>
        </p:nvSpPr>
        <p:spPr>
          <a:xfrm>
            <a:off x="1524000" y="3942608"/>
            <a:ext cx="9144000" cy="1315192"/>
          </a:xfrm>
        </p:spPr>
        <p:txBody>
          <a:bodyPr/>
          <a:lstStyle/>
          <a:p>
            <a:r>
              <a:rPr lang="en-US" dirty="0"/>
              <a:t>April 4</a:t>
            </a:r>
          </a:p>
        </p:txBody>
      </p:sp>
    </p:spTree>
    <p:extLst>
      <p:ext uri="{BB962C8B-B14F-4D97-AF65-F5344CB8AC3E}">
        <p14:creationId xmlns:p14="http://schemas.microsoft.com/office/powerpoint/2010/main" val="190626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7CCE1-8C9A-4FF7-A0D7-778BC7AEACB5}"/>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BF3B8341-DFD5-4D8D-8994-50BB56228991}"/>
              </a:ext>
            </a:extLst>
          </p:cNvPr>
          <p:cNvSpPr>
            <a:spLocks noGrp="1"/>
          </p:cNvSpPr>
          <p:nvPr>
            <p:ph idx="1"/>
          </p:nvPr>
        </p:nvSpPr>
        <p:spPr>
          <a:xfrm>
            <a:off x="838200" y="2141537"/>
            <a:ext cx="10515600" cy="4351338"/>
          </a:xfrm>
        </p:spPr>
        <p:txBody>
          <a:bodyPr/>
          <a:lstStyle/>
          <a:p>
            <a:r>
              <a:rPr lang="en-US" dirty="0"/>
              <a:t>What are some things once thought impossible that have become a reality?</a:t>
            </a:r>
          </a:p>
          <a:p>
            <a:r>
              <a:rPr lang="en-US" dirty="0">
                <a:solidFill>
                  <a:srgbClr val="C00000"/>
                </a:solidFill>
              </a:rPr>
              <a:t>Maybe you thought it would be impossible for someone you know to get their life straightened out.</a:t>
            </a:r>
          </a:p>
          <a:p>
            <a:pPr lvl="1"/>
            <a:r>
              <a:rPr lang="en-US" dirty="0">
                <a:solidFill>
                  <a:srgbClr val="C00000"/>
                </a:solidFill>
              </a:rPr>
              <a:t>New life is possible when we trust in the risen Christ.</a:t>
            </a:r>
          </a:p>
          <a:p>
            <a:endParaRPr lang="en-US" dirty="0"/>
          </a:p>
        </p:txBody>
      </p:sp>
      <p:grpSp>
        <p:nvGrpSpPr>
          <p:cNvPr id="7" name="Group 6">
            <a:extLst>
              <a:ext uri="{FF2B5EF4-FFF2-40B4-BE49-F238E27FC236}">
                <a16:creationId xmlns:a16="http://schemas.microsoft.com/office/drawing/2014/main" id="{671861A4-C7AC-4209-9643-AE880ED9085F}"/>
              </a:ext>
            </a:extLst>
          </p:cNvPr>
          <p:cNvGrpSpPr/>
          <p:nvPr/>
        </p:nvGrpSpPr>
        <p:grpSpPr>
          <a:xfrm>
            <a:off x="1220468" y="3215753"/>
            <a:ext cx="9489589" cy="2864664"/>
            <a:chOff x="1201171" y="2902898"/>
            <a:chExt cx="9489589" cy="2864664"/>
          </a:xfrm>
        </p:grpSpPr>
        <p:pic>
          <p:nvPicPr>
            <p:cNvPr id="1026" name="Picture 2" descr="Apple Smart Watch on male hand free image">
              <a:extLst>
                <a:ext uri="{FF2B5EF4-FFF2-40B4-BE49-F238E27FC236}">
                  <a16:creationId xmlns:a16="http://schemas.microsoft.com/office/drawing/2014/main" id="{02BCF344-72BB-4E93-9B54-821893F11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092" y="3428999"/>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26F38D5-4A58-4C66-8B4E-5F68B9029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495" y="2902898"/>
              <a:ext cx="2198265" cy="2269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A person holding a cell phone&#10;&#10;Description automatically generated with medium confidence">
              <a:extLst>
                <a:ext uri="{FF2B5EF4-FFF2-40B4-BE49-F238E27FC236}">
                  <a16:creationId xmlns:a16="http://schemas.microsoft.com/office/drawing/2014/main" id="{B76A77FC-4DFC-46AC-AD70-8F0697807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171" y="3428999"/>
              <a:ext cx="3513333" cy="233856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5868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D213-6881-4A9F-8FC4-60CC858374A6}"/>
              </a:ext>
            </a:extLst>
          </p:cNvPr>
          <p:cNvSpPr>
            <a:spLocks noGrp="1"/>
          </p:cNvSpPr>
          <p:nvPr>
            <p:ph type="title"/>
          </p:nvPr>
        </p:nvSpPr>
        <p:spPr/>
        <p:txBody>
          <a:bodyPr/>
          <a:lstStyle/>
          <a:p>
            <a:pPr algn="l"/>
            <a:r>
              <a:rPr lang="en-US" dirty="0"/>
              <a:t>Listen for John’s response.</a:t>
            </a:r>
          </a:p>
        </p:txBody>
      </p:sp>
      <p:sp>
        <p:nvSpPr>
          <p:cNvPr id="3" name="Content Placeholder 2">
            <a:extLst>
              <a:ext uri="{FF2B5EF4-FFF2-40B4-BE49-F238E27FC236}">
                <a16:creationId xmlns:a16="http://schemas.microsoft.com/office/drawing/2014/main" id="{C94FB583-7D50-44B5-8498-363025CA4C27}"/>
              </a:ext>
            </a:extLst>
          </p:cNvPr>
          <p:cNvSpPr>
            <a:spLocks noGrp="1"/>
          </p:cNvSpPr>
          <p:nvPr>
            <p:ph idx="1"/>
          </p:nvPr>
        </p:nvSpPr>
        <p:spPr/>
        <p:txBody>
          <a:bodyPr/>
          <a:lstStyle/>
          <a:p>
            <a:pPr marL="0" indent="0" algn="ctr">
              <a:buNone/>
            </a:pPr>
            <a:r>
              <a:rPr lang="en-US" dirty="0"/>
              <a:t>John 20:3-9 (NIV) So Peter and the other disciple started for the tomb.  4  Both were running, but the other disciple outran Peter and reached the tomb first.  5  He bent over and looked in at the strips of linen lying there but did not go in.  6  Then Simon Peter, who was behind him, arrived and went into the tomb. He saw the strips of linen lying there, </a:t>
            </a:r>
          </a:p>
        </p:txBody>
      </p:sp>
    </p:spTree>
    <p:extLst>
      <p:ext uri="{BB962C8B-B14F-4D97-AF65-F5344CB8AC3E}">
        <p14:creationId xmlns:p14="http://schemas.microsoft.com/office/powerpoint/2010/main" val="12758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D213-6881-4A9F-8FC4-60CC858374A6}"/>
              </a:ext>
            </a:extLst>
          </p:cNvPr>
          <p:cNvSpPr>
            <a:spLocks noGrp="1"/>
          </p:cNvSpPr>
          <p:nvPr>
            <p:ph type="title"/>
          </p:nvPr>
        </p:nvSpPr>
        <p:spPr/>
        <p:txBody>
          <a:bodyPr/>
          <a:lstStyle/>
          <a:p>
            <a:pPr algn="l"/>
            <a:r>
              <a:rPr lang="en-US" dirty="0"/>
              <a:t>Listen for John’s response.</a:t>
            </a:r>
          </a:p>
        </p:txBody>
      </p:sp>
      <p:sp>
        <p:nvSpPr>
          <p:cNvPr id="3" name="Content Placeholder 2">
            <a:extLst>
              <a:ext uri="{FF2B5EF4-FFF2-40B4-BE49-F238E27FC236}">
                <a16:creationId xmlns:a16="http://schemas.microsoft.com/office/drawing/2014/main" id="{C94FB583-7D50-44B5-8498-363025CA4C27}"/>
              </a:ext>
            </a:extLst>
          </p:cNvPr>
          <p:cNvSpPr>
            <a:spLocks noGrp="1"/>
          </p:cNvSpPr>
          <p:nvPr>
            <p:ph idx="1"/>
          </p:nvPr>
        </p:nvSpPr>
        <p:spPr>
          <a:xfrm>
            <a:off x="1195713" y="1825625"/>
            <a:ext cx="9800573" cy="4351338"/>
          </a:xfrm>
        </p:spPr>
        <p:txBody>
          <a:bodyPr/>
          <a:lstStyle/>
          <a:p>
            <a:pPr marL="0" indent="0" algn="ctr">
              <a:buNone/>
            </a:pPr>
            <a:r>
              <a:rPr lang="en-US" dirty="0"/>
              <a:t>as well as the burial cloth that had been around Jesus' head. The cloth was folded up by itself, separate from the linen.  8  Finally the other disciple, who had reached the tomb first, also went inside. He saw and believed.  9  (They still did not understand from Scripture that Jesus had to rise from the dead.) </a:t>
            </a:r>
          </a:p>
        </p:txBody>
      </p:sp>
      <p:pic>
        <p:nvPicPr>
          <p:cNvPr id="5" name="Picture 4">
            <a:extLst>
              <a:ext uri="{FF2B5EF4-FFF2-40B4-BE49-F238E27FC236}">
                <a16:creationId xmlns:a16="http://schemas.microsoft.com/office/drawing/2014/main" id="{5DE22A5B-C8D9-490F-93F1-A6CA5BAFC465}"/>
              </a:ext>
            </a:extLst>
          </p:cNvPr>
          <p:cNvPicPr>
            <a:picLocks noChangeAspect="1"/>
          </p:cNvPicPr>
          <p:nvPr/>
        </p:nvPicPr>
        <p:blipFill>
          <a:blip r:embed="rId2">
            <a:duotone>
              <a:prstClr val="black"/>
              <a:schemeClr val="accent1">
                <a:tint val="45000"/>
                <a:satMod val="400000"/>
              </a:schemeClr>
            </a:duotone>
          </a:blip>
          <a:stretch>
            <a:fillRect/>
          </a:stretch>
        </p:blipFill>
        <p:spPr>
          <a:xfrm>
            <a:off x="5003980" y="5787025"/>
            <a:ext cx="2184038" cy="2775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6206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2597-21D3-4407-9D4E-5DABBDDE76B4}"/>
              </a:ext>
            </a:extLst>
          </p:cNvPr>
          <p:cNvSpPr>
            <a:spLocks noGrp="1"/>
          </p:cNvSpPr>
          <p:nvPr>
            <p:ph type="title"/>
          </p:nvPr>
        </p:nvSpPr>
        <p:spPr/>
        <p:txBody>
          <a:bodyPr/>
          <a:lstStyle/>
          <a:p>
            <a:r>
              <a:rPr lang="en-US" dirty="0"/>
              <a:t>The Empty Tomb Gives Proof</a:t>
            </a:r>
          </a:p>
        </p:txBody>
      </p:sp>
      <p:sp>
        <p:nvSpPr>
          <p:cNvPr id="3" name="Content Placeholder 2">
            <a:extLst>
              <a:ext uri="{FF2B5EF4-FFF2-40B4-BE49-F238E27FC236}">
                <a16:creationId xmlns:a16="http://schemas.microsoft.com/office/drawing/2014/main" id="{7A7EB316-D5E9-4FA3-82BE-C23091427A05}"/>
              </a:ext>
            </a:extLst>
          </p:cNvPr>
          <p:cNvSpPr>
            <a:spLocks noGrp="1"/>
          </p:cNvSpPr>
          <p:nvPr>
            <p:ph idx="1"/>
          </p:nvPr>
        </p:nvSpPr>
        <p:spPr>
          <a:xfrm>
            <a:off x="838200" y="1825625"/>
            <a:ext cx="10515600" cy="4667250"/>
          </a:xfrm>
        </p:spPr>
        <p:txBody>
          <a:bodyPr>
            <a:normAutofit/>
          </a:bodyPr>
          <a:lstStyle/>
          <a:p>
            <a:r>
              <a:rPr lang="en-US" dirty="0"/>
              <a:t>What prompted Peter and John to go to the place where Jesus had been buried? </a:t>
            </a:r>
          </a:p>
          <a:p>
            <a:r>
              <a:rPr lang="en-US" dirty="0"/>
              <a:t>What did Peter see, and how does he appear to have responded to what he saw? </a:t>
            </a:r>
          </a:p>
          <a:p>
            <a:r>
              <a:rPr lang="en-US" dirty="0"/>
              <a:t>How did the other disciple, John, respond to what he saw? </a:t>
            </a:r>
          </a:p>
        </p:txBody>
      </p:sp>
    </p:spTree>
    <p:extLst>
      <p:ext uri="{BB962C8B-B14F-4D97-AF65-F5344CB8AC3E}">
        <p14:creationId xmlns:p14="http://schemas.microsoft.com/office/powerpoint/2010/main" val="306972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5A906-34B8-48E4-B2AF-3FFC301B02BA}"/>
              </a:ext>
            </a:extLst>
          </p:cNvPr>
          <p:cNvSpPr>
            <a:spLocks noGrp="1"/>
          </p:cNvSpPr>
          <p:nvPr>
            <p:ph type="title"/>
          </p:nvPr>
        </p:nvSpPr>
        <p:spPr/>
        <p:txBody>
          <a:bodyPr/>
          <a:lstStyle/>
          <a:p>
            <a:r>
              <a:rPr lang="en-US" dirty="0"/>
              <a:t>The Empty Tomb Gives Proof</a:t>
            </a:r>
          </a:p>
        </p:txBody>
      </p:sp>
      <p:sp>
        <p:nvSpPr>
          <p:cNvPr id="3" name="Content Placeholder 2">
            <a:extLst>
              <a:ext uri="{FF2B5EF4-FFF2-40B4-BE49-F238E27FC236}">
                <a16:creationId xmlns:a16="http://schemas.microsoft.com/office/drawing/2014/main" id="{BCAD53F5-4B1E-4791-9AF6-5AF890C20363}"/>
              </a:ext>
            </a:extLst>
          </p:cNvPr>
          <p:cNvSpPr>
            <a:spLocks noGrp="1"/>
          </p:cNvSpPr>
          <p:nvPr>
            <p:ph idx="1"/>
          </p:nvPr>
        </p:nvSpPr>
        <p:spPr/>
        <p:txBody>
          <a:bodyPr/>
          <a:lstStyle/>
          <a:p>
            <a:r>
              <a:rPr lang="en-US" dirty="0"/>
              <a:t>How do you think John’s seeing was different from the Mary’s and Peter’s seeing?</a:t>
            </a:r>
          </a:p>
          <a:p>
            <a:r>
              <a:rPr lang="en-US" dirty="0"/>
              <a:t>What obstacles can keep people from fully </a:t>
            </a:r>
            <a:r>
              <a:rPr lang="en-US" i="1" dirty="0"/>
              <a:t>seeing</a:t>
            </a:r>
            <a:r>
              <a:rPr lang="en-US" dirty="0"/>
              <a:t> the reality of the resurrection and its implications?</a:t>
            </a:r>
          </a:p>
          <a:p>
            <a:r>
              <a:rPr lang="en-US" dirty="0"/>
              <a:t>How does the empty tomb give us hope?</a:t>
            </a:r>
          </a:p>
        </p:txBody>
      </p:sp>
    </p:spTree>
    <p:extLst>
      <p:ext uri="{BB962C8B-B14F-4D97-AF65-F5344CB8AC3E}">
        <p14:creationId xmlns:p14="http://schemas.microsoft.com/office/powerpoint/2010/main" val="315171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B777B-BDFB-456C-9735-ABC3AAC3609D}"/>
              </a:ext>
            </a:extLst>
          </p:cNvPr>
          <p:cNvSpPr>
            <a:spLocks noGrp="1"/>
          </p:cNvSpPr>
          <p:nvPr>
            <p:ph type="title"/>
          </p:nvPr>
        </p:nvSpPr>
        <p:spPr/>
        <p:txBody>
          <a:bodyPr/>
          <a:lstStyle/>
          <a:p>
            <a:r>
              <a:rPr lang="en-US" dirty="0"/>
              <a:t>The Empty Tomb Gives Proof</a:t>
            </a:r>
          </a:p>
        </p:txBody>
      </p:sp>
      <p:sp>
        <p:nvSpPr>
          <p:cNvPr id="3" name="Content Placeholder 2">
            <a:extLst>
              <a:ext uri="{FF2B5EF4-FFF2-40B4-BE49-F238E27FC236}">
                <a16:creationId xmlns:a16="http://schemas.microsoft.com/office/drawing/2014/main" id="{FD66FE33-1881-44A5-8AB9-EFC807903DFD}"/>
              </a:ext>
            </a:extLst>
          </p:cNvPr>
          <p:cNvSpPr>
            <a:spLocks noGrp="1"/>
          </p:cNvSpPr>
          <p:nvPr>
            <p:ph idx="1"/>
          </p:nvPr>
        </p:nvSpPr>
        <p:spPr/>
        <p:txBody>
          <a:bodyPr/>
          <a:lstStyle/>
          <a:p>
            <a:r>
              <a:rPr lang="en-US" dirty="0">
                <a:solidFill>
                  <a:srgbClr val="C00000"/>
                </a:solidFill>
              </a:rPr>
              <a:t>Consider elements of our faith that we </a:t>
            </a:r>
            <a:r>
              <a:rPr lang="en-US" i="1" dirty="0">
                <a:solidFill>
                  <a:srgbClr val="C00000"/>
                </a:solidFill>
              </a:rPr>
              <a:t>believe</a:t>
            </a:r>
            <a:r>
              <a:rPr lang="en-US" dirty="0">
                <a:solidFill>
                  <a:srgbClr val="C00000"/>
                </a:solidFill>
              </a:rPr>
              <a:t> but </a:t>
            </a:r>
            <a:r>
              <a:rPr lang="en-US" i="1" dirty="0">
                <a:solidFill>
                  <a:srgbClr val="C00000"/>
                </a:solidFill>
              </a:rPr>
              <a:t>don’t fully </a:t>
            </a:r>
            <a:r>
              <a:rPr lang="en-US" dirty="0">
                <a:solidFill>
                  <a:srgbClr val="C00000"/>
                </a:solidFill>
              </a:rPr>
              <a:t>understand …</a:t>
            </a:r>
          </a:p>
          <a:p>
            <a:pPr lvl="1"/>
            <a:r>
              <a:rPr lang="en-US" dirty="0">
                <a:solidFill>
                  <a:srgbClr val="C00000"/>
                </a:solidFill>
              </a:rPr>
              <a:t>The Trinity</a:t>
            </a:r>
          </a:p>
          <a:p>
            <a:pPr lvl="1"/>
            <a:r>
              <a:rPr lang="en-US" dirty="0">
                <a:solidFill>
                  <a:srgbClr val="C00000"/>
                </a:solidFill>
              </a:rPr>
              <a:t>The indwelling of the Holy Spirit</a:t>
            </a:r>
          </a:p>
          <a:p>
            <a:pPr lvl="1"/>
            <a:r>
              <a:rPr lang="en-US" i="1" dirty="0">
                <a:solidFill>
                  <a:srgbClr val="C00000"/>
                </a:solidFill>
              </a:rPr>
              <a:t>Why</a:t>
            </a:r>
            <a:r>
              <a:rPr lang="en-US" dirty="0">
                <a:solidFill>
                  <a:srgbClr val="C00000"/>
                </a:solidFill>
              </a:rPr>
              <a:t> God would love us enough to die for us</a:t>
            </a:r>
          </a:p>
          <a:p>
            <a:pPr lvl="1"/>
            <a:r>
              <a:rPr lang="en-US" dirty="0">
                <a:solidFill>
                  <a:srgbClr val="C00000"/>
                </a:solidFill>
              </a:rPr>
              <a:t>The </a:t>
            </a:r>
            <a:r>
              <a:rPr lang="en-US" i="1" dirty="0">
                <a:solidFill>
                  <a:srgbClr val="C00000"/>
                </a:solidFill>
              </a:rPr>
              <a:t>how</a:t>
            </a:r>
            <a:r>
              <a:rPr lang="en-US" dirty="0">
                <a:solidFill>
                  <a:srgbClr val="C00000"/>
                </a:solidFill>
              </a:rPr>
              <a:t> of creation and the universe</a:t>
            </a:r>
          </a:p>
          <a:p>
            <a:pPr lvl="1"/>
            <a:r>
              <a:rPr lang="en-US" dirty="0">
                <a:solidFill>
                  <a:srgbClr val="C00000"/>
                </a:solidFill>
              </a:rPr>
              <a:t>The </a:t>
            </a:r>
            <a:r>
              <a:rPr lang="en-US" i="1" dirty="0">
                <a:solidFill>
                  <a:srgbClr val="C00000"/>
                </a:solidFill>
              </a:rPr>
              <a:t>when</a:t>
            </a:r>
            <a:r>
              <a:rPr lang="en-US" dirty="0">
                <a:solidFill>
                  <a:srgbClr val="C00000"/>
                </a:solidFill>
              </a:rPr>
              <a:t> of the Second Coming of Christ</a:t>
            </a:r>
          </a:p>
          <a:p>
            <a:endParaRPr lang="en-US" dirty="0"/>
          </a:p>
        </p:txBody>
      </p:sp>
      <p:sp>
        <p:nvSpPr>
          <p:cNvPr id="4" name="Scroll: Horizontal 3">
            <a:extLst>
              <a:ext uri="{FF2B5EF4-FFF2-40B4-BE49-F238E27FC236}">
                <a16:creationId xmlns:a16="http://schemas.microsoft.com/office/drawing/2014/main" id="{F7E0FB0D-DCE1-4FE2-A15A-3B013155285D}"/>
              </a:ext>
            </a:extLst>
          </p:cNvPr>
          <p:cNvSpPr/>
          <p:nvPr/>
        </p:nvSpPr>
        <p:spPr>
          <a:xfrm>
            <a:off x="1987463" y="1205629"/>
            <a:ext cx="8217074" cy="4446741"/>
          </a:xfrm>
          <a:prstGeom prst="horizontalScroll">
            <a:avLst>
              <a:gd name="adj" fmla="val 12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600" dirty="0">
                <a:effectLst/>
                <a:latin typeface="Abadi" panose="020B0604020104020204" pitchFamily="34" charset="0"/>
                <a:ea typeface="Times New Roman" panose="02020603050405020304" pitchFamily="18" charset="0"/>
              </a:rPr>
              <a:t>It is entirely possible to place  your faith in trust in Jesus by believing in His death and resurrection </a:t>
            </a:r>
            <a:r>
              <a:rPr lang="en-US" sz="3600" i="1" dirty="0">
                <a:effectLst/>
                <a:latin typeface="Abadi" panose="020B0604020104020204" pitchFamily="34" charset="0"/>
                <a:ea typeface="Times New Roman" panose="02020603050405020304" pitchFamily="18" charset="0"/>
              </a:rPr>
              <a:t>without</a:t>
            </a:r>
            <a:r>
              <a:rPr lang="en-US" sz="3600" dirty="0">
                <a:effectLst/>
                <a:latin typeface="Abadi" panose="020B0604020104020204" pitchFamily="34" charset="0"/>
                <a:ea typeface="Times New Roman" panose="02020603050405020304" pitchFamily="18" charset="0"/>
              </a:rPr>
              <a:t> fully understanding the theology regarding salvation</a:t>
            </a:r>
          </a:p>
        </p:txBody>
      </p:sp>
    </p:spTree>
    <p:extLst>
      <p:ext uri="{BB962C8B-B14F-4D97-AF65-F5344CB8AC3E}">
        <p14:creationId xmlns:p14="http://schemas.microsoft.com/office/powerpoint/2010/main" val="4472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7C01-4482-445F-B541-9085C5E08F3C}"/>
              </a:ext>
            </a:extLst>
          </p:cNvPr>
          <p:cNvSpPr>
            <a:spLocks noGrp="1"/>
          </p:cNvSpPr>
          <p:nvPr>
            <p:ph type="title"/>
          </p:nvPr>
        </p:nvSpPr>
        <p:spPr/>
        <p:txBody>
          <a:bodyPr/>
          <a:lstStyle/>
          <a:p>
            <a:r>
              <a:rPr lang="en-US" dirty="0"/>
              <a:t>Listen for events of Jesus’ first reappearance.</a:t>
            </a:r>
          </a:p>
        </p:txBody>
      </p:sp>
      <p:sp>
        <p:nvSpPr>
          <p:cNvPr id="3" name="Content Placeholder 2">
            <a:extLst>
              <a:ext uri="{FF2B5EF4-FFF2-40B4-BE49-F238E27FC236}">
                <a16:creationId xmlns:a16="http://schemas.microsoft.com/office/drawing/2014/main" id="{8D4A7D2D-CA9B-466F-B72E-EECF785FA7BC}"/>
              </a:ext>
            </a:extLst>
          </p:cNvPr>
          <p:cNvSpPr>
            <a:spLocks noGrp="1"/>
          </p:cNvSpPr>
          <p:nvPr>
            <p:ph idx="1"/>
          </p:nvPr>
        </p:nvSpPr>
        <p:spPr>
          <a:xfrm>
            <a:off x="838200" y="1954059"/>
            <a:ext cx="10515600" cy="4222903"/>
          </a:xfrm>
        </p:spPr>
        <p:txBody>
          <a:bodyPr/>
          <a:lstStyle/>
          <a:p>
            <a:pPr marL="0" indent="0" algn="ctr">
              <a:buNone/>
            </a:pPr>
            <a:r>
              <a:rPr lang="en-US" dirty="0"/>
              <a:t>John 20:19-23 (NIV)  On the evening of that first day of the week, when the disciples were together, with the doors locked for fear of the Jews, Jesus came and stood among them and said, "Peace be with you!"  20  After he said this, he showed them his hands and side. The disciples were overjoyed when they saw the Lord.  21  Again Jesus said,</a:t>
            </a:r>
          </a:p>
        </p:txBody>
      </p:sp>
    </p:spTree>
    <p:extLst>
      <p:ext uri="{BB962C8B-B14F-4D97-AF65-F5344CB8AC3E}">
        <p14:creationId xmlns:p14="http://schemas.microsoft.com/office/powerpoint/2010/main" val="245257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90</TotalTime>
  <Words>995</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Abadi</vt:lpstr>
      <vt:lpstr>Arial</vt:lpstr>
      <vt:lpstr>Calibri</vt:lpstr>
      <vt:lpstr>Comic Sans MS</vt:lpstr>
      <vt:lpstr>Office Theme</vt:lpstr>
      <vt:lpstr>The Resurrection of Jesus</vt:lpstr>
      <vt:lpstr>Video Introduction</vt:lpstr>
      <vt:lpstr>Think about it …</vt:lpstr>
      <vt:lpstr>Listen for John’s response.</vt:lpstr>
      <vt:lpstr>Listen for John’s response.</vt:lpstr>
      <vt:lpstr>The Empty Tomb Gives Proof</vt:lpstr>
      <vt:lpstr>The Empty Tomb Gives Proof</vt:lpstr>
      <vt:lpstr>The Empty Tomb Gives Proof</vt:lpstr>
      <vt:lpstr>Listen for events of Jesus’ first reappearance.</vt:lpstr>
      <vt:lpstr>Listen for events of Jesus’ first reappearance.</vt:lpstr>
      <vt:lpstr>Jesus Proved He Is Alive</vt:lpstr>
      <vt:lpstr>Jesus Proved He Is Alive</vt:lpstr>
      <vt:lpstr>Listen for Thomas’ revelation.</vt:lpstr>
      <vt:lpstr>Believing Is Seeing</vt:lpstr>
      <vt:lpstr>Believing Is Seeing</vt:lpstr>
      <vt:lpstr>Application</vt:lpstr>
      <vt:lpstr>Application</vt:lpstr>
      <vt:lpstr>Application</vt:lpstr>
      <vt:lpstr>Family Activities</vt:lpstr>
      <vt:lpstr>The Resurrection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 of Jesus</dc:title>
  <dc:creator>Stephen Armstrong</dc:creator>
  <cp:lastModifiedBy>Stephen Armstrong</cp:lastModifiedBy>
  <cp:revision>9</cp:revision>
  <dcterms:created xsi:type="dcterms:W3CDTF">2021-03-19T13:49:23Z</dcterms:created>
  <dcterms:modified xsi:type="dcterms:W3CDTF">2021-03-19T15:19:52Z</dcterms:modified>
</cp:coreProperties>
</file>