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vxhxrn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yph8h637"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27715"/>
          </a:xfrm>
        </p:spPr>
        <p:txBody>
          <a:bodyPr/>
          <a:lstStyle/>
          <a:p>
            <a:r>
              <a:rPr lang="en-US" dirty="0"/>
              <a:t>The Resurrection of Jesus</a:t>
            </a:r>
          </a:p>
        </p:txBody>
      </p:sp>
      <p:sp>
        <p:nvSpPr>
          <p:cNvPr id="3" name="Subtitle 2"/>
          <p:cNvSpPr>
            <a:spLocks noGrp="1"/>
          </p:cNvSpPr>
          <p:nvPr>
            <p:ph type="subTitle" idx="1"/>
          </p:nvPr>
        </p:nvSpPr>
        <p:spPr>
          <a:xfrm>
            <a:off x="1524000" y="3871356"/>
            <a:ext cx="9144000" cy="1386444"/>
          </a:xfrm>
        </p:spPr>
        <p:txBody>
          <a:bodyPr/>
          <a:lstStyle/>
          <a:p>
            <a:r>
              <a:rPr lang="en-US" dirty="0"/>
              <a:t>March 31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D94E-9168-3FA2-C928-FBD65A2CD623}"/>
              </a:ext>
            </a:extLst>
          </p:cNvPr>
          <p:cNvSpPr>
            <a:spLocks noGrp="1"/>
          </p:cNvSpPr>
          <p:nvPr>
            <p:ph type="title"/>
          </p:nvPr>
        </p:nvSpPr>
        <p:spPr/>
        <p:txBody>
          <a:bodyPr/>
          <a:lstStyle/>
          <a:p>
            <a:pPr algn="l"/>
            <a:r>
              <a:rPr lang="en-US" dirty="0"/>
              <a:t>Listen for a reminder.</a:t>
            </a:r>
          </a:p>
        </p:txBody>
      </p:sp>
      <p:sp>
        <p:nvSpPr>
          <p:cNvPr id="3" name="Content Placeholder 2">
            <a:extLst>
              <a:ext uri="{FF2B5EF4-FFF2-40B4-BE49-F238E27FC236}">
                <a16:creationId xmlns:a16="http://schemas.microsoft.com/office/drawing/2014/main" id="{65D22780-032A-3C33-658B-C41E9A065BF8}"/>
              </a:ext>
            </a:extLst>
          </p:cNvPr>
          <p:cNvSpPr>
            <a:spLocks noGrp="1"/>
          </p:cNvSpPr>
          <p:nvPr>
            <p:ph idx="1"/>
          </p:nvPr>
        </p:nvSpPr>
        <p:spPr>
          <a:xfrm>
            <a:off x="1536057" y="1906648"/>
            <a:ext cx="9119886" cy="4351338"/>
          </a:xfrm>
        </p:spPr>
        <p:txBody>
          <a:bodyPr/>
          <a:lstStyle/>
          <a:p>
            <a:pPr marL="0" indent="0" algn="ctr">
              <a:buNone/>
            </a:pPr>
            <a:r>
              <a:rPr lang="en-US" dirty="0"/>
              <a:t>Luke 24:6b-8 (NIV)  Remember how he told you, while he was still with you in Galilee: 7  'The Son of Man must be delivered into the hands of sinful men, be crucified and on the third day be raised again.'" 8  Then they remembered his words.</a:t>
            </a:r>
          </a:p>
        </p:txBody>
      </p:sp>
      <p:pic>
        <p:nvPicPr>
          <p:cNvPr id="4" name="Picture 3">
            <a:extLst>
              <a:ext uri="{FF2B5EF4-FFF2-40B4-BE49-F238E27FC236}">
                <a16:creationId xmlns:a16="http://schemas.microsoft.com/office/drawing/2014/main" id="{ECE9B0E1-272F-0F95-435B-BEB262900087}"/>
              </a:ext>
            </a:extLst>
          </p:cNvPr>
          <p:cNvPicPr>
            <a:picLocks noChangeAspect="1"/>
          </p:cNvPicPr>
          <p:nvPr/>
        </p:nvPicPr>
        <p:blipFill>
          <a:blip r:embed="rId2"/>
          <a:stretch>
            <a:fillRect/>
          </a:stretch>
        </p:blipFill>
        <p:spPr>
          <a:xfrm>
            <a:off x="4789707" y="5424749"/>
            <a:ext cx="2219048"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6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AAEE-01C9-E5DE-3F72-58E7730C33FE}"/>
              </a:ext>
            </a:extLst>
          </p:cNvPr>
          <p:cNvSpPr>
            <a:spLocks noGrp="1"/>
          </p:cNvSpPr>
          <p:nvPr>
            <p:ph type="title"/>
          </p:nvPr>
        </p:nvSpPr>
        <p:spPr/>
        <p:txBody>
          <a:bodyPr/>
          <a:lstStyle/>
          <a:p>
            <a:r>
              <a:rPr lang="en-US" dirty="0"/>
              <a:t>Remember What Jesus Said</a:t>
            </a:r>
          </a:p>
        </p:txBody>
      </p:sp>
      <p:sp>
        <p:nvSpPr>
          <p:cNvPr id="3" name="Content Placeholder 2">
            <a:extLst>
              <a:ext uri="{FF2B5EF4-FFF2-40B4-BE49-F238E27FC236}">
                <a16:creationId xmlns:a16="http://schemas.microsoft.com/office/drawing/2014/main" id="{7DE212AA-B001-9613-5042-A38ADE278EAD}"/>
              </a:ext>
            </a:extLst>
          </p:cNvPr>
          <p:cNvSpPr>
            <a:spLocks noGrp="1"/>
          </p:cNvSpPr>
          <p:nvPr>
            <p:ph idx="1"/>
          </p:nvPr>
        </p:nvSpPr>
        <p:spPr/>
        <p:txBody>
          <a:bodyPr/>
          <a:lstStyle/>
          <a:p>
            <a:r>
              <a:rPr lang="en-US" dirty="0"/>
              <a:t>Of what words of Jesus were the women reminded? </a:t>
            </a:r>
          </a:p>
          <a:p>
            <a:r>
              <a:rPr lang="en-US" dirty="0"/>
              <a:t>Why do you think they weren’t yet remembering what He said about raising again from the dead?</a:t>
            </a:r>
          </a:p>
          <a:p>
            <a:r>
              <a:rPr lang="en-US" dirty="0"/>
              <a:t>What words indicate divine necessity and divine control over what happened to Jesus? </a:t>
            </a:r>
          </a:p>
        </p:txBody>
      </p:sp>
    </p:spTree>
    <p:extLst>
      <p:ext uri="{BB962C8B-B14F-4D97-AF65-F5344CB8AC3E}">
        <p14:creationId xmlns:p14="http://schemas.microsoft.com/office/powerpoint/2010/main" val="20641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620D-F62A-6947-0C90-906C8497B723}"/>
              </a:ext>
            </a:extLst>
          </p:cNvPr>
          <p:cNvSpPr>
            <a:spLocks noGrp="1"/>
          </p:cNvSpPr>
          <p:nvPr>
            <p:ph type="title"/>
          </p:nvPr>
        </p:nvSpPr>
        <p:spPr/>
        <p:txBody>
          <a:bodyPr/>
          <a:lstStyle/>
          <a:p>
            <a:r>
              <a:rPr lang="en-US" dirty="0"/>
              <a:t>Remember What Jesus Said</a:t>
            </a:r>
          </a:p>
        </p:txBody>
      </p:sp>
      <p:sp>
        <p:nvSpPr>
          <p:cNvPr id="3" name="Content Placeholder 2">
            <a:extLst>
              <a:ext uri="{FF2B5EF4-FFF2-40B4-BE49-F238E27FC236}">
                <a16:creationId xmlns:a16="http://schemas.microsoft.com/office/drawing/2014/main" id="{3B5AD244-FB7B-7448-8D37-338B3D385858}"/>
              </a:ext>
            </a:extLst>
          </p:cNvPr>
          <p:cNvSpPr>
            <a:spLocks noGrp="1"/>
          </p:cNvSpPr>
          <p:nvPr>
            <p:ph idx="1"/>
          </p:nvPr>
        </p:nvSpPr>
        <p:spPr/>
        <p:txBody>
          <a:bodyPr/>
          <a:lstStyle/>
          <a:p>
            <a:r>
              <a:rPr lang="en-US" dirty="0"/>
              <a:t>What kinds of things distract believers from the reality of what Jesus said?</a:t>
            </a:r>
          </a:p>
          <a:p>
            <a:r>
              <a:rPr lang="en-US" dirty="0"/>
              <a:t>You are a news reporter </a:t>
            </a:r>
            <a:br>
              <a:rPr lang="en-US" dirty="0"/>
            </a:br>
            <a:r>
              <a:rPr lang="en-US" dirty="0"/>
              <a:t>when Jesus arose.  What </a:t>
            </a:r>
            <a:br>
              <a:rPr lang="en-US" dirty="0"/>
            </a:br>
            <a:r>
              <a:rPr lang="en-US" dirty="0"/>
              <a:t>title or headline would </a:t>
            </a:r>
            <a:br>
              <a:rPr lang="en-US" dirty="0"/>
            </a:br>
            <a:r>
              <a:rPr lang="en-US" dirty="0"/>
              <a:t>you write for a news </a:t>
            </a:r>
            <a:br>
              <a:rPr lang="en-US" dirty="0"/>
            </a:br>
            <a:r>
              <a:rPr lang="en-US" dirty="0"/>
              <a:t>article about Jesus death </a:t>
            </a:r>
            <a:br>
              <a:rPr lang="en-US" dirty="0"/>
            </a:br>
            <a:r>
              <a:rPr lang="en-US" dirty="0"/>
              <a:t>and resurrection?</a:t>
            </a:r>
          </a:p>
        </p:txBody>
      </p:sp>
      <p:pic>
        <p:nvPicPr>
          <p:cNvPr id="5" name="Picture 4">
            <a:extLst>
              <a:ext uri="{FF2B5EF4-FFF2-40B4-BE49-F238E27FC236}">
                <a16:creationId xmlns:a16="http://schemas.microsoft.com/office/drawing/2014/main" id="{55D634AC-82AE-B147-3C8A-F9F2E3102E83}"/>
              </a:ext>
            </a:extLst>
          </p:cNvPr>
          <p:cNvPicPr>
            <a:picLocks noChangeAspect="1"/>
          </p:cNvPicPr>
          <p:nvPr/>
        </p:nvPicPr>
        <p:blipFill>
          <a:blip r:embed="rId2"/>
          <a:stretch>
            <a:fillRect/>
          </a:stretch>
        </p:blipFill>
        <p:spPr>
          <a:xfrm>
            <a:off x="6678544" y="3174092"/>
            <a:ext cx="4066667" cy="2523809"/>
          </a:xfrm>
          <a:prstGeom prst="rect">
            <a:avLst/>
          </a:prstGeom>
          <a:ln>
            <a:noFill/>
          </a:ln>
          <a:effectLst>
            <a:outerShdw blurRad="190500" algn="tl" rotWithShape="0">
              <a:srgbClr val="000000">
                <a:alpha val="70000"/>
              </a:srgbClr>
            </a:outerShdw>
          </a:effectLst>
        </p:spPr>
      </p:pic>
      <p:sp>
        <p:nvSpPr>
          <p:cNvPr id="6" name="Scroll: Horizontal 5">
            <a:extLst>
              <a:ext uri="{FF2B5EF4-FFF2-40B4-BE49-F238E27FC236}">
                <a16:creationId xmlns:a16="http://schemas.microsoft.com/office/drawing/2014/main" id="{A028770C-DC7A-17B1-C14E-055AE0F360E1}"/>
              </a:ext>
            </a:extLst>
          </p:cNvPr>
          <p:cNvSpPr/>
          <p:nvPr/>
        </p:nvSpPr>
        <p:spPr>
          <a:xfrm rot="20772011">
            <a:off x="3287211" y="2476698"/>
            <a:ext cx="4722471" cy="2696901"/>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All these headlines are still true today!</a:t>
            </a:r>
          </a:p>
        </p:txBody>
      </p:sp>
    </p:spTree>
    <p:extLst>
      <p:ext uri="{BB962C8B-B14F-4D97-AF65-F5344CB8AC3E}">
        <p14:creationId xmlns:p14="http://schemas.microsoft.com/office/powerpoint/2010/main" val="30598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5D91-EBE1-FDEA-393C-D21819644CB7}"/>
              </a:ext>
            </a:extLst>
          </p:cNvPr>
          <p:cNvSpPr>
            <a:spLocks noGrp="1"/>
          </p:cNvSpPr>
          <p:nvPr>
            <p:ph type="title"/>
          </p:nvPr>
        </p:nvSpPr>
        <p:spPr/>
        <p:txBody>
          <a:bodyPr/>
          <a:lstStyle/>
          <a:p>
            <a:pPr algn="l"/>
            <a:r>
              <a:rPr lang="en-US" dirty="0"/>
              <a:t>Listen for proof that it really happened.</a:t>
            </a:r>
          </a:p>
        </p:txBody>
      </p:sp>
      <p:sp>
        <p:nvSpPr>
          <p:cNvPr id="3" name="Content Placeholder 2">
            <a:extLst>
              <a:ext uri="{FF2B5EF4-FFF2-40B4-BE49-F238E27FC236}">
                <a16:creationId xmlns:a16="http://schemas.microsoft.com/office/drawing/2014/main" id="{6FBB217E-4BF9-BC9A-44D8-ACB878D06E22}"/>
              </a:ext>
            </a:extLst>
          </p:cNvPr>
          <p:cNvSpPr>
            <a:spLocks noGrp="1"/>
          </p:cNvSpPr>
          <p:nvPr>
            <p:ph idx="1"/>
          </p:nvPr>
        </p:nvSpPr>
        <p:spPr>
          <a:xfrm>
            <a:off x="1368224" y="1871924"/>
            <a:ext cx="9455552" cy="4351338"/>
          </a:xfrm>
        </p:spPr>
        <p:txBody>
          <a:bodyPr/>
          <a:lstStyle/>
          <a:p>
            <a:pPr marL="0" indent="0" algn="ctr">
              <a:buNone/>
            </a:pPr>
            <a:r>
              <a:rPr lang="en-US" dirty="0"/>
              <a:t>Luke 24:38-43 (NIV)   He said to them, "Why are you troubled, and why do doubts rise in your minds? 39  Look at my hands and my feet. It is I myself! Touch me and see; a ghost does not have flesh and bones, as you see I have." 40  When he had said</a:t>
            </a:r>
          </a:p>
        </p:txBody>
      </p:sp>
    </p:spTree>
    <p:extLst>
      <p:ext uri="{BB962C8B-B14F-4D97-AF65-F5344CB8AC3E}">
        <p14:creationId xmlns:p14="http://schemas.microsoft.com/office/powerpoint/2010/main" val="1070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5D91-EBE1-FDEA-393C-D21819644CB7}"/>
              </a:ext>
            </a:extLst>
          </p:cNvPr>
          <p:cNvSpPr>
            <a:spLocks noGrp="1"/>
          </p:cNvSpPr>
          <p:nvPr>
            <p:ph type="title"/>
          </p:nvPr>
        </p:nvSpPr>
        <p:spPr/>
        <p:txBody>
          <a:bodyPr/>
          <a:lstStyle/>
          <a:p>
            <a:pPr algn="l"/>
            <a:r>
              <a:rPr lang="en-US" dirty="0"/>
              <a:t>Listen for proof that it really happened.</a:t>
            </a:r>
          </a:p>
        </p:txBody>
      </p:sp>
      <p:sp>
        <p:nvSpPr>
          <p:cNvPr id="3" name="Content Placeholder 2">
            <a:extLst>
              <a:ext uri="{FF2B5EF4-FFF2-40B4-BE49-F238E27FC236}">
                <a16:creationId xmlns:a16="http://schemas.microsoft.com/office/drawing/2014/main" id="{6FBB217E-4BF9-BC9A-44D8-ACB878D06E22}"/>
              </a:ext>
            </a:extLst>
          </p:cNvPr>
          <p:cNvSpPr>
            <a:spLocks noGrp="1"/>
          </p:cNvSpPr>
          <p:nvPr>
            <p:ph idx="1"/>
          </p:nvPr>
        </p:nvSpPr>
        <p:spPr>
          <a:xfrm>
            <a:off x="1368224" y="1871924"/>
            <a:ext cx="9455552" cy="4351338"/>
          </a:xfrm>
        </p:spPr>
        <p:txBody>
          <a:bodyPr/>
          <a:lstStyle/>
          <a:p>
            <a:pPr marL="0" indent="0" algn="ctr">
              <a:buNone/>
            </a:pPr>
            <a:r>
              <a:rPr lang="en-US" dirty="0"/>
              <a:t>this, he showed them his hands and feet. 41  And while they still did not believe it because of joy and amazement, he asked them, "Do you have anything here to eat?" 42  They gave him a piece of broiled fish, 43  and he took it and ate it in their presence.</a:t>
            </a:r>
          </a:p>
        </p:txBody>
      </p:sp>
      <p:pic>
        <p:nvPicPr>
          <p:cNvPr id="4" name="Picture 3">
            <a:extLst>
              <a:ext uri="{FF2B5EF4-FFF2-40B4-BE49-F238E27FC236}">
                <a16:creationId xmlns:a16="http://schemas.microsoft.com/office/drawing/2014/main" id="{E9D9DA06-F901-093E-2BE3-43BB08A9B64E}"/>
              </a:ext>
            </a:extLst>
          </p:cNvPr>
          <p:cNvPicPr>
            <a:picLocks noChangeAspect="1"/>
          </p:cNvPicPr>
          <p:nvPr/>
        </p:nvPicPr>
        <p:blipFill>
          <a:blip r:embed="rId2"/>
          <a:stretch>
            <a:fillRect/>
          </a:stretch>
        </p:blipFill>
        <p:spPr>
          <a:xfrm>
            <a:off x="4882304" y="5428526"/>
            <a:ext cx="2219048" cy="3452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963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1410-E18E-5A0D-51B8-491651348976}"/>
              </a:ext>
            </a:extLst>
          </p:cNvPr>
          <p:cNvSpPr>
            <a:spLocks noGrp="1"/>
          </p:cNvSpPr>
          <p:nvPr>
            <p:ph type="title"/>
          </p:nvPr>
        </p:nvSpPr>
        <p:spPr/>
        <p:txBody>
          <a:bodyPr/>
          <a:lstStyle/>
          <a:p>
            <a:r>
              <a:rPr lang="en-US" dirty="0"/>
              <a:t>Jesus Makes Himself Known</a:t>
            </a:r>
          </a:p>
        </p:txBody>
      </p:sp>
      <p:sp>
        <p:nvSpPr>
          <p:cNvPr id="3" name="Content Placeholder 2">
            <a:extLst>
              <a:ext uri="{FF2B5EF4-FFF2-40B4-BE49-F238E27FC236}">
                <a16:creationId xmlns:a16="http://schemas.microsoft.com/office/drawing/2014/main" id="{6248A726-9EB9-66C9-0177-72358E6120F0}"/>
              </a:ext>
            </a:extLst>
          </p:cNvPr>
          <p:cNvSpPr>
            <a:spLocks noGrp="1"/>
          </p:cNvSpPr>
          <p:nvPr>
            <p:ph idx="1"/>
          </p:nvPr>
        </p:nvSpPr>
        <p:spPr/>
        <p:txBody>
          <a:bodyPr/>
          <a:lstStyle/>
          <a:p>
            <a:r>
              <a:rPr lang="en-US" dirty="0"/>
              <a:t>The disciples thought they were seeing a ghost.  What kinds of things contributed to this reaction?</a:t>
            </a:r>
          </a:p>
          <a:p>
            <a:r>
              <a:rPr lang="en-US" dirty="0"/>
              <a:t>How did He prove that He was not a ghost, He indeed had a real (yet risen) body?</a:t>
            </a:r>
          </a:p>
          <a:p>
            <a:r>
              <a:rPr lang="en-US" dirty="0"/>
              <a:t>How does Jesus reveal Himself to us today?</a:t>
            </a:r>
          </a:p>
        </p:txBody>
      </p:sp>
    </p:spTree>
    <p:extLst>
      <p:ext uri="{BB962C8B-B14F-4D97-AF65-F5344CB8AC3E}">
        <p14:creationId xmlns:p14="http://schemas.microsoft.com/office/powerpoint/2010/main" val="21316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443E-EF97-CBC2-C356-A472DF1D5FB2}"/>
              </a:ext>
            </a:extLst>
          </p:cNvPr>
          <p:cNvSpPr>
            <a:spLocks noGrp="1"/>
          </p:cNvSpPr>
          <p:nvPr>
            <p:ph type="title"/>
          </p:nvPr>
        </p:nvSpPr>
        <p:spPr/>
        <p:txBody>
          <a:bodyPr/>
          <a:lstStyle/>
          <a:p>
            <a:r>
              <a:rPr lang="en-US" dirty="0"/>
              <a:t>Jesus Makes Himself Known</a:t>
            </a:r>
          </a:p>
        </p:txBody>
      </p:sp>
      <p:sp>
        <p:nvSpPr>
          <p:cNvPr id="3" name="Content Placeholder 2">
            <a:extLst>
              <a:ext uri="{FF2B5EF4-FFF2-40B4-BE49-F238E27FC236}">
                <a16:creationId xmlns:a16="http://schemas.microsoft.com/office/drawing/2014/main" id="{66E59DE6-B414-6450-0649-4D6ABD8EBC95}"/>
              </a:ext>
            </a:extLst>
          </p:cNvPr>
          <p:cNvSpPr>
            <a:spLocks noGrp="1"/>
          </p:cNvSpPr>
          <p:nvPr>
            <p:ph idx="1"/>
          </p:nvPr>
        </p:nvSpPr>
        <p:spPr/>
        <p:txBody>
          <a:bodyPr/>
          <a:lstStyle/>
          <a:p>
            <a:r>
              <a:rPr lang="en-US" dirty="0"/>
              <a:t>The disciples needed God’s peace because of the traumatic events in which they were involved.  What kinds of traumatic events do we have that cry out for God’s peace?</a:t>
            </a:r>
          </a:p>
          <a:p>
            <a:r>
              <a:rPr lang="en-US" dirty="0"/>
              <a:t>Consider that the reality of a risen Savior can indeed bring peace to these situations</a:t>
            </a:r>
          </a:p>
        </p:txBody>
      </p:sp>
    </p:spTree>
    <p:extLst>
      <p:ext uri="{BB962C8B-B14F-4D97-AF65-F5344CB8AC3E}">
        <p14:creationId xmlns:p14="http://schemas.microsoft.com/office/powerpoint/2010/main" val="218421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E0F3-C513-CDC3-9920-36B7085A249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48635C8-FE37-D705-7EDF-7B7FCC57ED5B}"/>
              </a:ext>
            </a:extLst>
          </p:cNvPr>
          <p:cNvSpPr>
            <a:spLocks noGrp="1"/>
          </p:cNvSpPr>
          <p:nvPr>
            <p:ph idx="1"/>
          </p:nvPr>
        </p:nvSpPr>
        <p:spPr/>
        <p:txBody>
          <a:bodyPr/>
          <a:lstStyle/>
          <a:p>
            <a:r>
              <a:rPr lang="en-US" dirty="0"/>
              <a:t>A Reminder. </a:t>
            </a:r>
          </a:p>
          <a:p>
            <a:pPr lvl="1"/>
            <a:r>
              <a:rPr lang="en-US" dirty="0"/>
              <a:t>On a notecard, write the simple declaration that changes everything: “He is risen!” </a:t>
            </a:r>
          </a:p>
          <a:p>
            <a:pPr lvl="1"/>
            <a:r>
              <a:rPr lang="en-US" dirty="0"/>
              <a:t>Place the notecard on your mirror so that you can be reminded every day of the reality of Jesus’s resurrection.</a:t>
            </a:r>
          </a:p>
          <a:p>
            <a:endParaRPr lang="en-US" dirty="0"/>
          </a:p>
        </p:txBody>
      </p:sp>
    </p:spTree>
    <p:extLst>
      <p:ext uri="{BB962C8B-B14F-4D97-AF65-F5344CB8AC3E}">
        <p14:creationId xmlns:p14="http://schemas.microsoft.com/office/powerpoint/2010/main" val="260524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E0F3-C513-CDC3-9920-36B7085A24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48635C8-FE37-D705-7EDF-7B7FCC57ED5B}"/>
              </a:ext>
            </a:extLst>
          </p:cNvPr>
          <p:cNvSpPr>
            <a:spLocks noGrp="1"/>
          </p:cNvSpPr>
          <p:nvPr>
            <p:ph idx="1"/>
          </p:nvPr>
        </p:nvSpPr>
        <p:spPr>
          <a:xfrm>
            <a:off x="838200" y="2395959"/>
            <a:ext cx="10515600" cy="3781004"/>
          </a:xfrm>
        </p:spPr>
        <p:txBody>
          <a:bodyPr/>
          <a:lstStyle/>
          <a:p>
            <a:r>
              <a:rPr lang="en-US" dirty="0"/>
              <a:t>A Summary. </a:t>
            </a:r>
          </a:p>
          <a:p>
            <a:pPr lvl="1"/>
            <a:r>
              <a:rPr lang="en-US" dirty="0"/>
              <a:t>Memorize 1 Corinthians 15:1-8 </a:t>
            </a:r>
          </a:p>
          <a:p>
            <a:pPr lvl="1"/>
            <a:r>
              <a:rPr lang="en-US" dirty="0"/>
              <a:t>It is a great summary of the story of Jesus.</a:t>
            </a:r>
          </a:p>
          <a:p>
            <a:endParaRPr lang="en-US" dirty="0"/>
          </a:p>
        </p:txBody>
      </p:sp>
    </p:spTree>
    <p:extLst>
      <p:ext uri="{BB962C8B-B14F-4D97-AF65-F5344CB8AC3E}">
        <p14:creationId xmlns:p14="http://schemas.microsoft.com/office/powerpoint/2010/main" val="162357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E0F3-C513-CDC3-9920-36B7085A24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48635C8-FE37-D705-7EDF-7B7FCC57ED5B}"/>
              </a:ext>
            </a:extLst>
          </p:cNvPr>
          <p:cNvSpPr>
            <a:spLocks noGrp="1"/>
          </p:cNvSpPr>
          <p:nvPr>
            <p:ph idx="1"/>
          </p:nvPr>
        </p:nvSpPr>
        <p:spPr>
          <a:xfrm>
            <a:off x="838200" y="1690688"/>
            <a:ext cx="10515600" cy="4486275"/>
          </a:xfrm>
        </p:spPr>
        <p:txBody>
          <a:bodyPr>
            <a:normAutofit/>
          </a:bodyPr>
          <a:lstStyle/>
          <a:p>
            <a:r>
              <a:rPr lang="en-US" dirty="0"/>
              <a:t>A Reflection. </a:t>
            </a:r>
          </a:p>
          <a:p>
            <a:pPr lvl="1"/>
            <a:r>
              <a:rPr lang="en-US" dirty="0"/>
              <a:t>In a journal, write the words </a:t>
            </a:r>
            <a:br>
              <a:rPr lang="en-US" dirty="0"/>
            </a:br>
            <a:r>
              <a:rPr lang="en-US" dirty="0"/>
              <a:t>“</a:t>
            </a:r>
            <a:r>
              <a:rPr lang="en-US" i="1" dirty="0"/>
              <a:t>Because Jesus is alive . . </a:t>
            </a:r>
            <a:r>
              <a:rPr lang="en-US" dirty="0"/>
              <a:t>.” </a:t>
            </a:r>
            <a:br>
              <a:rPr lang="en-US" dirty="0"/>
            </a:br>
            <a:r>
              <a:rPr lang="en-US" dirty="0"/>
              <a:t>at the top of several pages. </a:t>
            </a:r>
          </a:p>
          <a:p>
            <a:pPr lvl="1"/>
            <a:r>
              <a:rPr lang="en-US" dirty="0"/>
              <a:t>Use each page to reflect on an area of your life </a:t>
            </a:r>
          </a:p>
          <a:p>
            <a:pPr lvl="1"/>
            <a:r>
              <a:rPr lang="en-US" dirty="0"/>
              <a:t>Consider how the resurrection changes that area of life. </a:t>
            </a:r>
          </a:p>
          <a:p>
            <a:pPr lvl="1"/>
            <a:r>
              <a:rPr lang="en-US" dirty="0"/>
              <a:t>For example, “Because Jesus is alive, my spending habits . . .” </a:t>
            </a:r>
          </a:p>
          <a:p>
            <a:endParaRPr lang="en-US" dirty="0"/>
          </a:p>
        </p:txBody>
      </p:sp>
    </p:spTree>
    <p:extLst>
      <p:ext uri="{BB962C8B-B14F-4D97-AF65-F5344CB8AC3E}">
        <p14:creationId xmlns:p14="http://schemas.microsoft.com/office/powerpoint/2010/main" val="348858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4326-4DE6-A937-E461-A9F442E5C1A6}"/>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EE1EC247-8DDE-F410-517F-754EEA2EEEFA}"/>
              </a:ext>
            </a:extLst>
          </p:cNvPr>
          <p:cNvGrpSpPr/>
          <p:nvPr/>
        </p:nvGrpSpPr>
        <p:grpSpPr>
          <a:xfrm>
            <a:off x="2849598" y="1690688"/>
            <a:ext cx="6492803" cy="4161682"/>
            <a:chOff x="2849598" y="1690688"/>
            <a:chExt cx="6492803" cy="4161682"/>
          </a:xfrm>
        </p:grpSpPr>
        <p:pic>
          <p:nvPicPr>
            <p:cNvPr id="6" name="Picture 5" descr="A rock with a cartoon character on it&#10;&#10;Description automatically generated">
              <a:extLst>
                <a:ext uri="{FF2B5EF4-FFF2-40B4-BE49-F238E27FC236}">
                  <a16:creationId xmlns:a16="http://schemas.microsoft.com/office/drawing/2014/main" id="{D2795CEC-3FA4-3A15-CFD5-8E5A34512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3575"/>
              <a:ext cx="5715000" cy="299085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0DDFB399-CBD5-9073-1F53-86F21ADD8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B7DAB93-1914-9B50-58A3-6CDC7E57351A}"/>
              </a:ext>
            </a:extLst>
          </p:cNvPr>
          <p:cNvSpPr txBox="1"/>
          <p:nvPr/>
        </p:nvSpPr>
        <p:spPr>
          <a:xfrm>
            <a:off x="4417621" y="5852370"/>
            <a:ext cx="330134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50494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56B8-3631-C8EB-34DF-6193C9FA2531}"/>
              </a:ext>
            </a:extLst>
          </p:cNvPr>
          <p:cNvSpPr>
            <a:spLocks noGrp="1"/>
          </p:cNvSpPr>
          <p:nvPr>
            <p:ph type="title"/>
          </p:nvPr>
        </p:nvSpPr>
        <p:spPr>
          <a:xfrm>
            <a:off x="838200" y="365125"/>
            <a:ext cx="8153400" cy="1325563"/>
          </a:xfrm>
        </p:spPr>
        <p:txBody>
          <a:bodyPr/>
          <a:lstStyle/>
          <a:p>
            <a:r>
              <a:rPr lang="en-US" dirty="0"/>
              <a:t>Family Activities</a:t>
            </a:r>
          </a:p>
        </p:txBody>
      </p:sp>
      <p:pic>
        <p:nvPicPr>
          <p:cNvPr id="4" name="Picture 3" descr="A comic strip of a cartoon&#10;&#10;Description automatically generated">
            <a:extLst>
              <a:ext uri="{FF2B5EF4-FFF2-40B4-BE49-F238E27FC236}">
                <a16:creationId xmlns:a16="http://schemas.microsoft.com/office/drawing/2014/main" id="{ACE63B2C-0C5A-9F26-3C0C-69B7E46D10B0}"/>
              </a:ext>
            </a:extLst>
          </p:cNvPr>
          <p:cNvPicPr>
            <a:picLocks noChangeAspect="1"/>
          </p:cNvPicPr>
          <p:nvPr/>
        </p:nvPicPr>
        <p:blipFill rotWithShape="1">
          <a:blip r:embed="rId2">
            <a:extLst>
              <a:ext uri="{28A0092B-C50C-407E-A947-70E740481C1C}">
                <a14:useLocalDpi xmlns:a14="http://schemas.microsoft.com/office/drawing/2010/main" val="0"/>
              </a:ext>
            </a:extLst>
          </a:blip>
          <a:srcRect l="1018" t="7099" r="50579" b="8048"/>
          <a:stretch/>
        </p:blipFill>
        <p:spPr bwMode="auto">
          <a:xfrm>
            <a:off x="393700" y="2325561"/>
            <a:ext cx="6858000" cy="2980592"/>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6F49644D-B1D3-FA51-EC9D-515E839B64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40" b="90402" l="9350" r="89431">
                        <a14:foregroundMark x1="42683" y1="7740" x2="59350" y2="12074"/>
                        <a14:foregroundMark x1="62602" y1="89164" x2="49187" y2="90402"/>
                        <a14:foregroundMark x1="42276" y1="89164" x2="31707" y2="89783"/>
                      </a14:backgroundRemoval>
                    </a14:imgEffect>
                  </a14:imgLayer>
                </a14:imgProps>
              </a:ext>
            </a:extLst>
          </a:blip>
          <a:stretch>
            <a:fillRect/>
          </a:stretch>
        </p:blipFill>
        <p:spPr>
          <a:xfrm>
            <a:off x="7815991" y="3429000"/>
            <a:ext cx="2342857" cy="3076190"/>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AA8E1E41-0D9C-97A5-A004-5FCFC03C022A}"/>
              </a:ext>
            </a:extLst>
          </p:cNvPr>
          <p:cNvSpPr/>
          <p:nvPr/>
        </p:nvSpPr>
        <p:spPr>
          <a:xfrm>
            <a:off x="7150100" y="1028700"/>
            <a:ext cx="4000500" cy="2291490"/>
          </a:xfrm>
          <a:prstGeom prst="wedgeRoundRectCallout">
            <a:avLst>
              <a:gd name="adj1" fmla="val 14198"/>
              <a:gd name="adj2" fmla="val 690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That interview session was a once in a lifetime opportunity.  You can just imagine the stories they had to tell.  Go ahead, imagine!  If you want to do the crossword or wordsearch go to </a:t>
            </a:r>
            <a:r>
              <a:rPr lang="en-US" dirty="0">
                <a:latin typeface="Comic Sans MS" panose="030F0702030302020204" pitchFamily="66" charset="0"/>
                <a:hlinkClick r:id="rId5"/>
              </a:rPr>
              <a:t>https://tinyurl.com/yph8h637</a:t>
            </a:r>
            <a:r>
              <a:rPr lang="en-US" dirty="0">
                <a:latin typeface="Comic Sans MS" panose="030F0702030302020204" pitchFamily="66" charset="0"/>
              </a:rPr>
              <a:t> </a:t>
            </a:r>
          </a:p>
        </p:txBody>
      </p:sp>
    </p:spTree>
    <p:extLst>
      <p:ext uri="{BB962C8B-B14F-4D97-AF65-F5344CB8AC3E}">
        <p14:creationId xmlns:p14="http://schemas.microsoft.com/office/powerpoint/2010/main" val="309895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27715"/>
          </a:xfrm>
        </p:spPr>
        <p:txBody>
          <a:bodyPr/>
          <a:lstStyle/>
          <a:p>
            <a:r>
              <a:rPr lang="en-US" dirty="0"/>
              <a:t>The Resurrection of Jesus</a:t>
            </a:r>
          </a:p>
        </p:txBody>
      </p:sp>
      <p:sp>
        <p:nvSpPr>
          <p:cNvPr id="3" name="Subtitle 2"/>
          <p:cNvSpPr>
            <a:spLocks noGrp="1"/>
          </p:cNvSpPr>
          <p:nvPr>
            <p:ph type="subTitle" idx="1"/>
          </p:nvPr>
        </p:nvSpPr>
        <p:spPr>
          <a:xfrm>
            <a:off x="1524000" y="3871356"/>
            <a:ext cx="9144000" cy="1386444"/>
          </a:xfrm>
        </p:spPr>
        <p:txBody>
          <a:bodyPr/>
          <a:lstStyle/>
          <a:p>
            <a:r>
              <a:rPr lang="en-US" dirty="0"/>
              <a:t>March 31</a:t>
            </a:r>
          </a:p>
        </p:txBody>
      </p:sp>
    </p:spTree>
    <p:extLst>
      <p:ext uri="{BB962C8B-B14F-4D97-AF65-F5344CB8AC3E}">
        <p14:creationId xmlns:p14="http://schemas.microsoft.com/office/powerpoint/2010/main" val="123639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CF3C-86E4-49AD-85E0-D09035838B71}"/>
              </a:ext>
            </a:extLst>
          </p:cNvPr>
          <p:cNvSpPr>
            <a:spLocks noGrp="1"/>
          </p:cNvSpPr>
          <p:nvPr>
            <p:ph type="title"/>
          </p:nvPr>
        </p:nvSpPr>
        <p:spPr/>
        <p:txBody>
          <a:bodyPr/>
          <a:lstStyle/>
          <a:p>
            <a:r>
              <a:rPr lang="en-US" dirty="0"/>
              <a:t>You told them so …</a:t>
            </a:r>
          </a:p>
        </p:txBody>
      </p:sp>
      <p:sp>
        <p:nvSpPr>
          <p:cNvPr id="3" name="Content Placeholder 2">
            <a:extLst>
              <a:ext uri="{FF2B5EF4-FFF2-40B4-BE49-F238E27FC236}">
                <a16:creationId xmlns:a16="http://schemas.microsoft.com/office/drawing/2014/main" id="{D297D685-574E-2CC1-5130-407AD97422C9}"/>
              </a:ext>
            </a:extLst>
          </p:cNvPr>
          <p:cNvSpPr>
            <a:spLocks noGrp="1"/>
          </p:cNvSpPr>
          <p:nvPr>
            <p:ph idx="1"/>
          </p:nvPr>
        </p:nvSpPr>
        <p:spPr/>
        <p:txBody>
          <a:bodyPr>
            <a:normAutofit lnSpcReduction="10000"/>
          </a:bodyPr>
          <a:lstStyle/>
          <a:p>
            <a:r>
              <a:rPr lang="en-US" dirty="0"/>
              <a:t>When was a time you told a true story that other people found hard to believe?</a:t>
            </a:r>
          </a:p>
          <a:p>
            <a:r>
              <a:rPr lang="en-US" dirty="0">
                <a:solidFill>
                  <a:srgbClr val="C00000"/>
                </a:solidFill>
              </a:rPr>
              <a:t>Today we look at some important news shared by some women </a:t>
            </a:r>
            <a:r>
              <a:rPr lang="en-US" dirty="0">
                <a:solidFill>
                  <a:srgbClr val="C00000"/>
                </a:solidFill>
                <a:sym typeface="Wingdings" panose="05000000000000000000" pitchFamily="2" charset="2"/>
              </a:rPr>
              <a:t></a:t>
            </a:r>
            <a:r>
              <a:rPr lang="en-US" dirty="0">
                <a:solidFill>
                  <a:srgbClr val="C00000"/>
                </a:solidFill>
              </a:rPr>
              <a:t> “Jesus is Alive!”</a:t>
            </a:r>
          </a:p>
          <a:p>
            <a:pPr lvl="1"/>
            <a:r>
              <a:rPr lang="en-US" dirty="0">
                <a:solidFill>
                  <a:srgbClr val="C00000"/>
                </a:solidFill>
              </a:rPr>
              <a:t>It was totally true but was hard for many to believe when they first heard it</a:t>
            </a:r>
          </a:p>
          <a:p>
            <a:pPr lvl="1"/>
            <a:r>
              <a:rPr lang="en-US" dirty="0">
                <a:solidFill>
                  <a:srgbClr val="C00000"/>
                </a:solidFill>
              </a:rPr>
              <a:t>It is still true today and some people still struggle with the reality!</a:t>
            </a:r>
          </a:p>
          <a:p>
            <a:pPr lvl="1"/>
            <a:r>
              <a:rPr lang="en-US" dirty="0">
                <a:solidFill>
                  <a:srgbClr val="C00000"/>
                </a:solidFill>
              </a:rPr>
              <a:t>Jesus rose again to give us victory over death.</a:t>
            </a:r>
          </a:p>
          <a:p>
            <a:endParaRPr lang="en-US" dirty="0"/>
          </a:p>
        </p:txBody>
      </p:sp>
      <p:grpSp>
        <p:nvGrpSpPr>
          <p:cNvPr id="6" name="Group 5">
            <a:extLst>
              <a:ext uri="{FF2B5EF4-FFF2-40B4-BE49-F238E27FC236}">
                <a16:creationId xmlns:a16="http://schemas.microsoft.com/office/drawing/2014/main" id="{E2954B0B-AD5C-9B8F-77C8-F8D04D144020}"/>
              </a:ext>
            </a:extLst>
          </p:cNvPr>
          <p:cNvGrpSpPr/>
          <p:nvPr/>
        </p:nvGrpSpPr>
        <p:grpSpPr>
          <a:xfrm>
            <a:off x="1377744" y="3295434"/>
            <a:ext cx="9100033" cy="2262249"/>
            <a:chOff x="1377744" y="3295434"/>
            <a:chExt cx="9100033" cy="2262249"/>
          </a:xfrm>
        </p:grpSpPr>
        <p:pic>
          <p:nvPicPr>
            <p:cNvPr id="5" name="Picture 4" descr="A red marker and a grade&#10;&#10;Description automatically generated">
              <a:extLst>
                <a:ext uri="{FF2B5EF4-FFF2-40B4-BE49-F238E27FC236}">
                  <a16:creationId xmlns:a16="http://schemas.microsoft.com/office/drawing/2014/main" id="{76FF173B-7B70-FD57-AEC8-3632C0059F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744" y="3777806"/>
              <a:ext cx="2499756" cy="1461396"/>
            </a:xfrm>
            <a:prstGeom prst="rect">
              <a:avLst/>
            </a:prstGeom>
            <a:ln>
              <a:noFill/>
            </a:ln>
            <a:effectLst>
              <a:outerShdw blurRad="292100" dist="139700" dir="2700000" algn="tl" rotWithShape="0">
                <a:srgbClr val="333333">
                  <a:alpha val="65000"/>
                </a:srgbClr>
              </a:outerShdw>
            </a:effectLst>
          </p:spPr>
        </p:pic>
        <p:pic>
          <p:nvPicPr>
            <p:cNvPr id="1026" name="Picture 2" descr="Marry Me clipart">
              <a:extLst>
                <a:ext uri="{FF2B5EF4-FFF2-40B4-BE49-F238E27FC236}">
                  <a16:creationId xmlns:a16="http://schemas.microsoft.com/office/drawing/2014/main" id="{E5BBD66E-5FD1-D19D-9147-984529318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501" y="3295434"/>
              <a:ext cx="2163276" cy="2262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elling secret clipart">
              <a:extLst>
                <a:ext uri="{FF2B5EF4-FFF2-40B4-BE49-F238E27FC236}">
                  <a16:creationId xmlns:a16="http://schemas.microsoft.com/office/drawing/2014/main" id="{06E0173F-D0D0-FEEC-3CD7-B5EA4E30D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125" y="3777806"/>
              <a:ext cx="2031243" cy="1779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1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36EB-86CF-2B5E-680D-80F03BB73AAC}"/>
              </a:ext>
            </a:extLst>
          </p:cNvPr>
          <p:cNvSpPr>
            <a:spLocks noGrp="1"/>
          </p:cNvSpPr>
          <p:nvPr>
            <p:ph type="title"/>
          </p:nvPr>
        </p:nvSpPr>
        <p:spPr/>
        <p:txBody>
          <a:bodyPr/>
          <a:lstStyle/>
          <a:p>
            <a:pPr algn="l"/>
            <a:r>
              <a:rPr lang="en-US" dirty="0"/>
              <a:t>Listen for multiple surprises.</a:t>
            </a:r>
          </a:p>
        </p:txBody>
      </p:sp>
      <p:sp>
        <p:nvSpPr>
          <p:cNvPr id="3" name="Content Placeholder 2">
            <a:extLst>
              <a:ext uri="{FF2B5EF4-FFF2-40B4-BE49-F238E27FC236}">
                <a16:creationId xmlns:a16="http://schemas.microsoft.com/office/drawing/2014/main" id="{5161738A-F6CC-8492-9CC6-5EE87E42D7DC}"/>
              </a:ext>
            </a:extLst>
          </p:cNvPr>
          <p:cNvSpPr>
            <a:spLocks noGrp="1"/>
          </p:cNvSpPr>
          <p:nvPr>
            <p:ph idx="1"/>
          </p:nvPr>
        </p:nvSpPr>
        <p:spPr/>
        <p:txBody>
          <a:bodyPr/>
          <a:lstStyle/>
          <a:p>
            <a:pPr marL="0" indent="0" algn="ctr">
              <a:buNone/>
            </a:pPr>
            <a:r>
              <a:rPr lang="en-US" dirty="0"/>
              <a:t>Luke 24:1-6a (NIV)  On the first day of the week, very early in the morning, the women took the spices they had prepared and went to the tomb. 2  They found the stone rolled away from the tomb, 3  but when they entered, they did not find the body of the Lord Jesus. 4  While they </a:t>
            </a:r>
          </a:p>
        </p:txBody>
      </p:sp>
    </p:spTree>
    <p:extLst>
      <p:ext uri="{BB962C8B-B14F-4D97-AF65-F5344CB8AC3E}">
        <p14:creationId xmlns:p14="http://schemas.microsoft.com/office/powerpoint/2010/main" val="9944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36EB-86CF-2B5E-680D-80F03BB73AAC}"/>
              </a:ext>
            </a:extLst>
          </p:cNvPr>
          <p:cNvSpPr>
            <a:spLocks noGrp="1"/>
          </p:cNvSpPr>
          <p:nvPr>
            <p:ph type="title"/>
          </p:nvPr>
        </p:nvSpPr>
        <p:spPr/>
        <p:txBody>
          <a:bodyPr/>
          <a:lstStyle/>
          <a:p>
            <a:pPr algn="l"/>
            <a:r>
              <a:rPr lang="en-US" dirty="0"/>
              <a:t>Listen for multiple surprises.</a:t>
            </a:r>
          </a:p>
        </p:txBody>
      </p:sp>
      <p:sp>
        <p:nvSpPr>
          <p:cNvPr id="3" name="Content Placeholder 2">
            <a:extLst>
              <a:ext uri="{FF2B5EF4-FFF2-40B4-BE49-F238E27FC236}">
                <a16:creationId xmlns:a16="http://schemas.microsoft.com/office/drawing/2014/main" id="{5161738A-F6CC-8492-9CC6-5EE87E42D7DC}"/>
              </a:ext>
            </a:extLst>
          </p:cNvPr>
          <p:cNvSpPr>
            <a:spLocks noGrp="1"/>
          </p:cNvSpPr>
          <p:nvPr>
            <p:ph idx="1"/>
          </p:nvPr>
        </p:nvSpPr>
        <p:spPr/>
        <p:txBody>
          <a:bodyPr/>
          <a:lstStyle/>
          <a:p>
            <a:pPr marL="0" indent="0" algn="ctr">
              <a:buNone/>
            </a:pPr>
            <a:r>
              <a:rPr lang="en-US" dirty="0"/>
              <a:t>were wondering about this, suddenly two men in clothes that gleamed like lightning stood beside them. 5  In their fright the women bowed down with their faces to the ground, but the men said to them, "Why do you look for the living among the dead? 6  He is not here; he has risen! </a:t>
            </a:r>
          </a:p>
        </p:txBody>
      </p:sp>
      <p:pic>
        <p:nvPicPr>
          <p:cNvPr id="5" name="Picture 4">
            <a:extLst>
              <a:ext uri="{FF2B5EF4-FFF2-40B4-BE49-F238E27FC236}">
                <a16:creationId xmlns:a16="http://schemas.microsoft.com/office/drawing/2014/main" id="{70C9A4FB-B662-006C-7FFF-D467986748AC}"/>
              </a:ext>
            </a:extLst>
          </p:cNvPr>
          <p:cNvPicPr>
            <a:picLocks noChangeAspect="1"/>
          </p:cNvPicPr>
          <p:nvPr/>
        </p:nvPicPr>
        <p:blipFill>
          <a:blip r:embed="rId2"/>
          <a:stretch>
            <a:fillRect/>
          </a:stretch>
        </p:blipFill>
        <p:spPr>
          <a:xfrm>
            <a:off x="4986476" y="5552070"/>
            <a:ext cx="2219048"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043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4087-1DB7-6FC4-01A5-90A6B73BACE1}"/>
              </a:ext>
            </a:extLst>
          </p:cNvPr>
          <p:cNvSpPr>
            <a:spLocks noGrp="1"/>
          </p:cNvSpPr>
          <p:nvPr>
            <p:ph type="title"/>
          </p:nvPr>
        </p:nvSpPr>
        <p:spPr/>
        <p:txBody>
          <a:bodyPr/>
          <a:lstStyle/>
          <a:p>
            <a:r>
              <a:rPr lang="en-US" dirty="0"/>
              <a:t>Look to the Empty Tomb</a:t>
            </a:r>
          </a:p>
        </p:txBody>
      </p:sp>
      <p:sp>
        <p:nvSpPr>
          <p:cNvPr id="3" name="Content Placeholder 2">
            <a:extLst>
              <a:ext uri="{FF2B5EF4-FFF2-40B4-BE49-F238E27FC236}">
                <a16:creationId xmlns:a16="http://schemas.microsoft.com/office/drawing/2014/main" id="{39B3C0A0-B36C-3759-B49C-F2DAC95F9370}"/>
              </a:ext>
            </a:extLst>
          </p:cNvPr>
          <p:cNvSpPr>
            <a:spLocks noGrp="1"/>
          </p:cNvSpPr>
          <p:nvPr>
            <p:ph idx="1"/>
          </p:nvPr>
        </p:nvSpPr>
        <p:spPr/>
        <p:txBody>
          <a:bodyPr/>
          <a:lstStyle/>
          <a:p>
            <a:r>
              <a:rPr lang="en-US" dirty="0"/>
              <a:t>Why did the women go to Jesus’ tomb? </a:t>
            </a:r>
          </a:p>
          <a:p>
            <a:r>
              <a:rPr lang="en-US" dirty="0"/>
              <a:t>What emotions would you have experienced on the way to the tomb?</a:t>
            </a:r>
          </a:p>
          <a:p>
            <a:r>
              <a:rPr lang="en-US" dirty="0"/>
              <a:t>So, what surprises did they experience as they got to the tomb?</a:t>
            </a:r>
          </a:p>
        </p:txBody>
      </p:sp>
    </p:spTree>
    <p:extLst>
      <p:ext uri="{BB962C8B-B14F-4D97-AF65-F5344CB8AC3E}">
        <p14:creationId xmlns:p14="http://schemas.microsoft.com/office/powerpoint/2010/main" val="125111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984C-880F-5CAD-A5E3-936F594C7FB9}"/>
              </a:ext>
            </a:extLst>
          </p:cNvPr>
          <p:cNvSpPr>
            <a:spLocks noGrp="1"/>
          </p:cNvSpPr>
          <p:nvPr>
            <p:ph type="title"/>
          </p:nvPr>
        </p:nvSpPr>
        <p:spPr/>
        <p:txBody>
          <a:bodyPr/>
          <a:lstStyle/>
          <a:p>
            <a:r>
              <a:rPr lang="en-US" dirty="0"/>
              <a:t>Look to the Empty Tomb</a:t>
            </a:r>
          </a:p>
        </p:txBody>
      </p:sp>
      <p:sp>
        <p:nvSpPr>
          <p:cNvPr id="3" name="Content Placeholder 2">
            <a:extLst>
              <a:ext uri="{FF2B5EF4-FFF2-40B4-BE49-F238E27FC236}">
                <a16:creationId xmlns:a16="http://schemas.microsoft.com/office/drawing/2014/main" id="{CDE02B33-DD6F-1A57-337D-03A319F34780}"/>
              </a:ext>
            </a:extLst>
          </p:cNvPr>
          <p:cNvSpPr>
            <a:spLocks noGrp="1"/>
          </p:cNvSpPr>
          <p:nvPr>
            <p:ph idx="1"/>
          </p:nvPr>
        </p:nvSpPr>
        <p:spPr>
          <a:xfrm>
            <a:off x="838200" y="2071867"/>
            <a:ext cx="10515600" cy="4105095"/>
          </a:xfrm>
        </p:spPr>
        <p:txBody>
          <a:bodyPr/>
          <a:lstStyle/>
          <a:p>
            <a:r>
              <a:rPr lang="en-US" dirty="0">
                <a:solidFill>
                  <a:srgbClr val="C00000"/>
                </a:solidFill>
              </a:rPr>
              <a:t>Note the glorious message they heard.</a:t>
            </a:r>
          </a:p>
          <a:p>
            <a:pPr lvl="1"/>
            <a:r>
              <a:rPr lang="en-US" dirty="0">
                <a:solidFill>
                  <a:srgbClr val="C00000"/>
                </a:solidFill>
              </a:rPr>
              <a:t>You are looking among the dead for Someone who is alive!</a:t>
            </a:r>
          </a:p>
          <a:p>
            <a:pPr lvl="1"/>
            <a:r>
              <a:rPr lang="en-US" dirty="0">
                <a:solidFill>
                  <a:srgbClr val="C00000"/>
                </a:solidFill>
              </a:rPr>
              <a:t>Jesus is not here.</a:t>
            </a:r>
          </a:p>
          <a:p>
            <a:pPr lvl="1"/>
            <a:r>
              <a:rPr lang="en-US" dirty="0">
                <a:solidFill>
                  <a:srgbClr val="C00000"/>
                </a:solidFill>
              </a:rPr>
              <a:t>He is risen !</a:t>
            </a:r>
          </a:p>
          <a:p>
            <a:endParaRPr lang="en-US" dirty="0"/>
          </a:p>
        </p:txBody>
      </p:sp>
    </p:spTree>
    <p:extLst>
      <p:ext uri="{BB962C8B-B14F-4D97-AF65-F5344CB8AC3E}">
        <p14:creationId xmlns:p14="http://schemas.microsoft.com/office/powerpoint/2010/main" val="38525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DE82-627C-A3B4-406F-B2922C5D978E}"/>
              </a:ext>
            </a:extLst>
          </p:cNvPr>
          <p:cNvSpPr>
            <a:spLocks noGrp="1"/>
          </p:cNvSpPr>
          <p:nvPr>
            <p:ph type="title"/>
          </p:nvPr>
        </p:nvSpPr>
        <p:spPr/>
        <p:txBody>
          <a:bodyPr/>
          <a:lstStyle/>
          <a:p>
            <a:r>
              <a:rPr lang="en-US" dirty="0"/>
              <a:t>Look to the Empty Tomb</a:t>
            </a:r>
          </a:p>
        </p:txBody>
      </p:sp>
      <p:sp>
        <p:nvSpPr>
          <p:cNvPr id="3" name="Content Placeholder 2">
            <a:extLst>
              <a:ext uri="{FF2B5EF4-FFF2-40B4-BE49-F238E27FC236}">
                <a16:creationId xmlns:a16="http://schemas.microsoft.com/office/drawing/2014/main" id="{8F0F8FBD-EE1B-2FBE-72AA-6993790B722F}"/>
              </a:ext>
            </a:extLst>
          </p:cNvPr>
          <p:cNvSpPr>
            <a:spLocks noGrp="1"/>
          </p:cNvSpPr>
          <p:nvPr>
            <p:ph idx="1"/>
          </p:nvPr>
        </p:nvSpPr>
        <p:spPr/>
        <p:txBody>
          <a:bodyPr>
            <a:normAutofit/>
          </a:bodyPr>
          <a:lstStyle/>
          <a:p>
            <a:r>
              <a:rPr lang="en-US" dirty="0"/>
              <a:t>Consider Paul’s comments  …</a:t>
            </a:r>
          </a:p>
          <a:p>
            <a:pPr lvl="1"/>
            <a:r>
              <a:rPr lang="en-US" sz="2800" i="1" dirty="0"/>
              <a:t>And if Christ has not been raised, our preaching is useless and so is your faith.   More than that, we are then found to be false witnesses about God …  And if Christ has not been raised, your faith is futile; you are still in your sins. Then those also who have fallen asleep in Christ are lost.  If only for this life we have hope in Christ, we are to be pitied more than all men.</a:t>
            </a:r>
          </a:p>
          <a:p>
            <a:r>
              <a:rPr lang="en-US" sz="3200" dirty="0"/>
              <a:t>According to Paul, what would be different if Jesus had not risen from the dead? </a:t>
            </a:r>
          </a:p>
          <a:p>
            <a:endParaRPr lang="en-US" dirty="0"/>
          </a:p>
        </p:txBody>
      </p:sp>
    </p:spTree>
    <p:extLst>
      <p:ext uri="{BB962C8B-B14F-4D97-AF65-F5344CB8AC3E}">
        <p14:creationId xmlns:p14="http://schemas.microsoft.com/office/powerpoint/2010/main" val="26889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3C24-0D6E-A137-F8D9-B58DDC91D3E4}"/>
              </a:ext>
            </a:extLst>
          </p:cNvPr>
          <p:cNvSpPr>
            <a:spLocks noGrp="1"/>
          </p:cNvSpPr>
          <p:nvPr>
            <p:ph type="title"/>
          </p:nvPr>
        </p:nvSpPr>
        <p:spPr/>
        <p:txBody>
          <a:bodyPr/>
          <a:lstStyle/>
          <a:p>
            <a:r>
              <a:rPr lang="en-US" dirty="0"/>
              <a:t>Look to the Empty Tomb</a:t>
            </a:r>
          </a:p>
        </p:txBody>
      </p:sp>
      <p:sp>
        <p:nvSpPr>
          <p:cNvPr id="3" name="Content Placeholder 2">
            <a:extLst>
              <a:ext uri="{FF2B5EF4-FFF2-40B4-BE49-F238E27FC236}">
                <a16:creationId xmlns:a16="http://schemas.microsoft.com/office/drawing/2014/main" id="{61BE5F96-441F-DAD1-98F7-22467892E0EA}"/>
              </a:ext>
            </a:extLst>
          </p:cNvPr>
          <p:cNvSpPr>
            <a:spLocks noGrp="1"/>
          </p:cNvSpPr>
          <p:nvPr>
            <p:ph idx="1"/>
          </p:nvPr>
        </p:nvSpPr>
        <p:spPr/>
        <p:txBody>
          <a:bodyPr/>
          <a:lstStyle/>
          <a:p>
            <a:r>
              <a:rPr lang="en-US" dirty="0"/>
              <a:t>How could / should the life of a believer reflect one’s belief that He is risen?</a:t>
            </a:r>
          </a:p>
        </p:txBody>
      </p:sp>
      <p:pic>
        <p:nvPicPr>
          <p:cNvPr id="3074" name="Picture 2" descr="Free Passion Cross photo and picture">
            <a:extLst>
              <a:ext uri="{FF2B5EF4-FFF2-40B4-BE49-F238E27FC236}">
                <a16:creationId xmlns:a16="http://schemas.microsoft.com/office/drawing/2014/main" id="{14B026DF-3C67-FF2E-9806-478F06A78B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362" y="3429000"/>
            <a:ext cx="4537276" cy="22261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09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64</TotalTime>
  <Words>1016</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Wingdings</vt:lpstr>
      <vt:lpstr>Office Theme</vt:lpstr>
      <vt:lpstr>The Resurrection of Jesus</vt:lpstr>
      <vt:lpstr>Video Introduction</vt:lpstr>
      <vt:lpstr>You told them so …</vt:lpstr>
      <vt:lpstr>Listen for multiple surprises.</vt:lpstr>
      <vt:lpstr>Listen for multiple surprises.</vt:lpstr>
      <vt:lpstr>Look to the Empty Tomb</vt:lpstr>
      <vt:lpstr>Look to the Empty Tomb</vt:lpstr>
      <vt:lpstr>Look to the Empty Tomb</vt:lpstr>
      <vt:lpstr>Look to the Empty Tomb</vt:lpstr>
      <vt:lpstr>Listen for a reminder.</vt:lpstr>
      <vt:lpstr>Remember What Jesus Said</vt:lpstr>
      <vt:lpstr>Remember What Jesus Said</vt:lpstr>
      <vt:lpstr>Listen for proof that it really happened.</vt:lpstr>
      <vt:lpstr>Listen for proof that it really happened.</vt:lpstr>
      <vt:lpstr>Jesus Makes Himself Known</vt:lpstr>
      <vt:lpstr>Jesus Makes Himself Known</vt:lpstr>
      <vt:lpstr>Application</vt:lpstr>
      <vt:lpstr>Application</vt:lpstr>
      <vt:lpstr>Application</vt:lpstr>
      <vt:lpstr>Family Activities</vt:lpstr>
      <vt:lpstr>The Resurrection of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Resurrection of Jesus</dc:title>
  <dc:creator>Armstrong, Stephen (General Math and Science)</dc:creator>
  <cp:lastModifiedBy>Armstrong, Stephen (General Math and Science)</cp:lastModifiedBy>
  <cp:revision>3</cp:revision>
  <dcterms:created xsi:type="dcterms:W3CDTF">2024-03-14T18:15:03Z</dcterms:created>
  <dcterms:modified xsi:type="dcterms:W3CDTF">2024-03-14T19:19:20Z</dcterms:modified>
</cp:coreProperties>
</file>