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4kupu9c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m34xrmou"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Purpose of Humanity</a:t>
            </a:r>
          </a:p>
        </p:txBody>
      </p:sp>
      <p:sp>
        <p:nvSpPr>
          <p:cNvPr id="3" name="Subtitle 2"/>
          <p:cNvSpPr>
            <a:spLocks noGrp="1"/>
          </p:cNvSpPr>
          <p:nvPr>
            <p:ph type="subTitle" idx="1"/>
          </p:nvPr>
        </p:nvSpPr>
        <p:spPr>
          <a:xfrm>
            <a:off x="1524000" y="4061360"/>
            <a:ext cx="9144000" cy="1196439"/>
          </a:xfrm>
        </p:spPr>
        <p:txBody>
          <a:bodyPr/>
          <a:lstStyle/>
          <a:p>
            <a:r>
              <a:rPr lang="en-US" dirty="0"/>
              <a:t>March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D8FC-9840-4332-974A-9AE2B1DD4B3F}"/>
              </a:ext>
            </a:extLst>
          </p:cNvPr>
          <p:cNvSpPr>
            <a:spLocks noGrp="1"/>
          </p:cNvSpPr>
          <p:nvPr>
            <p:ph type="title"/>
          </p:nvPr>
        </p:nvSpPr>
        <p:spPr/>
        <p:txBody>
          <a:bodyPr/>
          <a:lstStyle/>
          <a:p>
            <a:r>
              <a:rPr lang="en-US" dirty="0"/>
              <a:t>Created in God’s Image</a:t>
            </a:r>
          </a:p>
        </p:txBody>
      </p:sp>
      <p:sp>
        <p:nvSpPr>
          <p:cNvPr id="3" name="Content Placeholder 2">
            <a:extLst>
              <a:ext uri="{FF2B5EF4-FFF2-40B4-BE49-F238E27FC236}">
                <a16:creationId xmlns:a16="http://schemas.microsoft.com/office/drawing/2014/main" id="{E200C995-B3C0-4311-957E-5EA9B49DC71A}"/>
              </a:ext>
            </a:extLst>
          </p:cNvPr>
          <p:cNvSpPr>
            <a:spLocks noGrp="1"/>
          </p:cNvSpPr>
          <p:nvPr>
            <p:ph idx="1"/>
          </p:nvPr>
        </p:nvSpPr>
        <p:spPr/>
        <p:txBody>
          <a:bodyPr/>
          <a:lstStyle/>
          <a:p>
            <a:r>
              <a:rPr lang="en-US" dirty="0"/>
              <a:t>How can you celebrate the blessing of being made in God’s image?</a:t>
            </a:r>
          </a:p>
          <a:p>
            <a:r>
              <a:rPr lang="en-US" dirty="0"/>
              <a:t>God places high value on us … how can we place a higher value on others?</a:t>
            </a:r>
          </a:p>
        </p:txBody>
      </p:sp>
    </p:spTree>
    <p:extLst>
      <p:ext uri="{BB962C8B-B14F-4D97-AF65-F5344CB8AC3E}">
        <p14:creationId xmlns:p14="http://schemas.microsoft.com/office/powerpoint/2010/main" val="321444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D4D8-ADBB-4649-BBBD-71AE381DA7CF}"/>
              </a:ext>
            </a:extLst>
          </p:cNvPr>
          <p:cNvSpPr>
            <a:spLocks noGrp="1"/>
          </p:cNvSpPr>
          <p:nvPr>
            <p:ph type="title"/>
          </p:nvPr>
        </p:nvSpPr>
        <p:spPr/>
        <p:txBody>
          <a:bodyPr/>
          <a:lstStyle/>
          <a:p>
            <a:pPr algn="l"/>
            <a:r>
              <a:rPr lang="en-US" dirty="0"/>
              <a:t>Listen for God’s purpose for humanity.</a:t>
            </a:r>
          </a:p>
        </p:txBody>
      </p:sp>
      <p:sp>
        <p:nvSpPr>
          <p:cNvPr id="3" name="Content Placeholder 2">
            <a:extLst>
              <a:ext uri="{FF2B5EF4-FFF2-40B4-BE49-F238E27FC236}">
                <a16:creationId xmlns:a16="http://schemas.microsoft.com/office/drawing/2014/main" id="{A683D423-4DA0-4E26-BC8E-3249529CABD8}"/>
              </a:ext>
            </a:extLst>
          </p:cNvPr>
          <p:cNvSpPr>
            <a:spLocks noGrp="1"/>
          </p:cNvSpPr>
          <p:nvPr>
            <p:ph idx="1"/>
          </p:nvPr>
        </p:nvSpPr>
        <p:spPr>
          <a:xfrm>
            <a:off x="813147" y="1825625"/>
            <a:ext cx="10723323" cy="4351338"/>
          </a:xfrm>
        </p:spPr>
        <p:txBody>
          <a:bodyPr/>
          <a:lstStyle/>
          <a:p>
            <a:pPr marL="0" indent="0" algn="ctr">
              <a:buNone/>
            </a:pPr>
            <a:r>
              <a:rPr lang="en-US" dirty="0"/>
              <a:t>Genesis 1:28-31 (NIV)  God blessed them and said to them, "Be fruitful and increase in number; fill the earth and subdue it. Rule over the fish of the sea and the birds of the air and over every living creature that moves on the ground." Then God said, "I give you every seed-bearing plant on the face of the whole earth and every tree that has fruit with </a:t>
            </a:r>
          </a:p>
        </p:txBody>
      </p:sp>
    </p:spTree>
    <p:extLst>
      <p:ext uri="{BB962C8B-B14F-4D97-AF65-F5344CB8AC3E}">
        <p14:creationId xmlns:p14="http://schemas.microsoft.com/office/powerpoint/2010/main" val="213756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D4D8-ADBB-4649-BBBD-71AE381DA7CF}"/>
              </a:ext>
            </a:extLst>
          </p:cNvPr>
          <p:cNvSpPr>
            <a:spLocks noGrp="1"/>
          </p:cNvSpPr>
          <p:nvPr>
            <p:ph type="title"/>
          </p:nvPr>
        </p:nvSpPr>
        <p:spPr/>
        <p:txBody>
          <a:bodyPr/>
          <a:lstStyle/>
          <a:p>
            <a:pPr algn="l"/>
            <a:r>
              <a:rPr lang="en-US" dirty="0"/>
              <a:t>Listen for God’s purpose for humanity.</a:t>
            </a:r>
          </a:p>
        </p:txBody>
      </p:sp>
      <p:sp>
        <p:nvSpPr>
          <p:cNvPr id="3" name="Content Placeholder 2">
            <a:extLst>
              <a:ext uri="{FF2B5EF4-FFF2-40B4-BE49-F238E27FC236}">
                <a16:creationId xmlns:a16="http://schemas.microsoft.com/office/drawing/2014/main" id="{A683D423-4DA0-4E26-BC8E-3249529CABD8}"/>
              </a:ext>
            </a:extLst>
          </p:cNvPr>
          <p:cNvSpPr>
            <a:spLocks noGrp="1"/>
          </p:cNvSpPr>
          <p:nvPr>
            <p:ph idx="1"/>
          </p:nvPr>
        </p:nvSpPr>
        <p:spPr>
          <a:xfrm>
            <a:off x="1034962" y="1690688"/>
            <a:ext cx="10122075" cy="4351338"/>
          </a:xfrm>
        </p:spPr>
        <p:txBody>
          <a:bodyPr/>
          <a:lstStyle/>
          <a:p>
            <a:pPr marL="0" indent="0" algn="ctr">
              <a:buNone/>
            </a:pPr>
            <a:r>
              <a:rPr lang="en-US" dirty="0"/>
              <a:t>seed in it. They will be yours for food.  30  And to all the beasts of the earth and all the birds of the air and all the creatures that move on the ground--everything that has the breath of life in it--I give every green plant for food." And it was so.  31  God saw all that he had made, and it was very good. And there was evening, and there was morning--the sixth day.</a:t>
            </a:r>
          </a:p>
        </p:txBody>
      </p:sp>
      <p:pic>
        <p:nvPicPr>
          <p:cNvPr id="4" name="Picture 3">
            <a:extLst>
              <a:ext uri="{FF2B5EF4-FFF2-40B4-BE49-F238E27FC236}">
                <a16:creationId xmlns:a16="http://schemas.microsoft.com/office/drawing/2014/main" id="{33986027-F16C-4AFB-AA67-B0BF67A67446}"/>
              </a:ext>
            </a:extLst>
          </p:cNvPr>
          <p:cNvPicPr>
            <a:picLocks noChangeAspect="1"/>
          </p:cNvPicPr>
          <p:nvPr/>
        </p:nvPicPr>
        <p:blipFill>
          <a:blip r:embed="rId2"/>
          <a:stretch>
            <a:fillRect/>
          </a:stretch>
        </p:blipFill>
        <p:spPr>
          <a:xfrm>
            <a:off x="4864832" y="5986463"/>
            <a:ext cx="2462335" cy="27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974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912D-0668-4288-8138-13C7A10C7C73}"/>
              </a:ext>
            </a:extLst>
          </p:cNvPr>
          <p:cNvSpPr>
            <a:spLocks noGrp="1"/>
          </p:cNvSpPr>
          <p:nvPr>
            <p:ph type="title"/>
          </p:nvPr>
        </p:nvSpPr>
        <p:spPr>
          <a:xfrm>
            <a:off x="838199" y="365125"/>
            <a:ext cx="10660693" cy="1325563"/>
          </a:xfrm>
        </p:spPr>
        <p:txBody>
          <a:bodyPr/>
          <a:lstStyle/>
          <a:p>
            <a:r>
              <a:rPr lang="en-US" dirty="0"/>
              <a:t>Commissioned to Care for, Enjoy Creation</a:t>
            </a:r>
          </a:p>
        </p:txBody>
      </p:sp>
      <p:sp>
        <p:nvSpPr>
          <p:cNvPr id="3" name="Content Placeholder 2">
            <a:extLst>
              <a:ext uri="{FF2B5EF4-FFF2-40B4-BE49-F238E27FC236}">
                <a16:creationId xmlns:a16="http://schemas.microsoft.com/office/drawing/2014/main" id="{18F920F6-E622-4C41-8C0D-790FC159C9AF}"/>
              </a:ext>
            </a:extLst>
          </p:cNvPr>
          <p:cNvSpPr>
            <a:spLocks noGrp="1"/>
          </p:cNvSpPr>
          <p:nvPr>
            <p:ph idx="1"/>
          </p:nvPr>
        </p:nvSpPr>
        <p:spPr/>
        <p:txBody>
          <a:bodyPr/>
          <a:lstStyle/>
          <a:p>
            <a:r>
              <a:rPr lang="en-US" dirty="0"/>
              <a:t>What actions of God stated in verse 28 suggest a unique relationship between God and human beings? </a:t>
            </a:r>
          </a:p>
          <a:p>
            <a:r>
              <a:rPr lang="en-US" dirty="0"/>
              <a:t>What blessings and provision of God are identified in these verses?</a:t>
            </a:r>
          </a:p>
          <a:p>
            <a:r>
              <a:rPr lang="en-US" dirty="0"/>
              <a:t>How did God evaluate the totality of His creation?</a:t>
            </a:r>
          </a:p>
        </p:txBody>
      </p:sp>
    </p:spTree>
    <p:extLst>
      <p:ext uri="{BB962C8B-B14F-4D97-AF65-F5344CB8AC3E}">
        <p14:creationId xmlns:p14="http://schemas.microsoft.com/office/powerpoint/2010/main" val="250931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1469-3A6E-430B-9B35-F5FD5847E369}"/>
              </a:ext>
            </a:extLst>
          </p:cNvPr>
          <p:cNvSpPr>
            <a:spLocks noGrp="1"/>
          </p:cNvSpPr>
          <p:nvPr>
            <p:ph type="title"/>
          </p:nvPr>
        </p:nvSpPr>
        <p:spPr>
          <a:xfrm>
            <a:off x="838199" y="365125"/>
            <a:ext cx="10723323" cy="1325563"/>
          </a:xfrm>
        </p:spPr>
        <p:txBody>
          <a:bodyPr/>
          <a:lstStyle/>
          <a:p>
            <a:r>
              <a:rPr lang="en-US" dirty="0"/>
              <a:t>Commissioned to Care for, Enjoy Creation</a:t>
            </a:r>
          </a:p>
        </p:txBody>
      </p:sp>
      <p:sp>
        <p:nvSpPr>
          <p:cNvPr id="3" name="Content Placeholder 2">
            <a:extLst>
              <a:ext uri="{FF2B5EF4-FFF2-40B4-BE49-F238E27FC236}">
                <a16:creationId xmlns:a16="http://schemas.microsoft.com/office/drawing/2014/main" id="{429F8949-DA91-4A00-94C6-3EAFD31016FF}"/>
              </a:ext>
            </a:extLst>
          </p:cNvPr>
          <p:cNvSpPr>
            <a:spLocks noGrp="1"/>
          </p:cNvSpPr>
          <p:nvPr>
            <p:ph idx="1"/>
          </p:nvPr>
        </p:nvSpPr>
        <p:spPr/>
        <p:txBody>
          <a:bodyPr/>
          <a:lstStyle/>
          <a:p>
            <a:r>
              <a:rPr lang="en-US" dirty="0"/>
              <a:t>How does understanding that God created the universe and everything in it—including you—help you discover purpose for living and bring you joy? </a:t>
            </a:r>
          </a:p>
          <a:p>
            <a:r>
              <a:rPr lang="en-US" dirty="0"/>
              <a:t>What are some of the most fulfilling things you can do to render service to God and give honorable witness to who He is in your life?</a:t>
            </a:r>
          </a:p>
        </p:txBody>
      </p:sp>
    </p:spTree>
    <p:extLst>
      <p:ext uri="{BB962C8B-B14F-4D97-AF65-F5344CB8AC3E}">
        <p14:creationId xmlns:p14="http://schemas.microsoft.com/office/powerpoint/2010/main" val="29124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AE51-E243-4779-865B-58BC1157425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5DDDB15-C455-4058-BC82-FCA84903C66C}"/>
              </a:ext>
            </a:extLst>
          </p:cNvPr>
          <p:cNvSpPr>
            <a:spLocks noGrp="1"/>
          </p:cNvSpPr>
          <p:nvPr>
            <p:ph idx="1"/>
          </p:nvPr>
        </p:nvSpPr>
        <p:spPr>
          <a:xfrm>
            <a:off x="838200" y="2167003"/>
            <a:ext cx="10515600" cy="4009960"/>
          </a:xfrm>
        </p:spPr>
        <p:txBody>
          <a:bodyPr/>
          <a:lstStyle/>
          <a:p>
            <a:r>
              <a:rPr lang="en-US" dirty="0"/>
              <a:t>Praise. </a:t>
            </a:r>
          </a:p>
          <a:p>
            <a:pPr lvl="1"/>
            <a:r>
              <a:rPr lang="en-US" dirty="0"/>
              <a:t>Take a few minutes to thank God for creating you—and then thank Him for creating you in His image. </a:t>
            </a:r>
          </a:p>
          <a:p>
            <a:pPr lvl="1"/>
            <a:r>
              <a:rPr lang="en-US" dirty="0"/>
              <a:t>Ask for His help to live out this great privilege and responsibility.</a:t>
            </a:r>
          </a:p>
          <a:p>
            <a:endParaRPr lang="en-US" dirty="0"/>
          </a:p>
        </p:txBody>
      </p:sp>
    </p:spTree>
    <p:extLst>
      <p:ext uri="{BB962C8B-B14F-4D97-AF65-F5344CB8AC3E}">
        <p14:creationId xmlns:p14="http://schemas.microsoft.com/office/powerpoint/2010/main" val="187136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AE51-E243-4779-865B-58BC1157425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5DDDB15-C455-4058-BC82-FCA84903C66C}"/>
              </a:ext>
            </a:extLst>
          </p:cNvPr>
          <p:cNvSpPr>
            <a:spLocks noGrp="1"/>
          </p:cNvSpPr>
          <p:nvPr>
            <p:ph idx="1"/>
          </p:nvPr>
        </p:nvSpPr>
        <p:spPr>
          <a:xfrm>
            <a:off x="838200" y="2179529"/>
            <a:ext cx="10515600" cy="3997434"/>
          </a:xfrm>
        </p:spPr>
        <p:txBody>
          <a:bodyPr/>
          <a:lstStyle/>
          <a:p>
            <a:r>
              <a:rPr lang="en-US" dirty="0"/>
              <a:t>List. </a:t>
            </a:r>
          </a:p>
          <a:p>
            <a:pPr lvl="1"/>
            <a:r>
              <a:rPr lang="en-US" dirty="0"/>
              <a:t>Write down a few characteristics that God’s image-bearers should have and evaluate yourself on them. </a:t>
            </a:r>
          </a:p>
          <a:p>
            <a:pPr lvl="1"/>
            <a:r>
              <a:rPr lang="en-US" dirty="0"/>
              <a:t>How can you better represent the Lord?</a:t>
            </a:r>
          </a:p>
          <a:p>
            <a:endParaRPr lang="en-US" dirty="0"/>
          </a:p>
        </p:txBody>
      </p:sp>
    </p:spTree>
    <p:extLst>
      <p:ext uri="{BB962C8B-B14F-4D97-AF65-F5344CB8AC3E}">
        <p14:creationId xmlns:p14="http://schemas.microsoft.com/office/powerpoint/2010/main" val="254375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AE51-E243-4779-865B-58BC1157425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5DDDB15-C455-4058-BC82-FCA84903C66C}"/>
              </a:ext>
            </a:extLst>
          </p:cNvPr>
          <p:cNvSpPr>
            <a:spLocks noGrp="1"/>
          </p:cNvSpPr>
          <p:nvPr>
            <p:ph idx="1"/>
          </p:nvPr>
        </p:nvSpPr>
        <p:spPr/>
        <p:txBody>
          <a:bodyPr>
            <a:normAutofit/>
          </a:bodyPr>
          <a:lstStyle/>
          <a:p>
            <a:r>
              <a:rPr lang="en-US" dirty="0"/>
              <a:t>Disciple. </a:t>
            </a:r>
          </a:p>
          <a:p>
            <a:pPr lvl="1"/>
            <a:r>
              <a:rPr lang="en-US" dirty="0"/>
              <a:t>We are to lead others to know and grow in Christ, the One who restores the sin-marred image of God in us. </a:t>
            </a:r>
          </a:p>
          <a:p>
            <a:pPr lvl="1"/>
            <a:r>
              <a:rPr lang="en-US" dirty="0"/>
              <a:t>Who are two other people in your life with whom you can begin meeting regularly so that you can help them to be like Him? </a:t>
            </a:r>
          </a:p>
          <a:p>
            <a:pPr lvl="1"/>
            <a:r>
              <a:rPr lang="en-US" dirty="0"/>
              <a:t>Make a plan to reach out to them.</a:t>
            </a:r>
          </a:p>
          <a:p>
            <a:endParaRPr lang="en-US" dirty="0"/>
          </a:p>
        </p:txBody>
      </p:sp>
    </p:spTree>
    <p:extLst>
      <p:ext uri="{BB962C8B-B14F-4D97-AF65-F5344CB8AC3E}">
        <p14:creationId xmlns:p14="http://schemas.microsoft.com/office/powerpoint/2010/main" val="144747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724BA-6394-4444-BFA2-778568B9E40D}"/>
              </a:ext>
            </a:extLst>
          </p:cNvPr>
          <p:cNvSpPr>
            <a:spLocks noGrp="1"/>
          </p:cNvSpPr>
          <p:nvPr>
            <p:ph type="title"/>
          </p:nvPr>
        </p:nvSpPr>
        <p:spPr/>
        <p:txBody>
          <a:bodyPr/>
          <a:lstStyle/>
          <a:p>
            <a:r>
              <a:rPr lang="en-US" dirty="0"/>
              <a:t>Family Activities</a:t>
            </a:r>
          </a:p>
        </p:txBody>
      </p:sp>
      <p:pic>
        <p:nvPicPr>
          <p:cNvPr id="8" name="Picture 7" descr="A figurine of a person and a cake&#10;&#10;Description automatically generated with low confidence">
            <a:extLst>
              <a:ext uri="{FF2B5EF4-FFF2-40B4-BE49-F238E27FC236}">
                <a16:creationId xmlns:a16="http://schemas.microsoft.com/office/drawing/2014/main" id="{841EE0DC-D5F3-490E-8E95-B0ED72DA41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104" y="3082855"/>
            <a:ext cx="3659132" cy="3662411"/>
          </a:xfrm>
          <a:prstGeom prst="rect">
            <a:avLst/>
          </a:prstGeom>
          <a:ln>
            <a:noFill/>
          </a:ln>
          <a:effectLst>
            <a:outerShdw blurRad="152400" dist="38100" dir="13500000" algn="br" rotWithShape="0">
              <a:prstClr val="black">
                <a:alpha val="40000"/>
              </a:prstClr>
            </a:outerShdw>
          </a:effectLst>
        </p:spPr>
      </p:pic>
      <p:pic>
        <p:nvPicPr>
          <p:cNvPr id="10" name="Picture 9" descr="A picture containing text, crossword puzzle, fruit&#10;&#10;Description automatically generated">
            <a:extLst>
              <a:ext uri="{FF2B5EF4-FFF2-40B4-BE49-F238E27FC236}">
                <a16:creationId xmlns:a16="http://schemas.microsoft.com/office/drawing/2014/main" id="{A6DB5908-B722-4F01-A80D-AD7F99A80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033" y="1399268"/>
            <a:ext cx="5987441" cy="1448519"/>
          </a:xfrm>
          <a:prstGeom prst="rect">
            <a:avLst/>
          </a:prstGeom>
          <a:ln>
            <a:noFill/>
          </a:ln>
          <a:effectLst>
            <a:outerShdw blurRad="292100" dist="139700" dir="2700000" algn="tl" rotWithShape="0">
              <a:srgbClr val="333333">
                <a:alpha val="65000"/>
              </a:srgbClr>
            </a:outerShdw>
          </a:effectLst>
          <a:scene3d>
            <a:camera prst="perspectiveRelaxedModerately"/>
            <a:lightRig rig="threePt" dir="t"/>
          </a:scene3d>
        </p:spPr>
      </p:pic>
      <p:sp>
        <p:nvSpPr>
          <p:cNvPr id="12" name="Speech Bubble: Rectangle with Corners Rounded 11">
            <a:extLst>
              <a:ext uri="{FF2B5EF4-FFF2-40B4-BE49-F238E27FC236}">
                <a16:creationId xmlns:a16="http://schemas.microsoft.com/office/drawing/2014/main" id="{2E80FB36-EE65-4E14-9F4B-58D89E309694}"/>
              </a:ext>
            </a:extLst>
          </p:cNvPr>
          <p:cNvSpPr/>
          <p:nvPr/>
        </p:nvSpPr>
        <p:spPr>
          <a:xfrm>
            <a:off x="1085088" y="3082855"/>
            <a:ext cx="3937016" cy="2281625"/>
          </a:xfrm>
          <a:prstGeom prst="wedgeRoundRectCallout">
            <a:avLst>
              <a:gd name="adj1" fmla="val 97199"/>
              <a:gd name="adj2" fmla="val -618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These here letters all fell down … straight down.  You can </a:t>
            </a:r>
            <a:r>
              <a:rPr lang="en-US" dirty="0" err="1">
                <a:latin typeface="Comic Sans MS" panose="030F0702030302020204" pitchFamily="66" charset="0"/>
              </a:rPr>
              <a:t>figger</a:t>
            </a:r>
            <a:r>
              <a:rPr lang="en-US" dirty="0">
                <a:latin typeface="Comic Sans MS" panose="030F0702030302020204" pitchFamily="66" charset="0"/>
              </a:rPr>
              <a:t> out where they go and fix the sign.  If you need help, go to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https://tinyurl.com/4kupu9cs</a:t>
            </a:r>
            <a:r>
              <a:rPr lang="en-US" u="sng" dirty="0">
                <a:solidFill>
                  <a:srgbClr val="0563C1"/>
                </a:solidFill>
                <a:latin typeface="Comic Sans MS" panose="030F0702030302020204" pitchFamily="66" charset="0"/>
                <a:ea typeface="Times New Roman" panose="02020603050405020304" pitchFamily="18" charset="0"/>
                <a:cs typeface="Times New Roman" panose="02020603050405020304" pitchFamily="18" charset="0"/>
              </a:rPr>
              <a:t>  </a:t>
            </a:r>
            <a:r>
              <a:rPr lang="en-US" dirty="0">
                <a:latin typeface="Comic Sans MS" panose="030F0702030302020204" pitchFamily="66" charset="0"/>
              </a:rPr>
              <a:t>There’s other cool stuff for </a:t>
            </a:r>
            <a:r>
              <a:rPr lang="en-US" dirty="0" err="1">
                <a:latin typeface="Comic Sans MS" panose="030F0702030302020204" pitchFamily="66" charset="0"/>
              </a:rPr>
              <a:t>yer</a:t>
            </a:r>
            <a:r>
              <a:rPr lang="en-US" dirty="0">
                <a:latin typeface="Comic Sans MS" panose="030F0702030302020204" pitchFamily="66" charset="0"/>
              </a:rPr>
              <a:t> whole family, too.</a:t>
            </a:r>
          </a:p>
        </p:txBody>
      </p:sp>
      <p:sp>
        <p:nvSpPr>
          <p:cNvPr id="3" name="TextBox 2">
            <a:extLst>
              <a:ext uri="{FF2B5EF4-FFF2-40B4-BE49-F238E27FC236}">
                <a16:creationId xmlns:a16="http://schemas.microsoft.com/office/drawing/2014/main" id="{8D7D01AA-0556-4D31-A02B-B1A00D533309}"/>
              </a:ext>
            </a:extLst>
          </p:cNvPr>
          <p:cNvSpPr txBox="1"/>
          <p:nvPr/>
        </p:nvSpPr>
        <p:spPr>
          <a:xfrm>
            <a:off x="5813205" y="6354375"/>
            <a:ext cx="3776844" cy="276999"/>
          </a:xfrm>
          <a:prstGeom prst="rect">
            <a:avLst/>
          </a:prstGeom>
          <a:noFill/>
        </p:spPr>
        <p:txBody>
          <a:bodyPr wrap="square" rtlCol="0">
            <a:spAutoFit/>
          </a:bodyPr>
          <a:lstStyle/>
          <a:p>
            <a:r>
              <a:rPr lang="en-US" sz="1200" dirty="0"/>
              <a:t>Freeimageslive.co.uk</a:t>
            </a:r>
          </a:p>
        </p:txBody>
      </p:sp>
    </p:spTree>
    <p:extLst>
      <p:ext uri="{BB962C8B-B14F-4D97-AF65-F5344CB8AC3E}">
        <p14:creationId xmlns:p14="http://schemas.microsoft.com/office/powerpoint/2010/main" val="158883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Purpose of Humanity</a:t>
            </a:r>
          </a:p>
        </p:txBody>
      </p:sp>
      <p:sp>
        <p:nvSpPr>
          <p:cNvPr id="3" name="Subtitle 2"/>
          <p:cNvSpPr>
            <a:spLocks noGrp="1"/>
          </p:cNvSpPr>
          <p:nvPr>
            <p:ph type="subTitle" idx="1"/>
          </p:nvPr>
        </p:nvSpPr>
        <p:spPr>
          <a:xfrm>
            <a:off x="1524000" y="4061360"/>
            <a:ext cx="9144000" cy="1196439"/>
          </a:xfrm>
        </p:spPr>
        <p:txBody>
          <a:bodyPr/>
          <a:lstStyle/>
          <a:p>
            <a:r>
              <a:rPr lang="en-US" dirty="0"/>
              <a:t>March 14</a:t>
            </a:r>
          </a:p>
        </p:txBody>
      </p:sp>
    </p:spTree>
    <p:extLst>
      <p:ext uri="{BB962C8B-B14F-4D97-AF65-F5344CB8AC3E}">
        <p14:creationId xmlns:p14="http://schemas.microsoft.com/office/powerpoint/2010/main" val="167036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2923CD-2F32-4AC2-8B17-FBFBCF4BF7BE}"/>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FA7B686C-7BD3-4594-9F0E-72859B0CFE47}"/>
              </a:ext>
            </a:extLst>
          </p:cNvPr>
          <p:cNvGrpSpPr/>
          <p:nvPr/>
        </p:nvGrpSpPr>
        <p:grpSpPr>
          <a:xfrm>
            <a:off x="2849598" y="1690688"/>
            <a:ext cx="6492803" cy="4134839"/>
            <a:chOff x="2849598" y="1816924"/>
            <a:chExt cx="6492803" cy="4134839"/>
          </a:xfrm>
        </p:grpSpPr>
        <p:pic>
          <p:nvPicPr>
            <p:cNvPr id="6" name="Picture 5" descr="A picture containing text, nature&#10;&#10;Description automatically generated">
              <a:extLst>
                <a:ext uri="{FF2B5EF4-FFF2-40B4-BE49-F238E27FC236}">
                  <a16:creationId xmlns:a16="http://schemas.microsoft.com/office/drawing/2014/main" id="{0206D2C6-3525-44C0-8266-5D033814D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2045154"/>
              <a:ext cx="5715000" cy="3028950"/>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C71665A8-F3F9-4026-87B7-40B9ADFE6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816924"/>
              <a:ext cx="6492803" cy="4134839"/>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63D892A0-46FB-4D04-8EED-95B0F6B566A3}"/>
              </a:ext>
            </a:extLst>
          </p:cNvPr>
          <p:cNvSpPr txBox="1"/>
          <p:nvPr/>
        </p:nvSpPr>
        <p:spPr>
          <a:xfrm>
            <a:off x="3728852" y="5925787"/>
            <a:ext cx="451262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72534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FA4601-112E-4953-8888-55C921B205C4}"/>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839806F5-371E-453D-B107-981DCEDC3E8C}"/>
              </a:ext>
            </a:extLst>
          </p:cNvPr>
          <p:cNvSpPr>
            <a:spLocks noGrp="1"/>
          </p:cNvSpPr>
          <p:nvPr>
            <p:ph idx="1"/>
          </p:nvPr>
        </p:nvSpPr>
        <p:spPr/>
        <p:txBody>
          <a:bodyPr/>
          <a:lstStyle/>
          <a:p>
            <a:r>
              <a:rPr lang="en-US" dirty="0"/>
              <a:t>What is your </a:t>
            </a:r>
            <a:r>
              <a:rPr lang="en-US" i="1" dirty="0"/>
              <a:t>least</a:t>
            </a:r>
            <a:r>
              <a:rPr lang="en-US" dirty="0"/>
              <a:t> favorite household responsibility?</a:t>
            </a:r>
          </a:p>
          <a:p>
            <a:r>
              <a:rPr lang="en-US" dirty="0">
                <a:solidFill>
                  <a:srgbClr val="C00000"/>
                </a:solidFill>
              </a:rPr>
              <a:t>Ultimately, our responsibilities at home and at work are given to us by God</a:t>
            </a:r>
          </a:p>
          <a:p>
            <a:pPr lvl="1"/>
            <a:r>
              <a:rPr lang="en-US" dirty="0">
                <a:solidFill>
                  <a:srgbClr val="C00000"/>
                </a:solidFill>
              </a:rPr>
              <a:t>He created us to serve and honor Him.</a:t>
            </a:r>
          </a:p>
          <a:p>
            <a:pPr lvl="1"/>
            <a:r>
              <a:rPr lang="en-US" dirty="0">
                <a:solidFill>
                  <a:srgbClr val="C00000"/>
                </a:solidFill>
              </a:rPr>
              <a:t>Our responsibilities can be a means of satisfaction and fulfillment.</a:t>
            </a:r>
          </a:p>
          <a:p>
            <a:endParaRPr lang="en-US" dirty="0"/>
          </a:p>
        </p:txBody>
      </p:sp>
      <p:grpSp>
        <p:nvGrpSpPr>
          <p:cNvPr id="7" name="Group 6">
            <a:extLst>
              <a:ext uri="{FF2B5EF4-FFF2-40B4-BE49-F238E27FC236}">
                <a16:creationId xmlns:a16="http://schemas.microsoft.com/office/drawing/2014/main" id="{FE830FE3-A21E-4CE4-8A65-00D716BF37DD}"/>
              </a:ext>
            </a:extLst>
          </p:cNvPr>
          <p:cNvGrpSpPr/>
          <p:nvPr/>
        </p:nvGrpSpPr>
        <p:grpSpPr>
          <a:xfrm>
            <a:off x="1172749" y="2745984"/>
            <a:ext cx="9846502" cy="3516758"/>
            <a:chOff x="1172749" y="2745984"/>
            <a:chExt cx="9846502" cy="3516758"/>
          </a:xfrm>
        </p:grpSpPr>
        <p:pic>
          <p:nvPicPr>
            <p:cNvPr id="1026" name="Picture 2" descr="Washing Dishes, Soap, Sink, Bubbles, Child, Housework">
              <a:extLst>
                <a:ext uri="{FF2B5EF4-FFF2-40B4-BE49-F238E27FC236}">
                  <a16:creationId xmlns:a16="http://schemas.microsoft.com/office/drawing/2014/main" id="{4BE11067-75A9-49D1-AC5B-A7E323EF80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9570" y="2745984"/>
              <a:ext cx="2799681" cy="18664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lothing, Equipment, Background, Iron, Ironing Board">
              <a:extLst>
                <a:ext uri="{FF2B5EF4-FFF2-40B4-BE49-F238E27FC236}">
                  <a16:creationId xmlns:a16="http://schemas.microsoft.com/office/drawing/2014/main" id="{8B1F9D1A-E9F9-4C50-BF0B-C0AED07B2D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2749" y="4001293"/>
              <a:ext cx="3039650" cy="2026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A picture containing text, room&#10;&#10;Description automatically generated">
              <a:extLst>
                <a:ext uri="{FF2B5EF4-FFF2-40B4-BE49-F238E27FC236}">
                  <a16:creationId xmlns:a16="http://schemas.microsoft.com/office/drawing/2014/main" id="{BD78DE8D-12C4-4917-BE9C-96C15F909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948" y="2962134"/>
              <a:ext cx="3335351" cy="330060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431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CE83-4114-4B32-8362-8C5B427100F4}"/>
              </a:ext>
            </a:extLst>
          </p:cNvPr>
          <p:cNvSpPr>
            <a:spLocks noGrp="1"/>
          </p:cNvSpPr>
          <p:nvPr>
            <p:ph type="title"/>
          </p:nvPr>
        </p:nvSpPr>
        <p:spPr/>
        <p:txBody>
          <a:bodyPr/>
          <a:lstStyle/>
          <a:p>
            <a:pPr algn="l"/>
            <a:r>
              <a:rPr lang="en-US" dirty="0"/>
              <a:t>Listen for how things started.</a:t>
            </a:r>
          </a:p>
        </p:txBody>
      </p:sp>
      <p:sp>
        <p:nvSpPr>
          <p:cNvPr id="3" name="Content Placeholder 2">
            <a:extLst>
              <a:ext uri="{FF2B5EF4-FFF2-40B4-BE49-F238E27FC236}">
                <a16:creationId xmlns:a16="http://schemas.microsoft.com/office/drawing/2014/main" id="{EBDAC784-F253-4A89-A2B7-7FB4643BFA1A}"/>
              </a:ext>
            </a:extLst>
          </p:cNvPr>
          <p:cNvSpPr>
            <a:spLocks noGrp="1"/>
          </p:cNvSpPr>
          <p:nvPr>
            <p:ph idx="1"/>
          </p:nvPr>
        </p:nvSpPr>
        <p:spPr>
          <a:xfrm>
            <a:off x="1176924" y="1690688"/>
            <a:ext cx="9838151" cy="4351338"/>
          </a:xfrm>
        </p:spPr>
        <p:txBody>
          <a:bodyPr/>
          <a:lstStyle/>
          <a:p>
            <a:pPr marL="0" indent="0" algn="ctr">
              <a:buNone/>
            </a:pPr>
            <a:r>
              <a:rPr lang="en-US" dirty="0"/>
              <a:t>Genesis 1:1-5 (NIV)   In the beginning God created the heavens and the earth.  2  Now the earth was formless and empty, darkness was over the surface of the deep, and the Spirit of God was hovering over the waters.  3  And God said, "Let there be light,"</a:t>
            </a:r>
          </a:p>
        </p:txBody>
      </p:sp>
    </p:spTree>
    <p:extLst>
      <p:ext uri="{BB962C8B-B14F-4D97-AF65-F5344CB8AC3E}">
        <p14:creationId xmlns:p14="http://schemas.microsoft.com/office/powerpoint/2010/main" val="35502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CE83-4114-4B32-8362-8C5B427100F4}"/>
              </a:ext>
            </a:extLst>
          </p:cNvPr>
          <p:cNvSpPr>
            <a:spLocks noGrp="1"/>
          </p:cNvSpPr>
          <p:nvPr>
            <p:ph type="title"/>
          </p:nvPr>
        </p:nvSpPr>
        <p:spPr/>
        <p:txBody>
          <a:bodyPr/>
          <a:lstStyle/>
          <a:p>
            <a:pPr algn="l"/>
            <a:r>
              <a:rPr lang="en-US" dirty="0"/>
              <a:t>Listen for how things started.</a:t>
            </a:r>
          </a:p>
        </p:txBody>
      </p:sp>
      <p:sp>
        <p:nvSpPr>
          <p:cNvPr id="3" name="Content Placeholder 2">
            <a:extLst>
              <a:ext uri="{FF2B5EF4-FFF2-40B4-BE49-F238E27FC236}">
                <a16:creationId xmlns:a16="http://schemas.microsoft.com/office/drawing/2014/main" id="{EBDAC784-F253-4A89-A2B7-7FB4643BFA1A}"/>
              </a:ext>
            </a:extLst>
          </p:cNvPr>
          <p:cNvSpPr>
            <a:spLocks noGrp="1"/>
          </p:cNvSpPr>
          <p:nvPr>
            <p:ph idx="1"/>
          </p:nvPr>
        </p:nvSpPr>
        <p:spPr>
          <a:xfrm>
            <a:off x="1540962" y="1692276"/>
            <a:ext cx="9110075" cy="4351338"/>
          </a:xfrm>
        </p:spPr>
        <p:txBody>
          <a:bodyPr/>
          <a:lstStyle/>
          <a:p>
            <a:pPr marL="0" indent="0" algn="ctr">
              <a:buNone/>
            </a:pPr>
            <a:r>
              <a:rPr lang="en-US" dirty="0"/>
              <a:t>and there was light.  4  God saw that the light was good, and he separated the light from the darkness.  5  God called the light "day," and the darkness he called "night." And there was evening, and there was morning--the first day. </a:t>
            </a:r>
          </a:p>
        </p:txBody>
      </p:sp>
      <p:pic>
        <p:nvPicPr>
          <p:cNvPr id="5" name="Picture 4">
            <a:extLst>
              <a:ext uri="{FF2B5EF4-FFF2-40B4-BE49-F238E27FC236}">
                <a16:creationId xmlns:a16="http://schemas.microsoft.com/office/drawing/2014/main" id="{17269F30-8105-4451-B066-6202E1A39527}"/>
              </a:ext>
            </a:extLst>
          </p:cNvPr>
          <p:cNvPicPr>
            <a:picLocks noChangeAspect="1"/>
          </p:cNvPicPr>
          <p:nvPr/>
        </p:nvPicPr>
        <p:blipFill>
          <a:blip r:embed="rId2"/>
          <a:stretch>
            <a:fillRect/>
          </a:stretch>
        </p:blipFill>
        <p:spPr>
          <a:xfrm>
            <a:off x="4707052" y="5434028"/>
            <a:ext cx="2462335" cy="3444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306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868E-5323-4FAA-BFBE-8FE1D3E30F23}"/>
              </a:ext>
            </a:extLst>
          </p:cNvPr>
          <p:cNvSpPr>
            <a:spLocks noGrp="1"/>
          </p:cNvSpPr>
          <p:nvPr>
            <p:ph type="title"/>
          </p:nvPr>
        </p:nvSpPr>
        <p:spPr/>
        <p:txBody>
          <a:bodyPr/>
          <a:lstStyle/>
          <a:p>
            <a:r>
              <a:rPr lang="en-US" dirty="0"/>
              <a:t>God Created Everything</a:t>
            </a:r>
          </a:p>
        </p:txBody>
      </p:sp>
      <p:sp>
        <p:nvSpPr>
          <p:cNvPr id="3" name="Content Placeholder 2">
            <a:extLst>
              <a:ext uri="{FF2B5EF4-FFF2-40B4-BE49-F238E27FC236}">
                <a16:creationId xmlns:a16="http://schemas.microsoft.com/office/drawing/2014/main" id="{1E2F899E-70BA-4020-862A-A23C4E83296A}"/>
              </a:ext>
            </a:extLst>
          </p:cNvPr>
          <p:cNvSpPr>
            <a:spLocks noGrp="1"/>
          </p:cNvSpPr>
          <p:nvPr>
            <p:ph idx="1"/>
          </p:nvPr>
        </p:nvSpPr>
        <p:spPr/>
        <p:txBody>
          <a:bodyPr/>
          <a:lstStyle/>
          <a:p>
            <a:r>
              <a:rPr lang="en-US" dirty="0"/>
              <a:t>Use your imagination … how do you think it looked when God created something out of nothing?</a:t>
            </a:r>
          </a:p>
          <a:p>
            <a:r>
              <a:rPr lang="en-US" dirty="0"/>
              <a:t>Consider that very first verse … how does accepting that statement as fact impact how you view life and the world?</a:t>
            </a:r>
          </a:p>
          <a:p>
            <a:r>
              <a:rPr lang="en-US" dirty="0"/>
              <a:t>What is the significance of God speaking the creation into existence? </a:t>
            </a:r>
          </a:p>
        </p:txBody>
      </p:sp>
    </p:spTree>
    <p:extLst>
      <p:ext uri="{BB962C8B-B14F-4D97-AF65-F5344CB8AC3E}">
        <p14:creationId xmlns:p14="http://schemas.microsoft.com/office/powerpoint/2010/main" val="12436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76AD-A279-47FF-929D-4456C3E3B5CF}"/>
              </a:ext>
            </a:extLst>
          </p:cNvPr>
          <p:cNvSpPr>
            <a:spLocks noGrp="1"/>
          </p:cNvSpPr>
          <p:nvPr>
            <p:ph type="title"/>
          </p:nvPr>
        </p:nvSpPr>
        <p:spPr/>
        <p:txBody>
          <a:bodyPr/>
          <a:lstStyle/>
          <a:p>
            <a:r>
              <a:rPr lang="en-US" dirty="0"/>
              <a:t>God Created Everything</a:t>
            </a:r>
          </a:p>
        </p:txBody>
      </p:sp>
      <p:sp>
        <p:nvSpPr>
          <p:cNvPr id="3" name="Content Placeholder 2">
            <a:extLst>
              <a:ext uri="{FF2B5EF4-FFF2-40B4-BE49-F238E27FC236}">
                <a16:creationId xmlns:a16="http://schemas.microsoft.com/office/drawing/2014/main" id="{DD1D5B36-1122-4ACB-AD96-F40A6DCAA126}"/>
              </a:ext>
            </a:extLst>
          </p:cNvPr>
          <p:cNvSpPr>
            <a:spLocks noGrp="1"/>
          </p:cNvSpPr>
          <p:nvPr>
            <p:ph idx="1"/>
          </p:nvPr>
        </p:nvSpPr>
        <p:spPr/>
        <p:txBody>
          <a:bodyPr/>
          <a:lstStyle/>
          <a:p>
            <a:r>
              <a:rPr lang="en-US" dirty="0"/>
              <a:t>What difference does it make that the Creator, not the creation, is at the center of the creation story? </a:t>
            </a:r>
          </a:p>
          <a:p>
            <a:r>
              <a:rPr lang="en-US" dirty="0"/>
              <a:t>When might someone’s life feel formless and empty,  as described in verse 2?</a:t>
            </a:r>
          </a:p>
          <a:p>
            <a:r>
              <a:rPr lang="en-US" dirty="0"/>
              <a:t>What can God do for us when we experience emptiness?</a:t>
            </a:r>
          </a:p>
        </p:txBody>
      </p:sp>
    </p:spTree>
    <p:extLst>
      <p:ext uri="{BB962C8B-B14F-4D97-AF65-F5344CB8AC3E}">
        <p14:creationId xmlns:p14="http://schemas.microsoft.com/office/powerpoint/2010/main" val="122189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E04F-C3BF-4DA6-AFF6-0A6C99099C0D}"/>
              </a:ext>
            </a:extLst>
          </p:cNvPr>
          <p:cNvSpPr>
            <a:spLocks noGrp="1"/>
          </p:cNvSpPr>
          <p:nvPr>
            <p:ph type="title"/>
          </p:nvPr>
        </p:nvSpPr>
        <p:spPr/>
        <p:txBody>
          <a:bodyPr/>
          <a:lstStyle/>
          <a:p>
            <a:pPr algn="l"/>
            <a:r>
              <a:rPr lang="en-US" dirty="0"/>
              <a:t>Listen for </a:t>
            </a:r>
            <a:r>
              <a:rPr lang="en-US" i="1" dirty="0"/>
              <a:t>how</a:t>
            </a:r>
            <a:r>
              <a:rPr lang="en-US" dirty="0"/>
              <a:t> we were created.</a:t>
            </a:r>
          </a:p>
        </p:txBody>
      </p:sp>
      <p:sp>
        <p:nvSpPr>
          <p:cNvPr id="3" name="Content Placeholder 2">
            <a:extLst>
              <a:ext uri="{FF2B5EF4-FFF2-40B4-BE49-F238E27FC236}">
                <a16:creationId xmlns:a16="http://schemas.microsoft.com/office/drawing/2014/main" id="{40172C1E-F81C-471C-90D7-A71C78E0E309}"/>
              </a:ext>
            </a:extLst>
          </p:cNvPr>
          <p:cNvSpPr>
            <a:spLocks noGrp="1"/>
          </p:cNvSpPr>
          <p:nvPr>
            <p:ph idx="1"/>
          </p:nvPr>
        </p:nvSpPr>
        <p:spPr>
          <a:xfrm>
            <a:off x="838200" y="1690688"/>
            <a:ext cx="10515600" cy="4486275"/>
          </a:xfrm>
        </p:spPr>
        <p:txBody>
          <a:bodyPr/>
          <a:lstStyle/>
          <a:p>
            <a:pPr marL="0" indent="0" algn="ctr">
              <a:buNone/>
            </a:pPr>
            <a:r>
              <a:rPr lang="en-US" dirty="0"/>
              <a:t>Genesis 1:26-27 (NIV)   Then God said, "Let us make man in our image, in our likeness, and let them rule over the fish of the sea and the birds of the air, over the livestock, over all the earth, and over all the creatures that move along the ground." 27  So God created man in his own image, in the image of God he created him; male and female he created them.</a:t>
            </a:r>
          </a:p>
        </p:txBody>
      </p:sp>
      <p:pic>
        <p:nvPicPr>
          <p:cNvPr id="4" name="Picture 3">
            <a:extLst>
              <a:ext uri="{FF2B5EF4-FFF2-40B4-BE49-F238E27FC236}">
                <a16:creationId xmlns:a16="http://schemas.microsoft.com/office/drawing/2014/main" id="{AB2FEAD2-E43C-4788-A674-468842D8CF4B}"/>
              </a:ext>
            </a:extLst>
          </p:cNvPr>
          <p:cNvPicPr>
            <a:picLocks noChangeAspect="1"/>
          </p:cNvPicPr>
          <p:nvPr/>
        </p:nvPicPr>
        <p:blipFill>
          <a:blip r:embed="rId2"/>
          <a:stretch>
            <a:fillRect/>
          </a:stretch>
        </p:blipFill>
        <p:spPr>
          <a:xfrm>
            <a:off x="4864832" y="5986463"/>
            <a:ext cx="2462335" cy="27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26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55A8-647B-470E-B4C9-56FBAE112BD7}"/>
              </a:ext>
            </a:extLst>
          </p:cNvPr>
          <p:cNvSpPr>
            <a:spLocks noGrp="1"/>
          </p:cNvSpPr>
          <p:nvPr>
            <p:ph type="title"/>
          </p:nvPr>
        </p:nvSpPr>
        <p:spPr/>
        <p:txBody>
          <a:bodyPr/>
          <a:lstStyle/>
          <a:p>
            <a:r>
              <a:rPr lang="en-US" dirty="0"/>
              <a:t>Created in God’s Image</a:t>
            </a:r>
          </a:p>
        </p:txBody>
      </p:sp>
      <p:sp>
        <p:nvSpPr>
          <p:cNvPr id="3" name="Content Placeholder 2">
            <a:extLst>
              <a:ext uri="{FF2B5EF4-FFF2-40B4-BE49-F238E27FC236}">
                <a16:creationId xmlns:a16="http://schemas.microsoft.com/office/drawing/2014/main" id="{0B7CBB65-05DD-4E03-8A61-6AF8F9FD47F7}"/>
              </a:ext>
            </a:extLst>
          </p:cNvPr>
          <p:cNvSpPr>
            <a:spLocks noGrp="1"/>
          </p:cNvSpPr>
          <p:nvPr>
            <p:ph idx="1"/>
          </p:nvPr>
        </p:nvSpPr>
        <p:spPr/>
        <p:txBody>
          <a:bodyPr/>
          <a:lstStyle/>
          <a:p>
            <a:r>
              <a:rPr lang="en-US" dirty="0"/>
              <a:t>What do you think it means when you read that you are made “in the image of God”?</a:t>
            </a:r>
          </a:p>
          <a:p>
            <a:r>
              <a:rPr lang="en-US" dirty="0"/>
              <a:t>According to these verses, how does humankind fit into God’s plan and purpose for His creation?</a:t>
            </a:r>
          </a:p>
          <a:p>
            <a:r>
              <a:rPr lang="en-US" dirty="0"/>
              <a:t>What evidence do you see in this passage that God places high value on us?</a:t>
            </a:r>
          </a:p>
        </p:txBody>
      </p:sp>
    </p:spTree>
    <p:extLst>
      <p:ext uri="{BB962C8B-B14F-4D97-AF65-F5344CB8AC3E}">
        <p14:creationId xmlns:p14="http://schemas.microsoft.com/office/powerpoint/2010/main" val="41136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127</TotalTime>
  <Words>945</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The Purpose of Humanity</vt:lpstr>
      <vt:lpstr>Video Introduction</vt:lpstr>
      <vt:lpstr>Be honest, now …</vt:lpstr>
      <vt:lpstr>Listen for how things started.</vt:lpstr>
      <vt:lpstr>Listen for how things started.</vt:lpstr>
      <vt:lpstr>God Created Everything</vt:lpstr>
      <vt:lpstr>God Created Everything</vt:lpstr>
      <vt:lpstr>Listen for how we were created.</vt:lpstr>
      <vt:lpstr>Created in God’s Image</vt:lpstr>
      <vt:lpstr>Created in God’s Image</vt:lpstr>
      <vt:lpstr>Listen for God’s purpose for humanity.</vt:lpstr>
      <vt:lpstr>Listen for God’s purpose for humanity.</vt:lpstr>
      <vt:lpstr>Commissioned to Care for, Enjoy Creation</vt:lpstr>
      <vt:lpstr>Commissioned to Care for, Enjoy Creation</vt:lpstr>
      <vt:lpstr>Application</vt:lpstr>
      <vt:lpstr>Application</vt:lpstr>
      <vt:lpstr>Application</vt:lpstr>
      <vt:lpstr>Family Activities</vt:lpstr>
      <vt:lpstr>The Purpose of Humanity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Armstrong</dc:creator>
  <cp:lastModifiedBy>Stephen Armstrong</cp:lastModifiedBy>
  <cp:revision>8</cp:revision>
  <dcterms:created xsi:type="dcterms:W3CDTF">2021-02-26T13:53:22Z</dcterms:created>
  <dcterms:modified xsi:type="dcterms:W3CDTF">2021-02-26T16:39:01Z</dcterms:modified>
</cp:coreProperties>
</file>