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4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tinyurl.com/27z7y3c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qvlto5mf"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0254" y="3200545"/>
            <a:ext cx="9144000" cy="1276453"/>
          </a:xfrm>
        </p:spPr>
        <p:txBody>
          <a:bodyPr>
            <a:normAutofit fontScale="90000"/>
          </a:bodyPr>
          <a:lstStyle/>
          <a:p>
            <a:r>
              <a:rPr lang="en-US" dirty="0"/>
              <a:t>The Protection</a:t>
            </a:r>
            <a:br>
              <a:rPr lang="en-US" dirty="0"/>
            </a:br>
            <a:r>
              <a:rPr lang="en-US" dirty="0"/>
              <a:t>of God’s Name</a:t>
            </a:r>
          </a:p>
        </p:txBody>
      </p:sp>
      <p:sp>
        <p:nvSpPr>
          <p:cNvPr id="3" name="Subtitle 2"/>
          <p:cNvSpPr>
            <a:spLocks noGrp="1"/>
          </p:cNvSpPr>
          <p:nvPr>
            <p:ph type="subTitle" idx="1"/>
          </p:nvPr>
        </p:nvSpPr>
        <p:spPr>
          <a:xfrm>
            <a:off x="1524000" y="4907756"/>
            <a:ext cx="9144000" cy="1655762"/>
          </a:xfrm>
        </p:spPr>
        <p:txBody>
          <a:bodyPr/>
          <a:lstStyle/>
          <a:p>
            <a:r>
              <a:rPr lang="en-US" dirty="0"/>
              <a:t>January 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52A2-09E3-F1AD-2D43-0AD2A1F62FB1}"/>
              </a:ext>
            </a:extLst>
          </p:cNvPr>
          <p:cNvSpPr>
            <a:spLocks noGrp="1"/>
          </p:cNvSpPr>
          <p:nvPr>
            <p:ph type="title"/>
          </p:nvPr>
        </p:nvSpPr>
        <p:spPr/>
        <p:txBody>
          <a:bodyPr/>
          <a:lstStyle/>
          <a:p>
            <a:pPr algn="l"/>
            <a:r>
              <a:rPr lang="en-US" dirty="0"/>
              <a:t>Listen for God’s provision.</a:t>
            </a:r>
          </a:p>
        </p:txBody>
      </p:sp>
      <p:sp>
        <p:nvSpPr>
          <p:cNvPr id="3" name="Content Placeholder 2">
            <a:extLst>
              <a:ext uri="{FF2B5EF4-FFF2-40B4-BE49-F238E27FC236}">
                <a16:creationId xmlns:a16="http://schemas.microsoft.com/office/drawing/2014/main" id="{BFB9FC90-2794-8B0F-2558-7D1055A59270}"/>
              </a:ext>
            </a:extLst>
          </p:cNvPr>
          <p:cNvSpPr>
            <a:spLocks noGrp="1"/>
          </p:cNvSpPr>
          <p:nvPr>
            <p:ph idx="1"/>
          </p:nvPr>
        </p:nvSpPr>
        <p:spPr>
          <a:xfrm>
            <a:off x="1669889" y="1921397"/>
            <a:ext cx="8852222" cy="4174543"/>
          </a:xfrm>
        </p:spPr>
        <p:txBody>
          <a:bodyPr/>
          <a:lstStyle/>
          <a:p>
            <a:pPr marL="0" indent="0" algn="ctr">
              <a:buNone/>
            </a:pPr>
            <a:r>
              <a:rPr lang="en-US" dirty="0"/>
              <a:t>guard you in all your ways; 12  they will lift you up in their hands, so that you will not strike your foot against a stone. 13  You will tread upon the lion and the cobra; you will trample the great lion and the serpent.</a:t>
            </a:r>
          </a:p>
        </p:txBody>
      </p:sp>
      <p:pic>
        <p:nvPicPr>
          <p:cNvPr id="4" name="Picture 3">
            <a:extLst>
              <a:ext uri="{FF2B5EF4-FFF2-40B4-BE49-F238E27FC236}">
                <a16:creationId xmlns:a16="http://schemas.microsoft.com/office/drawing/2014/main" id="{98857BDE-B8FA-610C-1C03-8B8141AA47FC}"/>
              </a:ext>
            </a:extLst>
          </p:cNvPr>
          <p:cNvPicPr>
            <a:picLocks noChangeAspect="1"/>
          </p:cNvPicPr>
          <p:nvPr/>
        </p:nvPicPr>
        <p:blipFill>
          <a:blip r:embed="rId2"/>
          <a:stretch>
            <a:fillRect/>
          </a:stretch>
        </p:blipFill>
        <p:spPr>
          <a:xfrm>
            <a:off x="4691238" y="5069712"/>
            <a:ext cx="2809524" cy="356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16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8EE9-AC82-4F6D-6E25-804817C56957}"/>
              </a:ext>
            </a:extLst>
          </p:cNvPr>
          <p:cNvSpPr>
            <a:spLocks noGrp="1"/>
          </p:cNvSpPr>
          <p:nvPr>
            <p:ph type="title"/>
          </p:nvPr>
        </p:nvSpPr>
        <p:spPr/>
        <p:txBody>
          <a:bodyPr/>
          <a:lstStyle/>
          <a:p>
            <a:r>
              <a:rPr lang="en-US" dirty="0"/>
              <a:t>Rest in God’s Security</a:t>
            </a:r>
          </a:p>
        </p:txBody>
      </p:sp>
      <p:sp>
        <p:nvSpPr>
          <p:cNvPr id="3" name="Content Placeholder 2">
            <a:extLst>
              <a:ext uri="{FF2B5EF4-FFF2-40B4-BE49-F238E27FC236}">
                <a16:creationId xmlns:a16="http://schemas.microsoft.com/office/drawing/2014/main" id="{DF7DD330-B4F0-41B3-AC1A-4CD7ED8818C1}"/>
              </a:ext>
            </a:extLst>
          </p:cNvPr>
          <p:cNvSpPr>
            <a:spLocks noGrp="1"/>
          </p:cNvSpPr>
          <p:nvPr>
            <p:ph idx="1"/>
          </p:nvPr>
        </p:nvSpPr>
        <p:spPr/>
        <p:txBody>
          <a:bodyPr/>
          <a:lstStyle/>
          <a:p>
            <a:r>
              <a:rPr lang="en-US" dirty="0">
                <a:solidFill>
                  <a:srgbClr val="C00000"/>
                </a:solidFill>
              </a:rPr>
              <a:t>Note the conditions of the “if statement”.</a:t>
            </a:r>
          </a:p>
          <a:p>
            <a:pPr lvl="1"/>
            <a:r>
              <a:rPr lang="en-US" dirty="0">
                <a:solidFill>
                  <a:srgbClr val="C00000"/>
                </a:solidFill>
              </a:rPr>
              <a:t>Make the Most High your dwelling</a:t>
            </a:r>
          </a:p>
          <a:p>
            <a:pPr lvl="1"/>
            <a:r>
              <a:rPr lang="en-US" dirty="0">
                <a:solidFill>
                  <a:srgbClr val="C00000"/>
                </a:solidFill>
              </a:rPr>
              <a:t>Take refuge in The God Who IS</a:t>
            </a:r>
          </a:p>
          <a:p>
            <a:r>
              <a:rPr lang="en-US" dirty="0"/>
              <a:t>List the promises that are extended to those who meet these conditions? </a:t>
            </a:r>
          </a:p>
          <a:p>
            <a:r>
              <a:rPr lang="en-US" dirty="0"/>
              <a:t>How do God’s angels minister to His people? </a:t>
            </a:r>
          </a:p>
        </p:txBody>
      </p:sp>
    </p:spTree>
    <p:extLst>
      <p:ext uri="{BB962C8B-B14F-4D97-AF65-F5344CB8AC3E}">
        <p14:creationId xmlns:p14="http://schemas.microsoft.com/office/powerpoint/2010/main" val="288414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EEFC-D27F-1317-4DA3-CCD6AFA6654D}"/>
              </a:ext>
            </a:extLst>
          </p:cNvPr>
          <p:cNvSpPr>
            <a:spLocks noGrp="1"/>
          </p:cNvSpPr>
          <p:nvPr>
            <p:ph type="title"/>
          </p:nvPr>
        </p:nvSpPr>
        <p:spPr/>
        <p:txBody>
          <a:bodyPr/>
          <a:lstStyle/>
          <a:p>
            <a:r>
              <a:rPr lang="en-US" dirty="0"/>
              <a:t>Rest in God’s Security</a:t>
            </a:r>
          </a:p>
        </p:txBody>
      </p:sp>
      <p:sp>
        <p:nvSpPr>
          <p:cNvPr id="3" name="Content Placeholder 2">
            <a:extLst>
              <a:ext uri="{FF2B5EF4-FFF2-40B4-BE49-F238E27FC236}">
                <a16:creationId xmlns:a16="http://schemas.microsoft.com/office/drawing/2014/main" id="{987F6A3E-DDA9-79AD-CBAF-E9CBBEDDB1D1}"/>
              </a:ext>
            </a:extLst>
          </p:cNvPr>
          <p:cNvSpPr>
            <a:spLocks noGrp="1"/>
          </p:cNvSpPr>
          <p:nvPr>
            <p:ph idx="1"/>
          </p:nvPr>
        </p:nvSpPr>
        <p:spPr/>
        <p:txBody>
          <a:bodyPr/>
          <a:lstStyle/>
          <a:p>
            <a:r>
              <a:rPr lang="en-US" dirty="0"/>
              <a:t>What does it mean to make God your “dwelling place”?</a:t>
            </a:r>
          </a:p>
          <a:p>
            <a:r>
              <a:rPr lang="en-US" dirty="0"/>
              <a:t>How do we know God cares about us when we experience dangerous and difficult times?</a:t>
            </a:r>
          </a:p>
        </p:txBody>
      </p:sp>
    </p:spTree>
    <p:extLst>
      <p:ext uri="{BB962C8B-B14F-4D97-AF65-F5344CB8AC3E}">
        <p14:creationId xmlns:p14="http://schemas.microsoft.com/office/powerpoint/2010/main" val="33936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195B-CEEC-8223-1674-7351A35F8A2E}"/>
              </a:ext>
            </a:extLst>
          </p:cNvPr>
          <p:cNvSpPr>
            <a:spLocks noGrp="1"/>
          </p:cNvSpPr>
          <p:nvPr>
            <p:ph type="title"/>
          </p:nvPr>
        </p:nvSpPr>
        <p:spPr/>
        <p:txBody>
          <a:bodyPr>
            <a:normAutofit fontScale="90000"/>
          </a:bodyPr>
          <a:lstStyle/>
          <a:p>
            <a:pPr algn="l"/>
            <a:br>
              <a:rPr lang="en-US" dirty="0"/>
            </a:br>
            <a:r>
              <a:rPr lang="en-US" dirty="0"/>
              <a:t>Listen for God’s promises.</a:t>
            </a:r>
            <a:br>
              <a:rPr lang="en-US" dirty="0"/>
            </a:br>
            <a:endParaRPr lang="en-US" dirty="0"/>
          </a:p>
        </p:txBody>
      </p:sp>
      <p:sp>
        <p:nvSpPr>
          <p:cNvPr id="3" name="Content Placeholder 2">
            <a:extLst>
              <a:ext uri="{FF2B5EF4-FFF2-40B4-BE49-F238E27FC236}">
                <a16:creationId xmlns:a16="http://schemas.microsoft.com/office/drawing/2014/main" id="{05CC8633-45C0-95C0-6ED2-325A303D8579}"/>
              </a:ext>
            </a:extLst>
          </p:cNvPr>
          <p:cNvSpPr>
            <a:spLocks noGrp="1"/>
          </p:cNvSpPr>
          <p:nvPr>
            <p:ph idx="1"/>
          </p:nvPr>
        </p:nvSpPr>
        <p:spPr>
          <a:xfrm>
            <a:off x="1335429" y="1790901"/>
            <a:ext cx="9521142" cy="4351338"/>
          </a:xfrm>
        </p:spPr>
        <p:txBody>
          <a:bodyPr/>
          <a:lstStyle/>
          <a:p>
            <a:pPr marL="0" indent="0" algn="ctr">
              <a:buNone/>
            </a:pPr>
            <a:r>
              <a:rPr lang="en-US" dirty="0"/>
              <a:t>Psalm 91:14-16 (NIV)  "Because he loves me," says the LORD, "I will rescue him; I will protect him, for he acknowledges my name. 15  He will call upon me, and I will answer him; I will be with him in trouble, I will deliver him and honor him. 16  With long life will I satisfy him and show him my salvation."</a:t>
            </a:r>
          </a:p>
        </p:txBody>
      </p:sp>
      <p:pic>
        <p:nvPicPr>
          <p:cNvPr id="4" name="Picture 3">
            <a:extLst>
              <a:ext uri="{FF2B5EF4-FFF2-40B4-BE49-F238E27FC236}">
                <a16:creationId xmlns:a16="http://schemas.microsoft.com/office/drawing/2014/main" id="{E4CCB7A3-8BD0-D22B-27AC-B185619C5D11}"/>
              </a:ext>
            </a:extLst>
          </p:cNvPr>
          <p:cNvPicPr>
            <a:picLocks noChangeAspect="1"/>
          </p:cNvPicPr>
          <p:nvPr/>
        </p:nvPicPr>
        <p:blipFill>
          <a:blip r:embed="rId2"/>
          <a:stretch>
            <a:fillRect/>
          </a:stretch>
        </p:blipFill>
        <p:spPr>
          <a:xfrm>
            <a:off x="4691238" y="5660021"/>
            <a:ext cx="2809524" cy="356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643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4805-3088-3554-87D7-58E5FE84ECF7}"/>
              </a:ext>
            </a:extLst>
          </p:cNvPr>
          <p:cNvSpPr>
            <a:spLocks noGrp="1"/>
          </p:cNvSpPr>
          <p:nvPr>
            <p:ph type="title"/>
          </p:nvPr>
        </p:nvSpPr>
        <p:spPr/>
        <p:txBody>
          <a:bodyPr/>
          <a:lstStyle/>
          <a:p>
            <a:r>
              <a:rPr lang="en-US" dirty="0"/>
              <a:t>God Works in Our Behalf</a:t>
            </a:r>
          </a:p>
        </p:txBody>
      </p:sp>
      <p:sp>
        <p:nvSpPr>
          <p:cNvPr id="3" name="Content Placeholder 2">
            <a:extLst>
              <a:ext uri="{FF2B5EF4-FFF2-40B4-BE49-F238E27FC236}">
                <a16:creationId xmlns:a16="http://schemas.microsoft.com/office/drawing/2014/main" id="{DB3B3D00-94FE-B9B3-330E-47332C0D0A2B}"/>
              </a:ext>
            </a:extLst>
          </p:cNvPr>
          <p:cNvSpPr>
            <a:spLocks noGrp="1"/>
          </p:cNvSpPr>
          <p:nvPr>
            <p:ph idx="1"/>
          </p:nvPr>
        </p:nvSpPr>
        <p:spPr/>
        <p:txBody>
          <a:bodyPr/>
          <a:lstStyle/>
          <a:p>
            <a:r>
              <a:rPr lang="en-US" dirty="0"/>
              <a:t>God is speaking here.   What actions does He state that describe how a believer relates to Him?</a:t>
            </a:r>
          </a:p>
          <a:p>
            <a:r>
              <a:rPr lang="en-US" dirty="0"/>
              <a:t>List the responses of God to these expressions of faith and trust.</a:t>
            </a:r>
          </a:p>
          <a:p>
            <a:r>
              <a:rPr lang="en-US" dirty="0"/>
              <a:t>What are some ways in which God has ministered to you in one of these ways recently?</a:t>
            </a:r>
          </a:p>
        </p:txBody>
      </p:sp>
    </p:spTree>
    <p:extLst>
      <p:ext uri="{BB962C8B-B14F-4D97-AF65-F5344CB8AC3E}">
        <p14:creationId xmlns:p14="http://schemas.microsoft.com/office/powerpoint/2010/main" val="57874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3395-B53A-F736-64DD-0D4F1B7A24F9}"/>
              </a:ext>
            </a:extLst>
          </p:cNvPr>
          <p:cNvSpPr>
            <a:spLocks noGrp="1"/>
          </p:cNvSpPr>
          <p:nvPr>
            <p:ph type="title"/>
          </p:nvPr>
        </p:nvSpPr>
        <p:spPr/>
        <p:txBody>
          <a:bodyPr/>
          <a:lstStyle/>
          <a:p>
            <a:r>
              <a:rPr lang="en-US" dirty="0"/>
              <a:t>God Works in Our Behalf</a:t>
            </a:r>
          </a:p>
        </p:txBody>
      </p:sp>
      <p:sp>
        <p:nvSpPr>
          <p:cNvPr id="3" name="Content Placeholder 2">
            <a:extLst>
              <a:ext uri="{FF2B5EF4-FFF2-40B4-BE49-F238E27FC236}">
                <a16:creationId xmlns:a16="http://schemas.microsoft.com/office/drawing/2014/main" id="{B9A62721-463B-9825-DEC8-B805B064AAD5}"/>
              </a:ext>
            </a:extLst>
          </p:cNvPr>
          <p:cNvSpPr>
            <a:spLocks noGrp="1"/>
          </p:cNvSpPr>
          <p:nvPr>
            <p:ph idx="1"/>
          </p:nvPr>
        </p:nvSpPr>
        <p:spPr/>
        <p:txBody>
          <a:bodyPr>
            <a:normAutofit lnSpcReduction="10000"/>
          </a:bodyPr>
          <a:lstStyle/>
          <a:p>
            <a:r>
              <a:rPr lang="en-US" dirty="0"/>
              <a:t>How can the principles of Psalm 91 shape the way we support and care for one another within our community or Bible Study group?</a:t>
            </a:r>
          </a:p>
          <a:p>
            <a:endParaRPr lang="en-US" dirty="0"/>
          </a:p>
          <a:p>
            <a:pPr>
              <a:buFont typeface="Wingdings" panose="05000000000000000000" pitchFamily="2" charset="2"/>
              <a:buChar char="Ø"/>
            </a:pPr>
            <a:r>
              <a:rPr lang="en-US" dirty="0">
                <a:solidFill>
                  <a:srgbClr val="C00000"/>
                </a:solidFill>
              </a:rPr>
              <a:t>Be encouraged for your own needs by the reality of God at work in one another's lives.</a:t>
            </a:r>
          </a:p>
          <a:p>
            <a:pPr>
              <a:buFont typeface="Wingdings" panose="05000000000000000000" pitchFamily="2" charset="2"/>
              <a:buChar char="Ø"/>
            </a:pPr>
            <a:r>
              <a:rPr lang="en-US" dirty="0">
                <a:solidFill>
                  <a:srgbClr val="C00000"/>
                </a:solidFill>
              </a:rPr>
              <a:t>Support one another in prayer for all these kinds of needs.</a:t>
            </a:r>
          </a:p>
          <a:p>
            <a:endParaRPr lang="en-US" dirty="0"/>
          </a:p>
        </p:txBody>
      </p:sp>
    </p:spTree>
    <p:extLst>
      <p:ext uri="{BB962C8B-B14F-4D97-AF65-F5344CB8AC3E}">
        <p14:creationId xmlns:p14="http://schemas.microsoft.com/office/powerpoint/2010/main" val="54774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DB87-73EC-0A85-3967-9548B5D73C6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747B854-2F2F-5619-A4AC-6806392CC6EA}"/>
              </a:ext>
            </a:extLst>
          </p:cNvPr>
          <p:cNvSpPr>
            <a:spLocks noGrp="1"/>
          </p:cNvSpPr>
          <p:nvPr>
            <p:ph idx="1"/>
          </p:nvPr>
        </p:nvSpPr>
        <p:spPr>
          <a:xfrm>
            <a:off x="838200" y="2314937"/>
            <a:ext cx="10515600" cy="3862026"/>
          </a:xfrm>
        </p:spPr>
        <p:txBody>
          <a:bodyPr/>
          <a:lstStyle/>
          <a:p>
            <a:r>
              <a:rPr lang="en-US" sz="4000" dirty="0"/>
              <a:t>Look in. </a:t>
            </a:r>
          </a:p>
          <a:p>
            <a:pPr lvl="1"/>
            <a:r>
              <a:rPr lang="en-US" sz="3600" dirty="0"/>
              <a:t>Meditate on what makes you feel insecure. </a:t>
            </a:r>
          </a:p>
          <a:p>
            <a:pPr lvl="1"/>
            <a:r>
              <a:rPr lang="en-US" sz="3600" dirty="0"/>
              <a:t>What causes you to be afraid?</a:t>
            </a:r>
          </a:p>
          <a:p>
            <a:endParaRPr lang="en-US" dirty="0"/>
          </a:p>
        </p:txBody>
      </p:sp>
    </p:spTree>
    <p:extLst>
      <p:ext uri="{BB962C8B-B14F-4D97-AF65-F5344CB8AC3E}">
        <p14:creationId xmlns:p14="http://schemas.microsoft.com/office/powerpoint/2010/main" val="335258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DB87-73EC-0A85-3967-9548B5D73C6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747B854-2F2F-5619-A4AC-6806392CC6EA}"/>
              </a:ext>
            </a:extLst>
          </p:cNvPr>
          <p:cNvSpPr>
            <a:spLocks noGrp="1"/>
          </p:cNvSpPr>
          <p:nvPr>
            <p:ph idx="1"/>
          </p:nvPr>
        </p:nvSpPr>
        <p:spPr>
          <a:xfrm>
            <a:off x="838200" y="2129741"/>
            <a:ext cx="10515600" cy="4047221"/>
          </a:xfrm>
        </p:spPr>
        <p:txBody>
          <a:bodyPr/>
          <a:lstStyle/>
          <a:p>
            <a:r>
              <a:rPr lang="en-US" sz="4000" dirty="0"/>
              <a:t>Look up. </a:t>
            </a:r>
          </a:p>
          <a:p>
            <a:pPr lvl="1"/>
            <a:r>
              <a:rPr lang="en-US" sz="3600" dirty="0"/>
              <a:t>Use Bible resources to look up other names of God. </a:t>
            </a:r>
          </a:p>
          <a:p>
            <a:pPr lvl="1"/>
            <a:r>
              <a:rPr lang="en-US" sz="3600" dirty="0"/>
              <a:t>Look up to Him in prayer and surrender your cares to Him.</a:t>
            </a:r>
          </a:p>
          <a:p>
            <a:endParaRPr lang="en-US" dirty="0"/>
          </a:p>
        </p:txBody>
      </p:sp>
    </p:spTree>
    <p:extLst>
      <p:ext uri="{BB962C8B-B14F-4D97-AF65-F5344CB8AC3E}">
        <p14:creationId xmlns:p14="http://schemas.microsoft.com/office/powerpoint/2010/main" val="416191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DB87-73EC-0A85-3967-9548B5D73C6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747B854-2F2F-5619-A4AC-6806392CC6EA}"/>
              </a:ext>
            </a:extLst>
          </p:cNvPr>
          <p:cNvSpPr>
            <a:spLocks noGrp="1"/>
          </p:cNvSpPr>
          <p:nvPr>
            <p:ph idx="1"/>
          </p:nvPr>
        </p:nvSpPr>
        <p:spPr>
          <a:xfrm>
            <a:off x="838200" y="2129741"/>
            <a:ext cx="10515600" cy="4047221"/>
          </a:xfrm>
        </p:spPr>
        <p:txBody>
          <a:bodyPr/>
          <a:lstStyle/>
          <a:p>
            <a:r>
              <a:rPr lang="en-US" sz="4000" dirty="0"/>
              <a:t>Look out. </a:t>
            </a:r>
          </a:p>
          <a:p>
            <a:pPr lvl="1"/>
            <a:r>
              <a:rPr lang="en-US" sz="3600" dirty="0"/>
              <a:t>Look out for a friend who is experiencing difficulties. </a:t>
            </a:r>
          </a:p>
          <a:p>
            <a:pPr lvl="1"/>
            <a:r>
              <a:rPr lang="en-US" sz="3600" dirty="0"/>
              <a:t>Encourage your friend by sharing these insights. </a:t>
            </a:r>
          </a:p>
          <a:p>
            <a:endParaRPr lang="en-US" dirty="0"/>
          </a:p>
        </p:txBody>
      </p:sp>
    </p:spTree>
    <p:extLst>
      <p:ext uri="{BB962C8B-B14F-4D97-AF65-F5344CB8AC3E}">
        <p14:creationId xmlns:p14="http://schemas.microsoft.com/office/powerpoint/2010/main" val="6790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304E-3EBE-9699-089B-E1644B4D829C}"/>
              </a:ext>
            </a:extLst>
          </p:cNvPr>
          <p:cNvSpPr>
            <a:spLocks noGrp="1"/>
          </p:cNvSpPr>
          <p:nvPr>
            <p:ph type="title"/>
          </p:nvPr>
        </p:nvSpPr>
        <p:spPr/>
        <p:txBody>
          <a:bodyPr/>
          <a:lstStyle/>
          <a:p>
            <a:r>
              <a:rPr lang="en-US" dirty="0"/>
              <a:t>Family Activities</a:t>
            </a:r>
          </a:p>
        </p:txBody>
      </p:sp>
      <p:pic>
        <p:nvPicPr>
          <p:cNvPr id="4" name="Picture 3" descr="A cartoon of a person in a suit&#10;&#10;Description automatically generated">
            <a:extLst>
              <a:ext uri="{FF2B5EF4-FFF2-40B4-BE49-F238E27FC236}">
                <a16:creationId xmlns:a16="http://schemas.microsoft.com/office/drawing/2014/main" id="{EAA4D7A8-7AC2-8BC5-A036-841A72CDA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875" y="2182268"/>
            <a:ext cx="1106191" cy="3847620"/>
          </a:xfrm>
          <a:prstGeom prst="rect">
            <a:avLst/>
          </a:prstGeom>
          <a:ln>
            <a:noFill/>
          </a:ln>
          <a:effectLst>
            <a:outerShdw blurRad="292100" dist="139700" dir="2700000" algn="tl" rotWithShape="0">
              <a:srgbClr val="333333">
                <a:alpha val="65000"/>
              </a:srgbClr>
            </a:outerShdw>
          </a:effectLst>
        </p:spPr>
      </p:pic>
      <p:pic>
        <p:nvPicPr>
          <p:cNvPr id="10" name="Picture 9" descr="A black and white grid with letters&#10;&#10;Description automatically generated with medium confidence">
            <a:extLst>
              <a:ext uri="{FF2B5EF4-FFF2-40B4-BE49-F238E27FC236}">
                <a16:creationId xmlns:a16="http://schemas.microsoft.com/office/drawing/2014/main" id="{E7FC9DB0-20ED-54B0-BD01-2B70A904B958}"/>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08464" y="1462484"/>
            <a:ext cx="3965089" cy="4376765"/>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11" name="Speech Bubble: Rectangle with Corners Rounded 10">
            <a:extLst>
              <a:ext uri="{FF2B5EF4-FFF2-40B4-BE49-F238E27FC236}">
                <a16:creationId xmlns:a16="http://schemas.microsoft.com/office/drawing/2014/main" id="{0F3A13D7-BD67-6F9C-3E20-223077CAD35C}"/>
              </a:ext>
            </a:extLst>
          </p:cNvPr>
          <p:cNvSpPr/>
          <p:nvPr/>
        </p:nvSpPr>
        <p:spPr>
          <a:xfrm>
            <a:off x="6736466" y="1782500"/>
            <a:ext cx="4421529" cy="3194613"/>
          </a:xfrm>
          <a:prstGeom prst="wedgeRoundRectCallout">
            <a:avLst>
              <a:gd name="adj1" fmla="val -67760"/>
              <a:gd name="adj2" fmla="val -1801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Attention!  This ultra secret message key has been forwarded by Spiros the Spy, on mission in </a:t>
            </a:r>
            <a:r>
              <a:rPr lang="en-US" dirty="0" err="1">
                <a:latin typeface="Comic Sans MS" panose="030F0702030302020204" pitchFamily="66" charset="0"/>
              </a:rPr>
              <a:t>Puertankibon</a:t>
            </a:r>
            <a:r>
              <a:rPr lang="en-US" dirty="0">
                <a:latin typeface="Comic Sans MS" panose="030F0702030302020204" pitchFamily="66" charset="0"/>
              </a:rPr>
              <a:t>.  These are scrambled words taken from your Bible Study passage. Unscramble them and use the numbers to fill in the message form.  Tech help (and the Crossword puzzle) are available at </a:t>
            </a:r>
            <a:r>
              <a:rPr lang="en-US" dirty="0">
                <a:latin typeface="Comic Sans MS" panose="030F0702030302020204" pitchFamily="66" charset="0"/>
                <a:hlinkClick r:id="rId4"/>
              </a:rPr>
              <a:t>http://tinyurl.com/27z7y3cd</a:t>
            </a:r>
            <a:r>
              <a:rPr lang="en-US" dirty="0">
                <a:latin typeface="Comic Sans MS" panose="030F0702030302020204" pitchFamily="66" charset="0"/>
              </a:rPr>
              <a:t> </a:t>
            </a:r>
          </a:p>
        </p:txBody>
      </p:sp>
    </p:spTree>
    <p:extLst>
      <p:ext uri="{BB962C8B-B14F-4D97-AF65-F5344CB8AC3E}">
        <p14:creationId xmlns:p14="http://schemas.microsoft.com/office/powerpoint/2010/main" val="428822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A9F152-9C7F-4BA7-ADAA-113E004BBE6D}"/>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A4AAB06-53F1-919D-5C48-A899D185377C}"/>
              </a:ext>
            </a:extLst>
          </p:cNvPr>
          <p:cNvGrpSpPr/>
          <p:nvPr/>
        </p:nvGrpSpPr>
        <p:grpSpPr>
          <a:xfrm>
            <a:off x="2726627" y="1425038"/>
            <a:ext cx="6492803" cy="4286993"/>
            <a:chOff x="2726627" y="1425038"/>
            <a:chExt cx="6492803" cy="4286993"/>
          </a:xfrm>
        </p:grpSpPr>
        <p:pic>
          <p:nvPicPr>
            <p:cNvPr id="6" name="Picture 5" descr="A video of a video with a white square with blue text&#10;&#10;Description automatically generated with medium confidence">
              <a:extLst>
                <a:ext uri="{FF2B5EF4-FFF2-40B4-BE49-F238E27FC236}">
                  <a16:creationId xmlns:a16="http://schemas.microsoft.com/office/drawing/2014/main" id="{2F03D031-25E3-0687-2862-2EC542BB2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675" y="1690688"/>
              <a:ext cx="5892650" cy="3105026"/>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330B1392-B199-8976-308A-566DC677F5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627" y="1425038"/>
              <a:ext cx="6492803" cy="4286993"/>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663973B4-2C61-7425-6E08-EBA882D3C54F}"/>
              </a:ext>
            </a:extLst>
          </p:cNvPr>
          <p:cNvSpPr txBox="1"/>
          <p:nvPr/>
        </p:nvSpPr>
        <p:spPr>
          <a:xfrm>
            <a:off x="4148446" y="5842660"/>
            <a:ext cx="3895107" cy="461665"/>
          </a:xfrm>
          <a:prstGeom prst="rect">
            <a:avLst/>
          </a:prstGeom>
          <a:noFill/>
        </p:spPr>
        <p:txBody>
          <a:bodyPr wrap="square" rtlCol="0">
            <a:spAutoFit/>
          </a:bodyPr>
          <a:lstStyle/>
          <a:p>
            <a:pPr algn="ctr"/>
            <a:r>
              <a:rPr lang="en-US" sz="2400" dirty="0">
                <a:hlinkClick r:id="rId3"/>
              </a:rPr>
              <a:t>View Video </a:t>
            </a:r>
            <a:endParaRPr lang="en-US" sz="2400" dirty="0"/>
          </a:p>
        </p:txBody>
      </p:sp>
    </p:spTree>
    <p:extLst>
      <p:ext uri="{BB962C8B-B14F-4D97-AF65-F5344CB8AC3E}">
        <p14:creationId xmlns:p14="http://schemas.microsoft.com/office/powerpoint/2010/main" val="256435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0254" y="3200545"/>
            <a:ext cx="9144000" cy="1276453"/>
          </a:xfrm>
        </p:spPr>
        <p:txBody>
          <a:bodyPr>
            <a:normAutofit fontScale="90000"/>
          </a:bodyPr>
          <a:lstStyle/>
          <a:p>
            <a:r>
              <a:rPr lang="en-US" dirty="0"/>
              <a:t>The Protection</a:t>
            </a:r>
            <a:br>
              <a:rPr lang="en-US" dirty="0"/>
            </a:br>
            <a:r>
              <a:rPr lang="en-US" dirty="0"/>
              <a:t>of God’s Name</a:t>
            </a:r>
          </a:p>
        </p:txBody>
      </p:sp>
      <p:sp>
        <p:nvSpPr>
          <p:cNvPr id="3" name="Subtitle 2"/>
          <p:cNvSpPr>
            <a:spLocks noGrp="1"/>
          </p:cNvSpPr>
          <p:nvPr>
            <p:ph type="subTitle" idx="1"/>
          </p:nvPr>
        </p:nvSpPr>
        <p:spPr>
          <a:xfrm>
            <a:off x="1524000" y="4907756"/>
            <a:ext cx="9144000" cy="1655762"/>
          </a:xfrm>
        </p:spPr>
        <p:txBody>
          <a:bodyPr/>
          <a:lstStyle/>
          <a:p>
            <a:r>
              <a:rPr lang="en-US" dirty="0"/>
              <a:t>January 7</a:t>
            </a:r>
          </a:p>
        </p:txBody>
      </p:sp>
    </p:spTree>
    <p:extLst>
      <p:ext uri="{BB962C8B-B14F-4D97-AF65-F5344CB8AC3E}">
        <p14:creationId xmlns:p14="http://schemas.microsoft.com/office/powerpoint/2010/main" val="229483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B8339A-A3D5-E96F-BD1F-F0C98F8D83DD}"/>
              </a:ext>
            </a:extLst>
          </p:cNvPr>
          <p:cNvSpPr>
            <a:spLocks noGrp="1"/>
          </p:cNvSpPr>
          <p:nvPr>
            <p:ph type="title"/>
          </p:nvPr>
        </p:nvSpPr>
        <p:spPr/>
        <p:txBody>
          <a:bodyPr/>
          <a:lstStyle/>
          <a:p>
            <a:r>
              <a:rPr lang="en-US" dirty="0"/>
              <a:t>Do you know?</a:t>
            </a:r>
          </a:p>
        </p:txBody>
      </p:sp>
      <p:sp>
        <p:nvSpPr>
          <p:cNvPr id="4" name="Content Placeholder 3">
            <a:extLst>
              <a:ext uri="{FF2B5EF4-FFF2-40B4-BE49-F238E27FC236}">
                <a16:creationId xmlns:a16="http://schemas.microsoft.com/office/drawing/2014/main" id="{D1F517AE-1EEF-050B-9DB0-41454A5CA781}"/>
              </a:ext>
            </a:extLst>
          </p:cNvPr>
          <p:cNvSpPr>
            <a:spLocks noGrp="1"/>
          </p:cNvSpPr>
          <p:nvPr>
            <p:ph idx="1"/>
          </p:nvPr>
        </p:nvSpPr>
        <p:spPr/>
        <p:txBody>
          <a:bodyPr>
            <a:normAutofit/>
          </a:bodyPr>
          <a:lstStyle/>
          <a:p>
            <a:r>
              <a:rPr lang="en-US" dirty="0"/>
              <a:t>What is a “helicopter parent”?   Why do they act that way?</a:t>
            </a:r>
          </a:p>
          <a:p>
            <a:endParaRPr lang="en-US" dirty="0"/>
          </a:p>
          <a:p>
            <a:r>
              <a:rPr lang="en-US" dirty="0">
                <a:solidFill>
                  <a:srgbClr val="C00000"/>
                </a:solidFill>
              </a:rPr>
              <a:t>Even with parents who are super protective, they cannot solve every problem in one’s life. </a:t>
            </a:r>
          </a:p>
          <a:p>
            <a:pPr lvl="1"/>
            <a:r>
              <a:rPr lang="en-US" dirty="0">
                <a:solidFill>
                  <a:srgbClr val="C00000"/>
                </a:solidFill>
              </a:rPr>
              <a:t>Today we consider how God is our ultimate protection </a:t>
            </a:r>
          </a:p>
          <a:p>
            <a:pPr lvl="1"/>
            <a:r>
              <a:rPr lang="en-US" dirty="0">
                <a:solidFill>
                  <a:srgbClr val="C00000"/>
                </a:solidFill>
              </a:rPr>
              <a:t>We can trust Him to strengthen and help us.</a:t>
            </a:r>
          </a:p>
          <a:p>
            <a:endParaRPr lang="en-US" dirty="0"/>
          </a:p>
        </p:txBody>
      </p:sp>
      <p:pic>
        <p:nvPicPr>
          <p:cNvPr id="1026" name="Picture 2" descr="Helicopter clipart">
            <a:extLst>
              <a:ext uri="{FF2B5EF4-FFF2-40B4-BE49-F238E27FC236}">
                <a16:creationId xmlns:a16="http://schemas.microsoft.com/office/drawing/2014/main" id="{78DC1933-9E74-E0CC-B63F-56179FB23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6178" y="3567897"/>
            <a:ext cx="3105397" cy="198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8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path" presetSubtype="0" repeatCount="indefinite" accel="12500" decel="12500" fill="hold" nodeType="withEffect">
                                  <p:stCondLst>
                                    <p:cond delay="0"/>
                                  </p:stCondLst>
                                  <p:endCondLst>
                                    <p:cond evt="onNext" delay="0">
                                      <p:tgtEl>
                                        <p:sldTgt/>
                                      </p:tgtEl>
                                    </p:cond>
                                  </p:endCondLst>
                                  <p:childTnLst>
                                    <p:animMotion origin="layout" path="M 1.45833E-6 3.7037E-6 C 0.01497 0.02407 0.03698 0.04907 0.05495 0.05902 C 0.08203 0.075 0.10794 0.08101 0.11302 0.07291 C 0.11706 0.06504 0.09896 0.0449 0.072 0.02893 C 0.05404 0.01898 0.02096 0.01203 -0.00794 0.01111 C -0.03594 0.01203 -0.07005 0.01898 -0.08802 0.02893 C -0.11498 0.0449 -0.13294 0.06504 -0.128 0.07291 C -0.12305 0.08101 -0.09701 0.075 -0.07096 0.05902 C -0.053 0.04907 -0.02995 0.02407 -0.01602 3.7037E-6 C -0.00104 -0.025 0.00898 -0.05811 0.00898 -0.07894 C 0.00898 -0.11111 0.00195 -0.13611 -0.00794 -0.13611 C -0.01706 -0.13611 -0.025 -0.11111 -0.025 -0.07894 C -0.025 -0.05811 -0.01406 -0.025 1.45833E-6 3.7037E-6 Z " pathEditMode="relative" rAng="0" ptsTypes="AAAAAAAAAAAAA">
                                      <p:cBhvr>
                                        <p:cTn id="6" dur="8000" fill="hold"/>
                                        <p:tgtEl>
                                          <p:spTgt spid="1026"/>
                                        </p:tgtEl>
                                        <p:attrNameLst>
                                          <p:attrName>ppt_x</p:attrName>
                                          <p:attrName>ppt_y</p:attrName>
                                        </p:attrNameLst>
                                      </p:cBhvr>
                                      <p:rCtr x="-768" y="-2986"/>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CA7-7162-D2CE-D709-CF616FE6E1AC}"/>
              </a:ext>
            </a:extLst>
          </p:cNvPr>
          <p:cNvSpPr>
            <a:spLocks noGrp="1"/>
          </p:cNvSpPr>
          <p:nvPr>
            <p:ph type="title"/>
          </p:nvPr>
        </p:nvSpPr>
        <p:spPr/>
        <p:txBody>
          <a:bodyPr/>
          <a:lstStyle/>
          <a:p>
            <a:pPr algn="l"/>
            <a:r>
              <a:rPr lang="en-US" dirty="0"/>
              <a:t>Listen for names of God.</a:t>
            </a:r>
          </a:p>
        </p:txBody>
      </p:sp>
      <p:sp>
        <p:nvSpPr>
          <p:cNvPr id="3" name="Content Placeholder 2">
            <a:extLst>
              <a:ext uri="{FF2B5EF4-FFF2-40B4-BE49-F238E27FC236}">
                <a16:creationId xmlns:a16="http://schemas.microsoft.com/office/drawing/2014/main" id="{27B98F59-61D7-10D9-BB32-1A57DAD79986}"/>
              </a:ext>
            </a:extLst>
          </p:cNvPr>
          <p:cNvSpPr>
            <a:spLocks noGrp="1"/>
          </p:cNvSpPr>
          <p:nvPr>
            <p:ph idx="1"/>
          </p:nvPr>
        </p:nvSpPr>
        <p:spPr>
          <a:xfrm>
            <a:off x="1466609" y="1814050"/>
            <a:ext cx="9258782" cy="4351338"/>
          </a:xfrm>
        </p:spPr>
        <p:txBody>
          <a:bodyPr/>
          <a:lstStyle/>
          <a:p>
            <a:pPr marL="0" indent="0" algn="ctr">
              <a:buNone/>
            </a:pPr>
            <a:r>
              <a:rPr lang="en-US" dirty="0"/>
              <a:t>Psalm 91:1-6 (NIV)  He who dwells in the shelter of the Most High will rest in the shadow of the Almighty. 2  I will say of the LORD, "He is my refuge and my fortress, my God, in whom I trust." 3  Surely he will save you from the fowler's snare and from the deadly pestilence. 4  He will cover </a:t>
            </a:r>
          </a:p>
        </p:txBody>
      </p:sp>
    </p:spTree>
    <p:extLst>
      <p:ext uri="{BB962C8B-B14F-4D97-AF65-F5344CB8AC3E}">
        <p14:creationId xmlns:p14="http://schemas.microsoft.com/office/powerpoint/2010/main" val="24192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CA7-7162-D2CE-D709-CF616FE6E1AC}"/>
              </a:ext>
            </a:extLst>
          </p:cNvPr>
          <p:cNvSpPr>
            <a:spLocks noGrp="1"/>
          </p:cNvSpPr>
          <p:nvPr>
            <p:ph type="title"/>
          </p:nvPr>
        </p:nvSpPr>
        <p:spPr/>
        <p:txBody>
          <a:bodyPr/>
          <a:lstStyle/>
          <a:p>
            <a:pPr algn="l"/>
            <a:r>
              <a:rPr lang="en-US" dirty="0"/>
              <a:t>Listen for names of God.</a:t>
            </a:r>
          </a:p>
        </p:txBody>
      </p:sp>
      <p:sp>
        <p:nvSpPr>
          <p:cNvPr id="3" name="Content Placeholder 2">
            <a:extLst>
              <a:ext uri="{FF2B5EF4-FFF2-40B4-BE49-F238E27FC236}">
                <a16:creationId xmlns:a16="http://schemas.microsoft.com/office/drawing/2014/main" id="{27B98F59-61D7-10D9-BB32-1A57DAD79986}"/>
              </a:ext>
            </a:extLst>
          </p:cNvPr>
          <p:cNvSpPr>
            <a:spLocks noGrp="1"/>
          </p:cNvSpPr>
          <p:nvPr>
            <p:ph idx="1"/>
          </p:nvPr>
        </p:nvSpPr>
        <p:spPr>
          <a:xfrm>
            <a:off x="1705578" y="1814050"/>
            <a:ext cx="8780844" cy="4351338"/>
          </a:xfrm>
        </p:spPr>
        <p:txBody>
          <a:bodyPr/>
          <a:lstStyle/>
          <a:p>
            <a:pPr marL="0" indent="0" algn="ctr">
              <a:buNone/>
            </a:pPr>
            <a:r>
              <a:rPr lang="en-US" dirty="0"/>
              <a:t>you with his feathers, and under his wings you will find refuge; his faithfulness will be your shield and rampart. 5  You will not fear the terror of night, nor the arrow that flies by day, 6  nor the pestilence that stalks in the darkness, nor the plague that destroys at midday.</a:t>
            </a:r>
          </a:p>
        </p:txBody>
      </p:sp>
      <p:pic>
        <p:nvPicPr>
          <p:cNvPr id="5" name="Picture 4">
            <a:extLst>
              <a:ext uri="{FF2B5EF4-FFF2-40B4-BE49-F238E27FC236}">
                <a16:creationId xmlns:a16="http://schemas.microsoft.com/office/drawing/2014/main" id="{BC309AED-1745-7415-05B1-0443AF7398A8}"/>
              </a:ext>
            </a:extLst>
          </p:cNvPr>
          <p:cNvPicPr>
            <a:picLocks noChangeAspect="1"/>
          </p:cNvPicPr>
          <p:nvPr/>
        </p:nvPicPr>
        <p:blipFill>
          <a:blip r:embed="rId2"/>
          <a:stretch>
            <a:fillRect/>
          </a:stretch>
        </p:blipFill>
        <p:spPr>
          <a:xfrm>
            <a:off x="4598641" y="5683170"/>
            <a:ext cx="2809524" cy="356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803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E3FB-B77C-9499-E1AC-6190A7A5C7D9}"/>
              </a:ext>
            </a:extLst>
          </p:cNvPr>
          <p:cNvSpPr>
            <a:spLocks noGrp="1"/>
          </p:cNvSpPr>
          <p:nvPr>
            <p:ph type="title"/>
          </p:nvPr>
        </p:nvSpPr>
        <p:spPr/>
        <p:txBody>
          <a:bodyPr/>
          <a:lstStyle/>
          <a:p>
            <a:r>
              <a:rPr lang="en-US" dirty="0"/>
              <a:t>Trust God’s Power to Protect</a:t>
            </a:r>
          </a:p>
        </p:txBody>
      </p:sp>
      <p:sp>
        <p:nvSpPr>
          <p:cNvPr id="3" name="Content Placeholder 2">
            <a:extLst>
              <a:ext uri="{FF2B5EF4-FFF2-40B4-BE49-F238E27FC236}">
                <a16:creationId xmlns:a16="http://schemas.microsoft.com/office/drawing/2014/main" id="{44EB51BE-C12A-CE23-D09C-D9C42751434B}"/>
              </a:ext>
            </a:extLst>
          </p:cNvPr>
          <p:cNvSpPr>
            <a:spLocks noGrp="1"/>
          </p:cNvSpPr>
          <p:nvPr>
            <p:ph idx="1"/>
          </p:nvPr>
        </p:nvSpPr>
        <p:spPr/>
        <p:txBody>
          <a:bodyPr/>
          <a:lstStyle/>
          <a:p>
            <a:r>
              <a:rPr lang="en-US" dirty="0"/>
              <a:t>What four names are used to refer to God? </a:t>
            </a:r>
          </a:p>
          <a:p>
            <a:r>
              <a:rPr lang="en-US" dirty="0">
                <a:solidFill>
                  <a:srgbClr val="C00000"/>
                </a:solidFill>
              </a:rPr>
              <a:t>Note the meaning or emphasis of each one</a:t>
            </a:r>
            <a:r>
              <a:rPr lang="en-US" dirty="0"/>
              <a:t>.</a:t>
            </a:r>
          </a:p>
        </p:txBody>
      </p:sp>
      <p:graphicFrame>
        <p:nvGraphicFramePr>
          <p:cNvPr id="4" name="Table 3">
            <a:extLst>
              <a:ext uri="{FF2B5EF4-FFF2-40B4-BE49-F238E27FC236}">
                <a16:creationId xmlns:a16="http://schemas.microsoft.com/office/drawing/2014/main" id="{C15D1D4C-D6A0-7BB7-5722-2B9C888BF383}"/>
              </a:ext>
            </a:extLst>
          </p:cNvPr>
          <p:cNvGraphicFramePr>
            <a:graphicFrameLocks noGrp="1"/>
          </p:cNvGraphicFramePr>
          <p:nvPr>
            <p:extLst>
              <p:ext uri="{D42A27DB-BD31-4B8C-83A1-F6EECF244321}">
                <p14:modId xmlns:p14="http://schemas.microsoft.com/office/powerpoint/2010/main" val="764174944"/>
              </p:ext>
            </p:extLst>
          </p:nvPr>
        </p:nvGraphicFramePr>
        <p:xfrm>
          <a:off x="1319515" y="3255379"/>
          <a:ext cx="9757458" cy="2651760"/>
        </p:xfrm>
        <a:graphic>
          <a:graphicData uri="http://schemas.openxmlformats.org/drawingml/2006/table">
            <a:tbl>
              <a:tblPr firstRow="1" bandRow="1">
                <a:tableStyleId>{21E4AEA4-8DFA-4A89-87EB-49C32662AFE0}</a:tableStyleId>
              </a:tblPr>
              <a:tblGrid>
                <a:gridCol w="3298784">
                  <a:extLst>
                    <a:ext uri="{9D8B030D-6E8A-4147-A177-3AD203B41FA5}">
                      <a16:colId xmlns:a16="http://schemas.microsoft.com/office/drawing/2014/main" val="3007566186"/>
                    </a:ext>
                  </a:extLst>
                </a:gridCol>
                <a:gridCol w="6458674">
                  <a:extLst>
                    <a:ext uri="{9D8B030D-6E8A-4147-A177-3AD203B41FA5}">
                      <a16:colId xmlns:a16="http://schemas.microsoft.com/office/drawing/2014/main" val="1121065057"/>
                    </a:ext>
                  </a:extLst>
                </a:gridCol>
              </a:tblGrid>
              <a:tr h="370840">
                <a:tc>
                  <a:txBody>
                    <a:bodyPr/>
                    <a:lstStyle/>
                    <a:p>
                      <a:pPr algn="ctr"/>
                      <a:r>
                        <a:rPr lang="en-US" sz="2400" dirty="0">
                          <a:solidFill>
                            <a:schemeClr val="bg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558742"/>
                  </a:ext>
                </a:extLst>
              </a:tr>
              <a:tr h="370840">
                <a:tc>
                  <a:txBody>
                    <a:bodyPr/>
                    <a:lstStyle/>
                    <a:p>
                      <a:pPr algn="ctr"/>
                      <a:r>
                        <a:rPr lang="en-US" sz="2400" dirty="0">
                          <a:solidFill>
                            <a:srgbClr val="C00000"/>
                          </a:solidFill>
                        </a:rPr>
                        <a:t>The Most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C00000"/>
                          </a:solidFill>
                        </a:rPr>
                        <a:t>Supreme One, sovereign, superiority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852956"/>
                  </a:ext>
                </a:extLst>
              </a:tr>
              <a:tr h="370840">
                <a:tc>
                  <a:txBody>
                    <a:bodyPr/>
                    <a:lstStyle/>
                    <a:p>
                      <a:pPr algn="ctr"/>
                      <a:r>
                        <a:rPr lang="en-US" sz="2400" dirty="0">
                          <a:solidFill>
                            <a:srgbClr val="C00000"/>
                          </a:solidFill>
                        </a:rPr>
                        <a:t>The Almighty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C00000"/>
                          </a:solidFill>
                        </a:rPr>
                        <a:t>Translates “El Shaddai”, powerful, omnipotent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849195"/>
                  </a:ext>
                </a:extLst>
              </a:tr>
              <a:tr h="370840">
                <a:tc>
                  <a:txBody>
                    <a:bodyPr/>
                    <a:lstStyle/>
                    <a:p>
                      <a:pPr algn="ctr"/>
                      <a:r>
                        <a:rPr lang="en-US" sz="2400" dirty="0">
                          <a:solidFill>
                            <a:srgbClr val="C00000"/>
                          </a:solidFill>
                        </a:rPr>
                        <a:t>LORD – Jehovah - Yahweh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C00000"/>
                          </a:solidFill>
                        </a:rPr>
                        <a:t>The personal Covenant Name of God </a:t>
                      </a:r>
                    </a:p>
                    <a:p>
                      <a:pPr algn="ctr"/>
                      <a:r>
                        <a:rPr lang="en-US" sz="2400" dirty="0">
                          <a:solidFill>
                            <a:srgbClr val="C00000"/>
                          </a:solidFill>
                        </a:rPr>
                        <a:t>The “I Am”      The God Who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91765"/>
                  </a:ext>
                </a:extLst>
              </a:tr>
              <a:tr h="370840">
                <a:tc>
                  <a:txBody>
                    <a:bodyPr/>
                    <a:lstStyle/>
                    <a:p>
                      <a:pPr algn="ctr"/>
                      <a:r>
                        <a:rPr lang="en-US" sz="2400" dirty="0">
                          <a:solidFill>
                            <a:srgbClr val="C00000"/>
                          </a:solidFill>
                        </a:rPr>
                        <a:t>My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C00000"/>
                          </a:solidFill>
                        </a:rPr>
                        <a:t>Elohim – The One True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274322"/>
                  </a:ext>
                </a:extLst>
              </a:tr>
            </a:tbl>
          </a:graphicData>
        </a:graphic>
      </p:graphicFrame>
    </p:spTree>
    <p:extLst>
      <p:ext uri="{BB962C8B-B14F-4D97-AF65-F5344CB8AC3E}">
        <p14:creationId xmlns:p14="http://schemas.microsoft.com/office/powerpoint/2010/main" val="7921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7FC7-DEF7-DEA5-BFBD-049A95A27C2C}"/>
              </a:ext>
            </a:extLst>
          </p:cNvPr>
          <p:cNvSpPr>
            <a:spLocks noGrp="1"/>
          </p:cNvSpPr>
          <p:nvPr>
            <p:ph type="title"/>
          </p:nvPr>
        </p:nvSpPr>
        <p:spPr/>
        <p:txBody>
          <a:bodyPr/>
          <a:lstStyle/>
          <a:p>
            <a:r>
              <a:rPr lang="en-US" dirty="0"/>
              <a:t>Trust God’s Power to Protect</a:t>
            </a:r>
          </a:p>
        </p:txBody>
      </p:sp>
      <p:sp>
        <p:nvSpPr>
          <p:cNvPr id="3" name="Content Placeholder 2">
            <a:extLst>
              <a:ext uri="{FF2B5EF4-FFF2-40B4-BE49-F238E27FC236}">
                <a16:creationId xmlns:a16="http://schemas.microsoft.com/office/drawing/2014/main" id="{D309A2E0-DD17-FA7F-9863-1776461AE9DA}"/>
              </a:ext>
            </a:extLst>
          </p:cNvPr>
          <p:cNvSpPr>
            <a:spLocks noGrp="1"/>
          </p:cNvSpPr>
          <p:nvPr>
            <p:ph idx="1"/>
          </p:nvPr>
        </p:nvSpPr>
        <p:spPr/>
        <p:txBody>
          <a:bodyPr>
            <a:normAutofit/>
          </a:bodyPr>
          <a:lstStyle/>
          <a:p>
            <a:r>
              <a:rPr lang="en-US" dirty="0"/>
              <a:t>What are dangers from which God will protect or rescue those who trust in God?</a:t>
            </a:r>
          </a:p>
          <a:p>
            <a:r>
              <a:rPr lang="en-US" dirty="0"/>
              <a:t>How has God helped you when you felt trapped, experienced plague, were terrorized, or attacked? </a:t>
            </a:r>
          </a:p>
          <a:p>
            <a:r>
              <a:rPr lang="en-US" dirty="0"/>
              <a:t>What are images used in the passage to convey God’s protection over His loved ones? </a:t>
            </a:r>
          </a:p>
        </p:txBody>
      </p:sp>
    </p:spTree>
    <p:extLst>
      <p:ext uri="{BB962C8B-B14F-4D97-AF65-F5344CB8AC3E}">
        <p14:creationId xmlns:p14="http://schemas.microsoft.com/office/powerpoint/2010/main" val="30186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053D-0B2A-3A6D-4EAA-B33A9C057195}"/>
              </a:ext>
            </a:extLst>
          </p:cNvPr>
          <p:cNvSpPr>
            <a:spLocks noGrp="1"/>
          </p:cNvSpPr>
          <p:nvPr>
            <p:ph type="title"/>
          </p:nvPr>
        </p:nvSpPr>
        <p:spPr/>
        <p:txBody>
          <a:bodyPr/>
          <a:lstStyle/>
          <a:p>
            <a:r>
              <a:rPr lang="en-US" dirty="0"/>
              <a:t>Trust God’s Power to Protect</a:t>
            </a:r>
          </a:p>
        </p:txBody>
      </p:sp>
      <p:sp>
        <p:nvSpPr>
          <p:cNvPr id="3" name="Content Placeholder 2">
            <a:extLst>
              <a:ext uri="{FF2B5EF4-FFF2-40B4-BE49-F238E27FC236}">
                <a16:creationId xmlns:a16="http://schemas.microsoft.com/office/drawing/2014/main" id="{907BEF55-41AE-3259-15BE-0DF418FE916B}"/>
              </a:ext>
            </a:extLst>
          </p:cNvPr>
          <p:cNvSpPr>
            <a:spLocks noGrp="1"/>
          </p:cNvSpPr>
          <p:nvPr>
            <p:ph idx="1"/>
          </p:nvPr>
        </p:nvSpPr>
        <p:spPr/>
        <p:txBody>
          <a:bodyPr>
            <a:normAutofit fontScale="92500" lnSpcReduction="10000"/>
          </a:bodyPr>
          <a:lstStyle/>
          <a:p>
            <a:r>
              <a:rPr lang="en-US" dirty="0"/>
              <a:t>Why do we sometimes forget God’s promise of protection?</a:t>
            </a:r>
          </a:p>
          <a:p>
            <a:r>
              <a:rPr lang="en-US" dirty="0"/>
              <a:t>In what ways do you find that God calms your fears when circumstances around you could leave you frightened? </a:t>
            </a:r>
          </a:p>
          <a:p>
            <a:r>
              <a:rPr lang="en-US" dirty="0">
                <a:solidFill>
                  <a:srgbClr val="C00000"/>
                </a:solidFill>
              </a:rPr>
              <a:t>As always …</a:t>
            </a:r>
          </a:p>
          <a:p>
            <a:pPr lvl="1"/>
            <a:r>
              <a:rPr lang="en-US" dirty="0">
                <a:solidFill>
                  <a:srgbClr val="C00000"/>
                </a:solidFill>
              </a:rPr>
              <a:t>It is easy sitting in Sunday School to describe the calming presence and power of God</a:t>
            </a:r>
          </a:p>
          <a:p>
            <a:pPr lvl="1"/>
            <a:r>
              <a:rPr lang="en-US" dirty="0">
                <a:solidFill>
                  <a:srgbClr val="C00000"/>
                </a:solidFill>
              </a:rPr>
              <a:t>It is much more of a struggle to apply these principles when everything around you is coming apart!</a:t>
            </a:r>
          </a:p>
          <a:p>
            <a:endParaRPr lang="en-US" dirty="0"/>
          </a:p>
          <a:p>
            <a:endParaRPr lang="en-US" dirty="0"/>
          </a:p>
        </p:txBody>
      </p:sp>
    </p:spTree>
    <p:extLst>
      <p:ext uri="{BB962C8B-B14F-4D97-AF65-F5344CB8AC3E}">
        <p14:creationId xmlns:p14="http://schemas.microsoft.com/office/powerpoint/2010/main" val="332103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52A2-09E3-F1AD-2D43-0AD2A1F62FB1}"/>
              </a:ext>
            </a:extLst>
          </p:cNvPr>
          <p:cNvSpPr>
            <a:spLocks noGrp="1"/>
          </p:cNvSpPr>
          <p:nvPr>
            <p:ph type="title"/>
          </p:nvPr>
        </p:nvSpPr>
        <p:spPr/>
        <p:txBody>
          <a:bodyPr/>
          <a:lstStyle/>
          <a:p>
            <a:pPr algn="l"/>
            <a:r>
              <a:rPr lang="en-US" dirty="0"/>
              <a:t>Listen for God’s provision.</a:t>
            </a:r>
          </a:p>
        </p:txBody>
      </p:sp>
      <p:sp>
        <p:nvSpPr>
          <p:cNvPr id="3" name="Content Placeholder 2">
            <a:extLst>
              <a:ext uri="{FF2B5EF4-FFF2-40B4-BE49-F238E27FC236}">
                <a16:creationId xmlns:a16="http://schemas.microsoft.com/office/drawing/2014/main" id="{BFB9FC90-2794-8B0F-2558-7D1055A59270}"/>
              </a:ext>
            </a:extLst>
          </p:cNvPr>
          <p:cNvSpPr>
            <a:spLocks noGrp="1"/>
          </p:cNvSpPr>
          <p:nvPr>
            <p:ph idx="1"/>
          </p:nvPr>
        </p:nvSpPr>
        <p:spPr>
          <a:xfrm>
            <a:off x="1808062" y="2060293"/>
            <a:ext cx="8575876" cy="4174543"/>
          </a:xfrm>
        </p:spPr>
        <p:txBody>
          <a:bodyPr/>
          <a:lstStyle/>
          <a:p>
            <a:pPr marL="0" indent="0" algn="ctr">
              <a:buNone/>
            </a:pPr>
            <a:r>
              <a:rPr lang="en-US" dirty="0"/>
              <a:t>Psalm 91:9-13 (NIV)   If you make the Most High your dwelling-- even the LORD, who is my refuge-- 10  then no harm will befall you, no disaster will come near your tent. 11  For he will command his angels concerning you to </a:t>
            </a:r>
          </a:p>
        </p:txBody>
      </p:sp>
    </p:spTree>
    <p:extLst>
      <p:ext uri="{BB962C8B-B14F-4D97-AF65-F5344CB8AC3E}">
        <p14:creationId xmlns:p14="http://schemas.microsoft.com/office/powerpoint/2010/main" val="376961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68</TotalTime>
  <Words>935</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Comic Sans MS</vt:lpstr>
      <vt:lpstr>Wingdings</vt:lpstr>
      <vt:lpstr>Office Theme</vt:lpstr>
      <vt:lpstr>The Protection of God’s Name</vt:lpstr>
      <vt:lpstr>Video Introduction</vt:lpstr>
      <vt:lpstr>Do you know?</vt:lpstr>
      <vt:lpstr>Listen for names of God.</vt:lpstr>
      <vt:lpstr>Listen for names of God.</vt:lpstr>
      <vt:lpstr>Trust God’s Power to Protect</vt:lpstr>
      <vt:lpstr>Trust God’s Power to Protect</vt:lpstr>
      <vt:lpstr>Trust God’s Power to Protect</vt:lpstr>
      <vt:lpstr>Listen for God’s provision.</vt:lpstr>
      <vt:lpstr>Listen for God’s provision.</vt:lpstr>
      <vt:lpstr>Rest in God’s Security</vt:lpstr>
      <vt:lpstr>Rest in God’s Security</vt:lpstr>
      <vt:lpstr> Listen for God’s promises. </vt:lpstr>
      <vt:lpstr>God Works in Our Behalf</vt:lpstr>
      <vt:lpstr>God Works in Our Behalf</vt:lpstr>
      <vt:lpstr>Application</vt:lpstr>
      <vt:lpstr>Application</vt:lpstr>
      <vt:lpstr>Application</vt:lpstr>
      <vt:lpstr>Family Activities</vt:lpstr>
      <vt:lpstr>The Protection of God’s Name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Protection of God’s Name</dc:title>
  <dc:creator>Armstrong, Stephen (General Math and Science)</dc:creator>
  <cp:lastModifiedBy>Armstrong, Stephen (General Math and Science)</cp:lastModifiedBy>
  <cp:revision>3</cp:revision>
  <dcterms:created xsi:type="dcterms:W3CDTF">2023-12-20T16:28:30Z</dcterms:created>
  <dcterms:modified xsi:type="dcterms:W3CDTF">2023-12-20T17:37:13Z</dcterms:modified>
</cp:coreProperties>
</file>