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108" y="23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0">
                <a:schemeClr val="accent1">
                  <a:lumMod val="0"/>
                  <a:lumOff val="100000"/>
                  <a:alpha val="87000"/>
                </a:schemeClr>
              </a:gs>
              <a:gs pos="35000">
                <a:schemeClr val="accent1">
                  <a:lumMod val="0"/>
                  <a:lumOff val="100000"/>
                  <a:alpha val="87000"/>
                </a:schemeClr>
              </a:gs>
              <a:gs pos="100000">
                <a:schemeClr val="accent1">
                  <a:lumMod val="100000"/>
                  <a:alpha val="87000"/>
                </a:schemeClr>
              </a:gs>
            </a:gsLst>
            <a:path path="circle">
              <a:fillToRect l="50000" t="-80000" r="50000" b="180000"/>
            </a:path>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atch.liberty.edu/media/t/1_zfnevapd"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4x7n5se"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Problem with Work</a:t>
            </a:r>
            <a:endParaRPr lang="en-US" dirty="0"/>
          </a:p>
        </p:txBody>
      </p:sp>
      <p:sp>
        <p:nvSpPr>
          <p:cNvPr id="3" name="Subtitle 2"/>
          <p:cNvSpPr>
            <a:spLocks noGrp="1"/>
          </p:cNvSpPr>
          <p:nvPr>
            <p:ph type="subTitle" idx="1"/>
          </p:nvPr>
        </p:nvSpPr>
        <p:spPr>
          <a:xfrm>
            <a:off x="1524000" y="3776352"/>
            <a:ext cx="9144000" cy="1481447"/>
          </a:xfrm>
        </p:spPr>
        <p:txBody>
          <a:bodyPr/>
          <a:lstStyle/>
          <a:p>
            <a:r>
              <a:rPr lang="en-US" dirty="0" smtClean="0"/>
              <a:t>March 24</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 of Futility</a:t>
            </a:r>
          </a:p>
        </p:txBody>
      </p:sp>
      <p:sp>
        <p:nvSpPr>
          <p:cNvPr id="3" name="Content Placeholder 2"/>
          <p:cNvSpPr>
            <a:spLocks noGrp="1"/>
          </p:cNvSpPr>
          <p:nvPr>
            <p:ph idx="1"/>
          </p:nvPr>
        </p:nvSpPr>
        <p:spPr>
          <a:xfrm>
            <a:off x="838200" y="1922585"/>
            <a:ext cx="10515600" cy="4254378"/>
          </a:xfrm>
        </p:spPr>
        <p:txBody>
          <a:bodyPr/>
          <a:lstStyle/>
          <a:p>
            <a:r>
              <a:rPr lang="en-US" dirty="0"/>
              <a:t>In what ways does a misplaced focus on work, money, and leaving an inheritance lead to many sleepless nights?</a:t>
            </a:r>
          </a:p>
          <a:p>
            <a:r>
              <a:rPr lang="en-US" dirty="0"/>
              <a:t>What actions on our part increase the likelihood that those who follow us will treasure the real treasures and work for genuine values?</a:t>
            </a:r>
          </a:p>
          <a:p>
            <a:endParaRPr lang="en-US" dirty="0"/>
          </a:p>
        </p:txBody>
      </p:sp>
    </p:spTree>
    <p:extLst>
      <p:ext uri="{BB962C8B-B14F-4D97-AF65-F5344CB8AC3E}">
        <p14:creationId xmlns:p14="http://schemas.microsoft.com/office/powerpoint/2010/main" val="32889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comments on eternity</a:t>
            </a:r>
            <a:r>
              <a:rPr lang="en-US" dirty="0" smtClean="0"/>
              <a:t>.</a:t>
            </a:r>
            <a:endParaRPr lang="en-US" dirty="0"/>
          </a:p>
        </p:txBody>
      </p:sp>
      <p:sp>
        <p:nvSpPr>
          <p:cNvPr id="3" name="Content Placeholder 2"/>
          <p:cNvSpPr>
            <a:spLocks noGrp="1"/>
          </p:cNvSpPr>
          <p:nvPr>
            <p:ph idx="1"/>
          </p:nvPr>
        </p:nvSpPr>
        <p:spPr>
          <a:xfrm>
            <a:off x="1312985" y="2060087"/>
            <a:ext cx="9302262" cy="4351338"/>
          </a:xfrm>
        </p:spPr>
        <p:txBody>
          <a:bodyPr/>
          <a:lstStyle/>
          <a:p>
            <a:pPr marL="0" indent="0" algn="ctr">
              <a:buNone/>
            </a:pPr>
            <a:r>
              <a:rPr lang="en-US" dirty="0"/>
              <a:t>Ecclesiastes 3:9-13 (NIV)  What does the worker gain from his toil? 10  I have seen the burden God has laid on men.  11  He has made everything beautiful in its time. He has also set eternity in the hearts of men; yet they cannot fathom </a:t>
            </a:r>
            <a:r>
              <a:rPr lang="en-US" dirty="0" smtClean="0"/>
              <a:t>…</a:t>
            </a:r>
            <a:endParaRPr lang="en-US" dirty="0"/>
          </a:p>
        </p:txBody>
      </p:sp>
    </p:spTree>
    <p:extLst>
      <p:ext uri="{BB962C8B-B14F-4D97-AF65-F5344CB8AC3E}">
        <p14:creationId xmlns:p14="http://schemas.microsoft.com/office/powerpoint/2010/main" val="225870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comments on eternity</a:t>
            </a:r>
            <a:r>
              <a:rPr lang="en-US" dirty="0" smtClean="0"/>
              <a:t>.</a:t>
            </a:r>
            <a:endParaRPr lang="en-US" dirty="0"/>
          </a:p>
        </p:txBody>
      </p:sp>
      <p:sp>
        <p:nvSpPr>
          <p:cNvPr id="3" name="Content Placeholder 2"/>
          <p:cNvSpPr>
            <a:spLocks noGrp="1"/>
          </p:cNvSpPr>
          <p:nvPr>
            <p:ph idx="1"/>
          </p:nvPr>
        </p:nvSpPr>
        <p:spPr>
          <a:xfrm>
            <a:off x="1312985" y="2060087"/>
            <a:ext cx="9302262" cy="4351338"/>
          </a:xfrm>
        </p:spPr>
        <p:txBody>
          <a:bodyPr/>
          <a:lstStyle/>
          <a:p>
            <a:pPr marL="0" indent="0" algn="ctr">
              <a:buNone/>
            </a:pPr>
            <a:r>
              <a:rPr lang="en-US" dirty="0"/>
              <a:t>what God has done from beginning to end.  12  I know that there is nothing better for men than to be happy and do good while they live. 13  That everyone may eat and drink, and find satisfaction in all his toil--this is the gift of God.</a:t>
            </a:r>
            <a:endParaRPr lang="en-US" dirty="0"/>
          </a:p>
        </p:txBody>
      </p:sp>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5100036" y="5459310"/>
            <a:ext cx="2085714"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8841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Is God’s Gift</a:t>
            </a:r>
            <a:endParaRPr lang="en-US" dirty="0"/>
          </a:p>
        </p:txBody>
      </p:sp>
      <p:sp>
        <p:nvSpPr>
          <p:cNvPr id="3" name="Content Placeholder 2"/>
          <p:cNvSpPr>
            <a:spLocks noGrp="1"/>
          </p:cNvSpPr>
          <p:nvPr>
            <p:ph idx="1"/>
          </p:nvPr>
        </p:nvSpPr>
        <p:spPr>
          <a:xfrm>
            <a:off x="849924" y="1696671"/>
            <a:ext cx="10515600" cy="4351338"/>
          </a:xfrm>
        </p:spPr>
        <p:txBody>
          <a:bodyPr/>
          <a:lstStyle/>
          <a:p>
            <a:r>
              <a:rPr lang="en-US" dirty="0"/>
              <a:t>How is the fact that God has placed eternity in our heart manifested in our society?</a:t>
            </a:r>
          </a:p>
          <a:p>
            <a:r>
              <a:rPr lang="en-US" dirty="0"/>
              <a:t>According to these verses, how might the anticipation of eternity be frustrating?</a:t>
            </a:r>
          </a:p>
          <a:p>
            <a:r>
              <a:rPr lang="en-US" dirty="0"/>
              <a:t>What troubling question does the Preacher surface in these verses?</a:t>
            </a:r>
          </a:p>
          <a:p>
            <a:r>
              <a:rPr lang="en-US" dirty="0"/>
              <a:t>How does the Preacher seem to assess work in the scheme of God’s order of things?</a:t>
            </a:r>
          </a:p>
          <a:p>
            <a:endParaRPr lang="en-US" dirty="0"/>
          </a:p>
        </p:txBody>
      </p:sp>
    </p:spTree>
    <p:extLst>
      <p:ext uri="{BB962C8B-B14F-4D97-AF65-F5344CB8AC3E}">
        <p14:creationId xmlns:p14="http://schemas.microsoft.com/office/powerpoint/2010/main" val="13602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Is God’s Gift</a:t>
            </a:r>
          </a:p>
        </p:txBody>
      </p:sp>
      <p:sp>
        <p:nvSpPr>
          <p:cNvPr id="3" name="Content Placeholder 2"/>
          <p:cNvSpPr>
            <a:spLocks noGrp="1"/>
          </p:cNvSpPr>
          <p:nvPr>
            <p:ph idx="1"/>
          </p:nvPr>
        </p:nvSpPr>
        <p:spPr>
          <a:xfrm>
            <a:off x="826477" y="1708394"/>
            <a:ext cx="10515600" cy="4351338"/>
          </a:xfrm>
        </p:spPr>
        <p:txBody>
          <a:bodyPr/>
          <a:lstStyle/>
          <a:p>
            <a:r>
              <a:rPr lang="en-US" dirty="0"/>
              <a:t>Solomon says that our labor, our work is a </a:t>
            </a:r>
            <a:r>
              <a:rPr lang="en-US" i="1" dirty="0"/>
              <a:t>gift</a:t>
            </a:r>
            <a:r>
              <a:rPr lang="en-US" dirty="0"/>
              <a:t> from God.  How would that attitude help us?  What difference does one’s attitude toward work make in doing that work?</a:t>
            </a:r>
          </a:p>
          <a:p>
            <a:r>
              <a:rPr lang="en-US" dirty="0"/>
              <a:t>What are some things you can do in your current phase of life to enjoy the fruit of your labor?</a:t>
            </a:r>
          </a:p>
          <a:p>
            <a:r>
              <a:rPr lang="en-US" dirty="0"/>
              <a:t>How could approaching work as a </a:t>
            </a:r>
            <a:r>
              <a:rPr lang="en-US" i="1" dirty="0"/>
              <a:t>gift from God </a:t>
            </a:r>
            <a:r>
              <a:rPr lang="en-US" dirty="0"/>
              <a:t>benefit you and be a witness to others?</a:t>
            </a:r>
          </a:p>
          <a:p>
            <a:endParaRPr lang="en-US" dirty="0"/>
          </a:p>
        </p:txBody>
      </p:sp>
    </p:spTree>
    <p:extLst>
      <p:ext uri="{BB962C8B-B14F-4D97-AF65-F5344CB8AC3E}">
        <p14:creationId xmlns:p14="http://schemas.microsoft.com/office/powerpoint/2010/main" val="23657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7079" t="11379" r="7197" b="12056"/>
          <a:stretch/>
        </p:blipFill>
        <p:spPr>
          <a:xfrm>
            <a:off x="3678702" y="2046514"/>
            <a:ext cx="4798423" cy="256902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83169" y="5251938"/>
            <a:ext cx="6260123" cy="584775"/>
          </a:xfrm>
          <a:prstGeom prst="rect">
            <a:avLst/>
          </a:prstGeom>
          <a:noFill/>
        </p:spPr>
        <p:txBody>
          <a:bodyPr wrap="square" rtlCol="0">
            <a:spAutoFit/>
          </a:bodyPr>
          <a:lstStyle/>
          <a:p>
            <a:pPr algn="ctr"/>
            <a:r>
              <a:rPr lang="en-US" sz="3200" dirty="0" smtClean="0">
                <a:hlinkClick r:id="rId2"/>
              </a:rPr>
              <a:t>View Video</a:t>
            </a:r>
            <a:endParaRPr lang="en-US" sz="3200" dirty="0"/>
          </a:p>
        </p:txBody>
      </p:sp>
    </p:spTree>
    <p:extLst>
      <p:ext uri="{BB962C8B-B14F-4D97-AF65-F5344CB8AC3E}">
        <p14:creationId xmlns:p14="http://schemas.microsoft.com/office/powerpoint/2010/main" val="3709874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21877"/>
            <a:ext cx="10515600" cy="4055086"/>
          </a:xfrm>
        </p:spPr>
        <p:txBody>
          <a:bodyPr/>
          <a:lstStyle/>
          <a:p>
            <a:r>
              <a:rPr lang="en-US" dirty="0"/>
              <a:t>Be thankful. </a:t>
            </a:r>
          </a:p>
          <a:p>
            <a:pPr lvl="1"/>
            <a:r>
              <a:rPr lang="en-US" dirty="0"/>
              <a:t>Acknowledge that the job you have and the work you do is from God. </a:t>
            </a:r>
          </a:p>
          <a:p>
            <a:pPr lvl="1"/>
            <a:r>
              <a:rPr lang="en-US" dirty="0"/>
              <a:t>Give Him thanks.</a:t>
            </a:r>
          </a:p>
          <a:p>
            <a:pPr lvl="1"/>
            <a:endParaRPr lang="en-US" dirty="0"/>
          </a:p>
        </p:txBody>
      </p:sp>
    </p:spTree>
    <p:extLst>
      <p:ext uri="{BB962C8B-B14F-4D97-AF65-F5344CB8AC3E}">
        <p14:creationId xmlns:p14="http://schemas.microsoft.com/office/powerpoint/2010/main" val="167528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1271953" y="1825625"/>
            <a:ext cx="9278816" cy="4351338"/>
          </a:xfrm>
        </p:spPr>
        <p:txBody>
          <a:bodyPr/>
          <a:lstStyle/>
          <a:p>
            <a:r>
              <a:rPr lang="en-US" dirty="0"/>
              <a:t>Rest. </a:t>
            </a:r>
          </a:p>
          <a:p>
            <a:pPr lvl="1"/>
            <a:r>
              <a:rPr lang="en-US" dirty="0"/>
              <a:t>Balance your work with rest. </a:t>
            </a:r>
          </a:p>
          <a:p>
            <a:pPr lvl="1"/>
            <a:r>
              <a:rPr lang="en-US" dirty="0"/>
              <a:t>Your work is important, but it should never consume you. </a:t>
            </a:r>
          </a:p>
          <a:p>
            <a:pPr lvl="1"/>
            <a:r>
              <a:rPr lang="en-US" dirty="0"/>
              <a:t>Block out time daily for rest, and set aside a day for rest.</a:t>
            </a:r>
          </a:p>
          <a:p>
            <a:endParaRPr lang="en-US" dirty="0"/>
          </a:p>
        </p:txBody>
      </p:sp>
    </p:spTree>
    <p:extLst>
      <p:ext uri="{BB962C8B-B14F-4D97-AF65-F5344CB8AC3E}">
        <p14:creationId xmlns:p14="http://schemas.microsoft.com/office/powerpoint/2010/main" val="714684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Work for Christ. </a:t>
            </a:r>
          </a:p>
          <a:p>
            <a:pPr lvl="1"/>
            <a:r>
              <a:rPr lang="en-US" dirty="0" smtClean="0"/>
              <a:t>Consider </a:t>
            </a:r>
            <a:r>
              <a:rPr lang="en-US" dirty="0"/>
              <a:t>the ways you can honor Christ and bring an eternal perspective to your work</a:t>
            </a:r>
            <a:r>
              <a:rPr lang="en-US" dirty="0" smtClean="0"/>
              <a:t>.</a:t>
            </a:r>
          </a:p>
          <a:p>
            <a:pPr lvl="1"/>
            <a:r>
              <a:rPr lang="en-US" dirty="0" smtClean="0"/>
              <a:t>Don’t consider just the things you do; consider the people you interact with.  </a:t>
            </a:r>
          </a:p>
          <a:p>
            <a:pPr lvl="1"/>
            <a:r>
              <a:rPr lang="en-US" dirty="0" smtClean="0"/>
              <a:t>Look for ways to point to Christ in your work related relationships</a:t>
            </a:r>
            <a:endParaRPr lang="en-US" dirty="0"/>
          </a:p>
          <a:p>
            <a:endParaRPr lang="en-US" dirty="0"/>
          </a:p>
        </p:txBody>
      </p:sp>
    </p:spTree>
    <p:extLst>
      <p:ext uri="{BB962C8B-B14F-4D97-AF65-F5344CB8AC3E}">
        <p14:creationId xmlns:p14="http://schemas.microsoft.com/office/powerpoint/2010/main" val="417379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2050" name="Picture 2" descr="Image result for construction work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4281" y="3439836"/>
            <a:ext cx="3560641" cy="2648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500553" y="1570893"/>
            <a:ext cx="6400800" cy="2086708"/>
          </a:xfrm>
          <a:prstGeom prst="wedgeRoundRectCallout">
            <a:avLst>
              <a:gd name="adj1" fmla="val 59204"/>
              <a:gd name="adj2" fmla="val 478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mic Sans MS" panose="030F0702030302020204" pitchFamily="66" charset="0"/>
              </a:rPr>
              <a:t>Hey, I want to hurry and finish my work today so I can go show my kids the Family Activities puzzles and interesting discussion questions.  You can find them at </a:t>
            </a:r>
            <a:r>
              <a:rPr lang="en-US" sz="2400" u="sng" dirty="0">
                <a:hlinkClick r:id="rId3"/>
              </a:rPr>
              <a:t>https://tinyurl.com/y4x7n5se</a:t>
            </a:r>
            <a:endParaRPr lang="en-US" sz="2400" dirty="0">
              <a:latin typeface="Comic Sans MS" panose="030F0702030302020204" pitchFamily="66" charset="0"/>
            </a:endParaRPr>
          </a:p>
        </p:txBody>
      </p:sp>
      <p:pic>
        <p:nvPicPr>
          <p:cNvPr id="5" name="Picture 4"/>
          <p:cNvPicPr>
            <a:picLocks noChangeAspect="1"/>
          </p:cNvPicPr>
          <p:nvPr/>
        </p:nvPicPr>
        <p:blipFill rotWithShape="1">
          <a:blip r:embed="rId4"/>
          <a:srcRect r="4764" b="7175"/>
          <a:stretch/>
        </p:blipFill>
        <p:spPr>
          <a:xfrm rot="20443931">
            <a:off x="6749806" y="4595913"/>
            <a:ext cx="1408946" cy="1016151"/>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9694984" y="4454769"/>
            <a:ext cx="98473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835661" y="4724400"/>
            <a:ext cx="12895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9870831" y="4994031"/>
            <a:ext cx="7971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6598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What is something about work that you find satisfying</a:t>
            </a:r>
            <a:r>
              <a:rPr lang="en-US" dirty="0" smtClean="0"/>
              <a:t>?</a:t>
            </a:r>
          </a:p>
          <a:p>
            <a:r>
              <a:rPr lang="en-US" dirty="0">
                <a:solidFill>
                  <a:srgbClr val="C00000"/>
                </a:solidFill>
              </a:rPr>
              <a:t>Some days, our jobs seem frustrating, other days they feel rewarding.</a:t>
            </a:r>
          </a:p>
          <a:p>
            <a:pPr lvl="1"/>
            <a:r>
              <a:rPr lang="en-US" dirty="0">
                <a:solidFill>
                  <a:srgbClr val="C00000"/>
                </a:solidFill>
              </a:rPr>
              <a:t>Today we study Solomon’s take on working</a:t>
            </a:r>
          </a:p>
          <a:p>
            <a:pPr lvl="1"/>
            <a:r>
              <a:rPr lang="en-US" dirty="0">
                <a:solidFill>
                  <a:srgbClr val="C00000"/>
                </a:solidFill>
              </a:rPr>
              <a:t>We will conclude that our work gains meaning when it’s done to honor Christ</a:t>
            </a:r>
          </a:p>
          <a:p>
            <a:endParaRPr lang="en-US" dirty="0">
              <a:solidFill>
                <a:srgbClr val="C00000"/>
              </a:solidFill>
            </a:endParaRPr>
          </a:p>
          <a:p>
            <a:endParaRPr lang="en-US" dirty="0"/>
          </a:p>
        </p:txBody>
      </p:sp>
      <p:grpSp>
        <p:nvGrpSpPr>
          <p:cNvPr id="5" name="Group 4"/>
          <p:cNvGrpSpPr/>
          <p:nvPr/>
        </p:nvGrpSpPr>
        <p:grpSpPr>
          <a:xfrm>
            <a:off x="1829815" y="3052968"/>
            <a:ext cx="9017510" cy="1980190"/>
            <a:chOff x="1829815" y="3052968"/>
            <a:chExt cx="9017510" cy="1980190"/>
          </a:xfrm>
        </p:grpSpPr>
        <p:pic>
          <p:nvPicPr>
            <p:cNvPr id="4" name="Picture 3"/>
            <p:cNvPicPr>
              <a:picLocks noChangeAspect="1"/>
            </p:cNvPicPr>
            <p:nvPr/>
          </p:nvPicPr>
          <p:blipFill>
            <a:blip r:embed="rId2"/>
            <a:stretch>
              <a:fillRect/>
            </a:stretch>
          </p:blipFill>
          <p:spPr>
            <a:xfrm rot="21044265">
              <a:off x="1829815" y="3291490"/>
              <a:ext cx="2380952" cy="1723810"/>
            </a:xfrm>
            <a:prstGeom prst="rect">
              <a:avLst/>
            </a:prstGeom>
            <a:ln>
              <a:noFill/>
            </a:ln>
            <a:effectLst>
              <a:outerShdw blurRad="292100" dist="139700" dir="2700000" algn="tl" rotWithShape="0">
                <a:srgbClr val="333333">
                  <a:alpha val="65000"/>
                </a:srgbClr>
              </a:outerShdw>
            </a:effectLst>
          </p:spPr>
        </p:pic>
        <p:pic>
          <p:nvPicPr>
            <p:cNvPr id="1026" name="Picture 2" descr="Image result for break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81" y="3052968"/>
              <a:ext cx="2619375" cy="1743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tirement cak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30839">
              <a:off x="8502733" y="3274714"/>
              <a:ext cx="2344592" cy="1758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845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Problem with Work</a:t>
            </a:r>
            <a:endParaRPr lang="en-US" dirty="0"/>
          </a:p>
        </p:txBody>
      </p:sp>
      <p:sp>
        <p:nvSpPr>
          <p:cNvPr id="3" name="Subtitle 2"/>
          <p:cNvSpPr>
            <a:spLocks noGrp="1"/>
          </p:cNvSpPr>
          <p:nvPr>
            <p:ph type="subTitle" idx="1"/>
          </p:nvPr>
        </p:nvSpPr>
        <p:spPr>
          <a:xfrm>
            <a:off x="1524000" y="3776352"/>
            <a:ext cx="9144000" cy="1481447"/>
          </a:xfrm>
        </p:spPr>
        <p:txBody>
          <a:bodyPr/>
          <a:lstStyle/>
          <a:p>
            <a:r>
              <a:rPr lang="en-US" dirty="0" smtClean="0"/>
              <a:t>March 24</a:t>
            </a:r>
            <a:endParaRPr lang="en-US" dirty="0"/>
          </a:p>
        </p:txBody>
      </p:sp>
    </p:spTree>
    <p:extLst>
      <p:ext uri="{BB962C8B-B14F-4D97-AF65-F5344CB8AC3E}">
        <p14:creationId xmlns:p14="http://schemas.microsoft.com/office/powerpoint/2010/main" val="4161290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t>
            </a:r>
            <a:endParaRPr lang="en-US" dirty="0"/>
          </a:p>
        </p:txBody>
      </p:sp>
      <p:sp>
        <p:nvSpPr>
          <p:cNvPr id="3" name="Content Placeholder 2"/>
          <p:cNvSpPr>
            <a:spLocks noGrp="1"/>
          </p:cNvSpPr>
          <p:nvPr>
            <p:ph idx="1"/>
          </p:nvPr>
        </p:nvSpPr>
        <p:spPr/>
        <p:txBody>
          <a:bodyPr/>
          <a:lstStyle/>
          <a:p>
            <a:r>
              <a:rPr lang="en-US" dirty="0"/>
              <a:t>When we make out our wills, consider the decisions of who are recipients of our inheritance?</a:t>
            </a:r>
          </a:p>
          <a:p>
            <a:pPr lvl="1"/>
            <a:r>
              <a:rPr lang="en-US" dirty="0" smtClean="0"/>
              <a:t>Children, grandchildren</a:t>
            </a:r>
          </a:p>
          <a:p>
            <a:pPr lvl="1"/>
            <a:r>
              <a:rPr lang="en-US" dirty="0" smtClean="0"/>
              <a:t>Responsible heirs</a:t>
            </a:r>
          </a:p>
          <a:p>
            <a:pPr lvl="1"/>
            <a:r>
              <a:rPr lang="en-US" dirty="0" smtClean="0"/>
              <a:t>Family heirlooms to those who will treasure them</a:t>
            </a:r>
          </a:p>
          <a:p>
            <a:r>
              <a:rPr lang="en-US" dirty="0" smtClean="0"/>
              <a:t>Listen for how Solomon felt about leaving behind his accomplishments</a:t>
            </a:r>
            <a:endParaRPr lang="en-US" dirty="0"/>
          </a:p>
          <a:p>
            <a:endParaRPr lang="en-US" dirty="0"/>
          </a:p>
        </p:txBody>
      </p:sp>
    </p:spTree>
    <p:extLst>
      <p:ext uri="{BB962C8B-B14F-4D97-AF65-F5344CB8AC3E}">
        <p14:creationId xmlns:p14="http://schemas.microsoft.com/office/powerpoint/2010/main" val="29530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Listen for Solomon’s attitude towards his heirs.</a:t>
            </a:r>
            <a:endParaRPr lang="en-US" dirty="0"/>
          </a:p>
        </p:txBody>
      </p:sp>
      <p:sp>
        <p:nvSpPr>
          <p:cNvPr id="3" name="Content Placeholder 2"/>
          <p:cNvSpPr>
            <a:spLocks noGrp="1"/>
          </p:cNvSpPr>
          <p:nvPr>
            <p:ph idx="1"/>
          </p:nvPr>
        </p:nvSpPr>
        <p:spPr/>
        <p:txBody>
          <a:bodyPr/>
          <a:lstStyle/>
          <a:p>
            <a:pPr marL="0" indent="0" algn="ctr">
              <a:buNone/>
            </a:pPr>
            <a:r>
              <a:rPr lang="en-US" dirty="0"/>
              <a:t>Ecclesiastes 2:18-23 (NIV)  I hated all the things I had toiled for under the sun, because I must leave them to the one who comes after me. 19  And who knows whether he will be a wise man or a fool? Yet he will have control over all the work into which I have poured my effort and skill under the sun. This too is meaningless. </a:t>
            </a:r>
            <a:r>
              <a:rPr lang="en-US" dirty="0" smtClean="0"/>
              <a:t>  …</a:t>
            </a:r>
            <a:endParaRPr lang="en-US" dirty="0"/>
          </a:p>
        </p:txBody>
      </p:sp>
    </p:spTree>
    <p:extLst>
      <p:ext uri="{BB962C8B-B14F-4D97-AF65-F5344CB8AC3E}">
        <p14:creationId xmlns:p14="http://schemas.microsoft.com/office/powerpoint/2010/main" val="34235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Listen for Solomon’s attitude towards his heirs.</a:t>
            </a:r>
            <a:endParaRPr lang="en-US" dirty="0"/>
          </a:p>
        </p:txBody>
      </p:sp>
      <p:sp>
        <p:nvSpPr>
          <p:cNvPr id="3" name="Content Placeholder 2"/>
          <p:cNvSpPr>
            <a:spLocks noGrp="1"/>
          </p:cNvSpPr>
          <p:nvPr>
            <p:ph idx="1"/>
          </p:nvPr>
        </p:nvSpPr>
        <p:spPr>
          <a:xfrm>
            <a:off x="1160585" y="1825625"/>
            <a:ext cx="10005646" cy="4351338"/>
          </a:xfrm>
        </p:spPr>
        <p:txBody>
          <a:bodyPr/>
          <a:lstStyle/>
          <a:p>
            <a:pPr marL="0" indent="0" algn="ctr">
              <a:buNone/>
            </a:pPr>
            <a:r>
              <a:rPr lang="en-US" dirty="0"/>
              <a:t>So my heart began to despair over all my toilsome labor under the sun. 21  For a man may do his work with wisdom, knowledge and skill, and then he must leave all he owns to someone who has not worked for it. This too is meaningless and a great misfortune</a:t>
            </a:r>
            <a:r>
              <a:rPr lang="en-US" dirty="0" smtClean="0"/>
              <a:t>.   … </a:t>
            </a:r>
            <a:endParaRPr lang="en-US" dirty="0"/>
          </a:p>
        </p:txBody>
      </p:sp>
    </p:spTree>
    <p:extLst>
      <p:ext uri="{BB962C8B-B14F-4D97-AF65-F5344CB8AC3E}">
        <p14:creationId xmlns:p14="http://schemas.microsoft.com/office/powerpoint/2010/main" val="375167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Listen for Solomon’s attitude towards his heirs.</a:t>
            </a:r>
            <a:endParaRPr lang="en-US" dirty="0"/>
          </a:p>
        </p:txBody>
      </p:sp>
      <p:sp>
        <p:nvSpPr>
          <p:cNvPr id="3" name="Content Placeholder 2"/>
          <p:cNvSpPr>
            <a:spLocks noGrp="1"/>
          </p:cNvSpPr>
          <p:nvPr>
            <p:ph idx="1"/>
          </p:nvPr>
        </p:nvSpPr>
        <p:spPr>
          <a:xfrm>
            <a:off x="1512277" y="1907686"/>
            <a:ext cx="9396046" cy="4351338"/>
          </a:xfrm>
        </p:spPr>
        <p:txBody>
          <a:bodyPr/>
          <a:lstStyle/>
          <a:p>
            <a:pPr marL="0" indent="0" algn="ctr">
              <a:buNone/>
            </a:pPr>
            <a:r>
              <a:rPr lang="en-US" dirty="0"/>
              <a:t>What does a man get for all the toil and anxious striving with which he labors under the sun? 23  All his days his work is pain and grief; even at night his mind does not rest. This too is meaningless.</a:t>
            </a:r>
          </a:p>
          <a:p>
            <a:pPr marL="0" indent="0" algn="ctr">
              <a:buNone/>
            </a:pPr>
            <a:endParaRPr lang="en-US" dirty="0"/>
          </a:p>
        </p:txBody>
      </p:sp>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5111759" y="4931772"/>
            <a:ext cx="2085714"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8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 of Futility</a:t>
            </a:r>
            <a:endParaRPr lang="en-US" dirty="0"/>
          </a:p>
        </p:txBody>
      </p:sp>
      <p:sp>
        <p:nvSpPr>
          <p:cNvPr id="3" name="Content Placeholder 2"/>
          <p:cNvSpPr>
            <a:spLocks noGrp="1"/>
          </p:cNvSpPr>
          <p:nvPr>
            <p:ph idx="1"/>
          </p:nvPr>
        </p:nvSpPr>
        <p:spPr>
          <a:xfrm>
            <a:off x="849923" y="1602887"/>
            <a:ext cx="10515600" cy="4351338"/>
          </a:xfrm>
        </p:spPr>
        <p:txBody>
          <a:bodyPr/>
          <a:lstStyle/>
          <a:p>
            <a:r>
              <a:rPr lang="en-US" dirty="0"/>
              <a:t>Find words in the text that describe Solomon’s feelings or emotions.</a:t>
            </a:r>
          </a:p>
          <a:p>
            <a:r>
              <a:rPr lang="en-US" dirty="0"/>
              <a:t>What concern did he have about the character of the person who would succeed him and inherit or in some way acquire all he had worked hard to gain for himself? </a:t>
            </a:r>
          </a:p>
          <a:p>
            <a:r>
              <a:rPr lang="en-US" dirty="0"/>
              <a:t>When have you seen someone working all of their life and leaving it to someone else to reap the benefits?</a:t>
            </a:r>
          </a:p>
          <a:p>
            <a:endParaRPr lang="en-US" dirty="0"/>
          </a:p>
        </p:txBody>
      </p:sp>
    </p:spTree>
    <p:extLst>
      <p:ext uri="{BB962C8B-B14F-4D97-AF65-F5344CB8AC3E}">
        <p14:creationId xmlns:p14="http://schemas.microsoft.com/office/powerpoint/2010/main" val="29931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 of Futility</a:t>
            </a:r>
          </a:p>
        </p:txBody>
      </p:sp>
      <p:sp>
        <p:nvSpPr>
          <p:cNvPr id="3" name="Content Placeholder 2"/>
          <p:cNvSpPr>
            <a:spLocks noGrp="1"/>
          </p:cNvSpPr>
          <p:nvPr>
            <p:ph idx="1"/>
          </p:nvPr>
        </p:nvSpPr>
        <p:spPr/>
        <p:txBody>
          <a:bodyPr/>
          <a:lstStyle/>
          <a:p>
            <a:r>
              <a:rPr lang="en-US" dirty="0" smtClean="0"/>
              <a:t>When have you felt like your work was futile or limited?</a:t>
            </a:r>
          </a:p>
          <a:p>
            <a:r>
              <a:rPr lang="en-US" dirty="0" smtClean="0"/>
              <a:t>What </a:t>
            </a:r>
            <a:r>
              <a:rPr lang="en-US" dirty="0"/>
              <a:t>products can you think of where almost overnight are made obsolete by a different industry?</a:t>
            </a:r>
          </a:p>
          <a:p>
            <a:endParaRPr lang="en-US" dirty="0">
              <a:ln>
                <a:solidFill>
                  <a:schemeClr val="tx1">
                    <a:lumMod val="50000"/>
                    <a:lumOff val="50000"/>
                  </a:schemeClr>
                </a:solidFill>
              </a:ln>
            </a:endParaRPr>
          </a:p>
        </p:txBody>
      </p:sp>
      <p:sp>
        <p:nvSpPr>
          <p:cNvPr id="4" name="TextBox 3"/>
          <p:cNvSpPr txBox="1"/>
          <p:nvPr/>
        </p:nvSpPr>
        <p:spPr>
          <a:xfrm rot="21305094">
            <a:off x="2098432" y="2579076"/>
            <a:ext cx="7702062" cy="2554545"/>
          </a:xfrm>
          <a:prstGeom prst="rect">
            <a:avLst/>
          </a:prstGeom>
          <a:effectLst>
            <a:outerShdw blurRad="101600" dist="1016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solidFill>
                  <a:srgbClr val="C00000"/>
                </a:solidFill>
              </a:rPr>
              <a:t>All these represent people who designed and manufactured products and have lost those jobs.  Even if you found other or similar work, you still could feel frustration at all the previous work now meaningless</a:t>
            </a:r>
          </a:p>
        </p:txBody>
      </p:sp>
    </p:spTree>
    <p:extLst>
      <p:ext uri="{BB962C8B-B14F-4D97-AF65-F5344CB8AC3E}">
        <p14:creationId xmlns:p14="http://schemas.microsoft.com/office/powerpoint/2010/main" val="28555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 of Futility</a:t>
            </a:r>
          </a:p>
        </p:txBody>
      </p:sp>
      <p:sp>
        <p:nvSpPr>
          <p:cNvPr id="3" name="Content Placeholder 2"/>
          <p:cNvSpPr>
            <a:spLocks noGrp="1"/>
          </p:cNvSpPr>
          <p:nvPr>
            <p:ph idx="1"/>
          </p:nvPr>
        </p:nvSpPr>
        <p:spPr>
          <a:xfrm>
            <a:off x="838200" y="1922585"/>
            <a:ext cx="10515600" cy="4254378"/>
          </a:xfrm>
        </p:spPr>
        <p:txBody>
          <a:bodyPr/>
          <a:lstStyle/>
          <a:p>
            <a:r>
              <a:rPr lang="en-US" dirty="0"/>
              <a:t>How would you summarize the current older generation’s approach to work?</a:t>
            </a:r>
          </a:p>
          <a:p>
            <a:r>
              <a:rPr lang="en-US" dirty="0"/>
              <a:t>How has our culture’s attitude toward work changed over the years?</a:t>
            </a:r>
          </a:p>
          <a:p>
            <a:endParaRPr lang="en-US" dirty="0"/>
          </a:p>
        </p:txBody>
      </p:sp>
    </p:spTree>
    <p:extLst>
      <p:ext uri="{BB962C8B-B14F-4D97-AF65-F5344CB8AC3E}">
        <p14:creationId xmlns:p14="http://schemas.microsoft.com/office/powerpoint/2010/main" val="2336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50</TotalTime>
  <Words>920</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Problem with Work</vt:lpstr>
      <vt:lpstr>Think about it …</vt:lpstr>
      <vt:lpstr>Planning ..</vt:lpstr>
      <vt:lpstr>Listen for Solomon’s attitude towards his heirs.</vt:lpstr>
      <vt:lpstr>Listen for Solomon’s attitude towards his heirs.</vt:lpstr>
      <vt:lpstr>Listen for Solomon’s attitude towards his heirs.</vt:lpstr>
      <vt:lpstr>Feeling of Futility</vt:lpstr>
      <vt:lpstr>Feeling of Futility</vt:lpstr>
      <vt:lpstr>Feeling of Futility</vt:lpstr>
      <vt:lpstr>Feeling of Futility</vt:lpstr>
      <vt:lpstr>Listen for comments on eternity.</vt:lpstr>
      <vt:lpstr>Listen for comments on eternity.</vt:lpstr>
      <vt:lpstr>Work Is God’s Gift</vt:lpstr>
      <vt:lpstr>Work Is God’s Gift</vt:lpstr>
      <vt:lpstr>Application</vt:lpstr>
      <vt:lpstr>Application</vt:lpstr>
      <vt:lpstr>Application</vt:lpstr>
      <vt:lpstr>Application</vt:lpstr>
      <vt:lpstr>Family Activities</vt:lpstr>
      <vt:lpstr>The Problem with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Work</dc:title>
  <dc:creator>Steve Armstrong</dc:creator>
  <cp:lastModifiedBy>Steve Armstrong</cp:lastModifiedBy>
  <cp:revision>7</cp:revision>
  <dcterms:created xsi:type="dcterms:W3CDTF">2019-03-07T15:31:22Z</dcterms:created>
  <dcterms:modified xsi:type="dcterms:W3CDTF">2019-03-07T16:22:21Z</dcterms:modified>
</cp:coreProperties>
</file>