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102" y="63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368135" y="249382"/>
            <a:ext cx="11435937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5000"/>
                </a:schemeClr>
              </a:gs>
              <a:gs pos="64000">
                <a:schemeClr val="accent1">
                  <a:lumMod val="45000"/>
                  <a:lumOff val="55000"/>
                  <a:alpha val="85000"/>
                </a:schemeClr>
              </a:gs>
              <a:gs pos="83000">
                <a:schemeClr val="accent1">
                  <a:lumMod val="45000"/>
                  <a:lumOff val="55000"/>
                  <a:alpha val="85000"/>
                </a:schemeClr>
              </a:gs>
              <a:gs pos="100000">
                <a:schemeClr val="accent1">
                  <a:lumMod val="30000"/>
                  <a:lumOff val="70000"/>
                  <a:alpha val="85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3/1/2019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tinyurl.com/y2vd93pe" TargetMode="Externa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Problem with Wisdom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3854"/>
            <a:ext cx="9144000" cy="1433945"/>
          </a:xfrm>
        </p:spPr>
        <p:txBody>
          <a:bodyPr/>
          <a:lstStyle/>
          <a:p>
            <a:r>
              <a:rPr lang="en-US" dirty="0" smtClean="0"/>
              <a:t>March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Abilities of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Since wisdom is beyond us, why do we continue pursuing it?</a:t>
            </a:r>
          </a:p>
          <a:p>
            <a:r>
              <a:rPr lang="en-US" dirty="0"/>
              <a:t>How does a person </a:t>
            </a:r>
            <a:r>
              <a:rPr lang="en-US" dirty="0" smtClean="0"/>
              <a:t>gain true </a:t>
            </a:r>
            <a:r>
              <a:rPr lang="en-US" dirty="0"/>
              <a:t>wisdom?  What advice would you give to Solomon?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56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what people search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446" y="1872517"/>
            <a:ext cx="1011115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Ecclesiastes 7:26-29 (NIV)  I find more bitter than death the woman who is a snare, whose heart is a trap and whose hands are chains. The man who pleases God will escape her, but the sinner she will ensnare.  27  "Look," says the Teacher, "this is what I have discovered: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1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what people search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7169" y="1684948"/>
            <a:ext cx="1011115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"Adding one thing to another to discover the scheme of things-- 28  while I was still searching but not finding-- I found one [upright] man among a thousand, but not one [upright] woman among them all. 29  This only have I found: God made mankind upright, but men have gone in search of many schemes."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122" y="5632958"/>
            <a:ext cx="2238095" cy="30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33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Pursue </a:t>
            </a:r>
            <a:r>
              <a:rPr lang="en-US" dirty="0" smtClean="0"/>
              <a:t>Knowledge, Apply </a:t>
            </a:r>
            <a:r>
              <a:rPr lang="en-US" dirty="0"/>
              <a:t>God’s Wisdom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did Solomon find while he was still searching</a:t>
            </a:r>
            <a:r>
              <a:rPr lang="en-US" dirty="0" smtClean="0"/>
              <a:t>?</a:t>
            </a:r>
          </a:p>
          <a:p>
            <a:r>
              <a:rPr lang="en-US" dirty="0"/>
              <a:t>Why do people tend toward extremes rather than balance? </a:t>
            </a:r>
          </a:p>
          <a:p>
            <a:r>
              <a:rPr lang="en-US" dirty="0"/>
              <a:t>Why do people choose to go in search of their own schemes rather than follow God’s plan? </a:t>
            </a:r>
          </a:p>
          <a:p>
            <a:r>
              <a:rPr lang="en-US" dirty="0"/>
              <a:t>What sort of schemes are people in our society pursuing?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42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Pursue Knowledge, Apply God’s Wisdom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example did the Preacher cite of something to be avoided by one who would live according to godly wisdom?</a:t>
            </a:r>
          </a:p>
          <a:p>
            <a:r>
              <a:rPr lang="en-US" dirty="0"/>
              <a:t>How does trust in God’s wisdom add value to your life?</a:t>
            </a:r>
          </a:p>
          <a:p>
            <a:r>
              <a:rPr lang="en-US" dirty="0"/>
              <a:t>How does the fear of God  (Prov. 1:7) help us gain wisdom?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3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7753"/>
            <a:ext cx="10515600" cy="4219209"/>
          </a:xfrm>
        </p:spPr>
        <p:txBody>
          <a:bodyPr/>
          <a:lstStyle/>
          <a:p>
            <a:r>
              <a:rPr lang="en-US" dirty="0"/>
              <a:t>Consider God’s good creation. </a:t>
            </a:r>
          </a:p>
          <a:p>
            <a:pPr lvl="1"/>
            <a:r>
              <a:rPr lang="en-US" dirty="0"/>
              <a:t>On a clear night this week, go outside and look up at the stars. </a:t>
            </a:r>
          </a:p>
          <a:p>
            <a:pPr lvl="1"/>
            <a:r>
              <a:rPr lang="en-US" dirty="0"/>
              <a:t>Read Genesis 1 and Psalm 8, and thank God for His wise, creative, and powerful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4307"/>
            <a:ext cx="10515600" cy="4242655"/>
          </a:xfrm>
        </p:spPr>
        <p:txBody>
          <a:bodyPr/>
          <a:lstStyle/>
          <a:p>
            <a:r>
              <a:rPr lang="en-US" dirty="0"/>
              <a:t>Memorize Proverbs 3:5-6. </a:t>
            </a:r>
          </a:p>
          <a:p>
            <a:pPr lvl="1"/>
            <a:r>
              <a:rPr lang="en-US" dirty="0"/>
              <a:t>“</a:t>
            </a:r>
            <a:r>
              <a:rPr lang="en-US" i="1" dirty="0"/>
              <a:t>Trust in the Lord with all your heart, and do not rely on your own understanding; in all your ways know him, and he will make your paths straight</a:t>
            </a:r>
            <a:r>
              <a:rPr lang="en-US" dirty="0"/>
              <a:t>.” </a:t>
            </a:r>
          </a:p>
          <a:p>
            <a:pPr lvl="1"/>
            <a:r>
              <a:rPr lang="en-US" dirty="0"/>
              <a:t>As you go through the week, think of ways you can pursue God and trust in His wisdom, rather than relying on yourself.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5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a conversation. </a:t>
            </a:r>
          </a:p>
          <a:p>
            <a:pPr lvl="1"/>
            <a:r>
              <a:rPr lang="en-US" dirty="0"/>
              <a:t>Spend time with an unbelieving friend, and ask them how they might explain the problems in the world and the nature of sin and evil. </a:t>
            </a:r>
          </a:p>
          <a:p>
            <a:pPr lvl="1"/>
            <a:r>
              <a:rPr lang="en-US" dirty="0"/>
              <a:t>As you listen without judging, pray and seek the opportunity to share the gospel and the wisdom of God.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Activities</a:t>
            </a:r>
            <a:endParaRPr lang="en-US" dirty="0"/>
          </a:p>
        </p:txBody>
      </p:sp>
      <p:pic>
        <p:nvPicPr>
          <p:cNvPr id="2050" name="Picture 2" descr="http://www.redkid.net/generator/soup/newsign.php?line1=FALLEN+PHRASES&amp;Talk+Soup=Talk+So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45" y="3607190"/>
            <a:ext cx="2961249" cy="1833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25" y="3546952"/>
            <a:ext cx="5462497" cy="30715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Red Sonja by VoP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017" y="2822916"/>
            <a:ext cx="2526664" cy="252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>
            <a:off x="960120" y="1463040"/>
            <a:ext cx="9570720" cy="1554480"/>
          </a:xfrm>
          <a:prstGeom prst="wedgeRoundRectCallout">
            <a:avLst>
              <a:gd name="adj1" fmla="val 53371"/>
              <a:gd name="adj2" fmla="val 5171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mic Sans MS" panose="030F0702030302020204" pitchFamily="66" charset="0"/>
              </a:rPr>
              <a:t>Look what happened in my soup!  Well, the letters in your puzzle didn’t fall so nicely.  But you can fix ‘</a:t>
            </a:r>
            <a:r>
              <a:rPr lang="en-US" sz="2400" dirty="0" err="1" smtClean="0">
                <a:latin typeface="Comic Sans MS" panose="030F0702030302020204" pitchFamily="66" charset="0"/>
              </a:rPr>
              <a:t>em</a:t>
            </a:r>
            <a:r>
              <a:rPr lang="en-US" sz="2400" dirty="0" smtClean="0">
                <a:latin typeface="Comic Sans MS" panose="030F0702030302020204" pitchFamily="66" charset="0"/>
              </a:rPr>
              <a:t>.  You can find the solution AND other neat family activities at </a:t>
            </a:r>
            <a:r>
              <a:rPr lang="en-US" sz="2400" u="sng" dirty="0">
                <a:latin typeface="Comic Sans MS" panose="030F0702030302020204" pitchFamily="66" charset="0"/>
                <a:hlinkClick r:id="rId5"/>
              </a:rPr>
              <a:t>https://tinyurl.com/y2vd93pe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0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Problem with Wisdom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23854"/>
            <a:ext cx="9144000" cy="1433945"/>
          </a:xfrm>
        </p:spPr>
        <p:txBody>
          <a:bodyPr/>
          <a:lstStyle/>
          <a:p>
            <a:r>
              <a:rPr lang="en-US" dirty="0" smtClean="0"/>
              <a:t>March 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9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 about it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valuable life lesson have you learned that had nothing to do with formal education?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Education </a:t>
            </a:r>
            <a:r>
              <a:rPr lang="en-US" dirty="0">
                <a:solidFill>
                  <a:srgbClr val="C00000"/>
                </a:solidFill>
              </a:rPr>
              <a:t>and even experience can only do so much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True Wisdom is grounded in trust in God.</a:t>
            </a:r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558059" y="3150183"/>
            <a:ext cx="8348914" cy="2857427"/>
            <a:chOff x="1558059" y="3150183"/>
            <a:chExt cx="8348914" cy="2857427"/>
          </a:xfrm>
        </p:grpSpPr>
        <p:grpSp>
          <p:nvGrpSpPr>
            <p:cNvPr id="6" name="Group 5"/>
            <p:cNvGrpSpPr/>
            <p:nvPr/>
          </p:nvGrpSpPr>
          <p:grpSpPr>
            <a:xfrm>
              <a:off x="1558059" y="3150183"/>
              <a:ext cx="5146630" cy="2857427"/>
              <a:chOff x="1558059" y="3150183"/>
              <a:chExt cx="5146630" cy="2857427"/>
            </a:xfrm>
          </p:grpSpPr>
          <p:pic>
            <p:nvPicPr>
              <p:cNvPr id="1028" name="Picture 4" descr="Image result for cooking clip art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7423" y="3169816"/>
                <a:ext cx="1547266" cy="213008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20923217">
                <a:off x="1558059" y="3150183"/>
                <a:ext cx="2884836" cy="285742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1032" name="Picture 8" descr="Image result for quilting c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40385">
              <a:off x="8258588" y="3388531"/>
              <a:ext cx="1648385" cy="2282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276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contrast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96671"/>
            <a:ext cx="1072075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Ecclesiastes 2:12-17 (NIV)   Then I turned my thoughts to consider wisdom, and also madness and folly. What more can the king's successor do than what has already been done? 13  I saw that wisdom is better than folly, just as light is better than darkness. 14  The wise man has eyes in his head, while the fool walks in the </a:t>
            </a:r>
            <a:r>
              <a:rPr lang="en-US" dirty="0" smtClean="0"/>
              <a:t>darkness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contrast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57753"/>
            <a:ext cx="10720754" cy="409025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</a:t>
            </a:r>
            <a:r>
              <a:rPr lang="en-US" dirty="0"/>
              <a:t>but I came to realize that the same fate overtakes them both</a:t>
            </a:r>
            <a:r>
              <a:rPr lang="en-US" dirty="0" smtClean="0"/>
              <a:t>. 15  </a:t>
            </a:r>
            <a:r>
              <a:rPr lang="en-US" dirty="0"/>
              <a:t>Then I thought in my heart, "The fate of the fool will overtake me also. What then do I gain by being wise?" I said in my heart, "This too is meaningless." 16  For the wise man, like the fool, will not be long remembered; in days to come both will be forgotten. Like the fool,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3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a contrast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320" y="2282483"/>
            <a:ext cx="10065434" cy="359788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the wise man too must </a:t>
            </a:r>
            <a:r>
              <a:rPr lang="en-US" dirty="0" smtClean="0"/>
              <a:t>die 17  </a:t>
            </a:r>
            <a:r>
              <a:rPr lang="en-US" dirty="0"/>
              <a:t>So I hated life, because the work that is done under the sun was grievous to me. All of it is meaningless, a chasing after the wind.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288" y="4730281"/>
            <a:ext cx="2238095" cy="30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42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Advantages of </a:t>
            </a:r>
            <a:r>
              <a:rPr lang="en-US" dirty="0" smtClean="0"/>
              <a:t>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subject did the Preacher return to in these verses?  What two things did he contrast</a:t>
            </a:r>
            <a:r>
              <a:rPr lang="en-US" dirty="0" smtClean="0"/>
              <a:t>?</a:t>
            </a:r>
          </a:p>
          <a:p>
            <a:r>
              <a:rPr lang="en-US" dirty="0"/>
              <a:t>What advantage did wisdom have over folly?</a:t>
            </a:r>
          </a:p>
          <a:p>
            <a:r>
              <a:rPr lang="en-US" dirty="0"/>
              <a:t>Why is human wisdom inadequate for life’s biggest problems?</a:t>
            </a:r>
          </a:p>
          <a:p>
            <a:r>
              <a:rPr lang="en-US" dirty="0"/>
              <a:t>Who are some people you’ve heard of  whose memory of them has lasted longer than </a:t>
            </a:r>
            <a:r>
              <a:rPr lang="en-US" dirty="0" smtClean="0"/>
              <a:t>others?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8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Advantages of Wisdom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Nevertheless, what fate did both the wise and the foolish, the famous and the infamous share in common? </a:t>
            </a:r>
          </a:p>
          <a:p>
            <a:r>
              <a:rPr lang="en-US" dirty="0"/>
              <a:t>Why did his realizing that common fate prove to be troublesome to the Preacher? </a:t>
            </a:r>
          </a:p>
          <a:p>
            <a:r>
              <a:rPr lang="en-US" dirty="0"/>
              <a:t>How does knowing Christ as your personal Savior and Lord change each of Solomon’s perceptions of life?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5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what is unreachable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307" y="1555994"/>
            <a:ext cx="10650415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Ecclesiastes 7:23-25 (NIV)  All this I tested by wisdom and I said, "I am determined to be wise"-- but this was beyond me. 24  Whatever wisdom may be, it is far off and most profound-- who can discover it?  25  So I turned my mind to understand, to investigate and to search out wisdom and the scheme of things and to understand the stupidity of wickedness and the madness of folly.</a:t>
            </a: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2829" y="5879143"/>
            <a:ext cx="2238095" cy="3047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489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Limited Abilities of Wisdom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What had the Preacher determined to do? How successful was he?</a:t>
            </a:r>
          </a:p>
          <a:p>
            <a:r>
              <a:rPr lang="en-US" dirty="0"/>
              <a:t>Why did he fail? If he came to know anything, what was it?</a:t>
            </a:r>
          </a:p>
          <a:p>
            <a:r>
              <a:rPr lang="en-US" dirty="0"/>
              <a:t>What are some things in our day that human wisdom still cannot explain?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4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9D6C060-DF19-4BCE-900F-B10A1367196D}" vid="{712B9EBD-A77D-44BD-8EF5-1A4E9BFB82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SS3</Template>
  <TotalTime>110</TotalTime>
  <Words>991</Words>
  <Application>Microsoft Office PowerPoint</Application>
  <PresentationFormat>Widescreen</PresentationFormat>
  <Paragraphs>60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Comic Sans MS</vt:lpstr>
      <vt:lpstr>Office Theme</vt:lpstr>
      <vt:lpstr>The Problem with Wisdom</vt:lpstr>
      <vt:lpstr>Think about it …</vt:lpstr>
      <vt:lpstr>Listen for a contrast.</vt:lpstr>
      <vt:lpstr>Listen for a contrast.</vt:lpstr>
      <vt:lpstr>Listen for a contrast.</vt:lpstr>
      <vt:lpstr>Limited Advantages of Wisdom</vt:lpstr>
      <vt:lpstr>Limited Advantages of Wisdom</vt:lpstr>
      <vt:lpstr>Listen for what is unreachable.</vt:lpstr>
      <vt:lpstr>Limited Abilities of Wisdom</vt:lpstr>
      <vt:lpstr>Limited Abilities of Wisdom</vt:lpstr>
      <vt:lpstr>Listen for what people search.</vt:lpstr>
      <vt:lpstr>Listen for what people search.</vt:lpstr>
      <vt:lpstr>Pursue Knowledge, Apply God’s Wisdom </vt:lpstr>
      <vt:lpstr>Pursue Knowledge, Apply God’s Wisdom </vt:lpstr>
      <vt:lpstr>Application</vt:lpstr>
      <vt:lpstr>Application</vt:lpstr>
      <vt:lpstr>Application</vt:lpstr>
      <vt:lpstr>Family Activities</vt:lpstr>
      <vt:lpstr>The Problem with Wisdom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Problem with Wisdom</dc:title>
  <dc:creator>Steve Armstrong</dc:creator>
  <cp:lastModifiedBy>Steve Armstrong</cp:lastModifiedBy>
  <cp:revision>7</cp:revision>
  <dcterms:created xsi:type="dcterms:W3CDTF">2019-03-01T13:54:53Z</dcterms:created>
  <dcterms:modified xsi:type="dcterms:W3CDTF">2019-03-01T15:45:42Z</dcterms:modified>
</cp:coreProperties>
</file>