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atch.liberty.edu/media/t/1_qvrsn71a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inyurl.com/y4hwk65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with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8228"/>
            <a:ext cx="9144000" cy="1469571"/>
          </a:xfrm>
        </p:spPr>
        <p:txBody>
          <a:bodyPr/>
          <a:lstStyle/>
          <a:p>
            <a:r>
              <a:rPr lang="en-US" dirty="0" smtClean="0"/>
              <a:t>March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“Can’t get no satisfaction”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quoted Will Smith previously</a:t>
            </a:r>
            <a:r>
              <a:rPr lang="en-US" dirty="0">
                <a:solidFill>
                  <a:srgbClr val="C00000"/>
                </a:solidFill>
              </a:rPr>
              <a:t>, “</a:t>
            </a:r>
            <a:r>
              <a:rPr lang="en-US" i="1" dirty="0">
                <a:solidFill>
                  <a:srgbClr val="C00000"/>
                </a:solidFill>
              </a:rPr>
              <a:t>Too many people spend money they haven’t earned, to buy things they don’t want, to impress people they don’t like</a:t>
            </a:r>
            <a:r>
              <a:rPr lang="en-US" dirty="0">
                <a:solidFill>
                  <a:srgbClr val="C00000"/>
                </a:solidFill>
              </a:rPr>
              <a:t>.”  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What </a:t>
            </a:r>
            <a:r>
              <a:rPr lang="en-US" dirty="0"/>
              <a:t>advice would you give someone so they avoid those practices?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tragedy of wealth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Ecclesiastes 5:13-17 (NIV)  I have seen a grievous evil under the sun: wealth hoarded to the harm of its owner, 14  or wealth lost through some misfortune, so that when he has a son there is nothing left for him. 15  Naked a man comes from his mother's womb, and as he comes,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tragedy of wealth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 he departs.  He </a:t>
            </a:r>
            <a:r>
              <a:rPr lang="en-US" dirty="0"/>
              <a:t>takes nothing from his labor that he can carry in his hand. 16  This too is a grievous evil: As a man comes, so he departs, and what does he gain, since he toils for the wind? 17  All his days he eats in darkness, with great frustration, affliction and anger.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22" y="5197003"/>
            <a:ext cx="2409524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3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Preacher identified at least two things related to riches that he considered sore or grievous evils. What were they?</a:t>
            </a:r>
          </a:p>
          <a:p>
            <a:r>
              <a:rPr lang="en-US" dirty="0"/>
              <a:t>And why did he describe them so? </a:t>
            </a:r>
          </a:p>
          <a:p>
            <a:r>
              <a:rPr lang="en-US" dirty="0"/>
              <a:t>What harsh reality did the Preacher declare about wealth and dying? Why does depending on our wealth produce a false security?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end, what gain does anyone have from all he has acquired?</a:t>
            </a:r>
          </a:p>
          <a:p>
            <a:r>
              <a:rPr lang="en-US" dirty="0"/>
              <a:t>What’s the danger in placing our security in wealth?</a:t>
            </a:r>
          </a:p>
          <a:p>
            <a:r>
              <a:rPr lang="en-US" dirty="0"/>
              <a:t>What positive things can we do with our money that would have eternal guarantees?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appropriate attitude toward wealth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8" y="1872517"/>
            <a:ext cx="92436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5:18-20 (NIV) Then I realized that it is good and proper for a man to eat and drink, and to find satisfaction in his toilsome labor under the sun during the few days of life God has given him--for this is his lot. 19  Moreover, when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appropriate attitude toward wealth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8" y="1872517"/>
            <a:ext cx="92436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gives any man wealth and possessions, and enables him to enjoy them, to accept his lot and be happy in his work--this is a gift of God. 20  He seldom reflects on the days of his life, because God keeps him occupied with gladness of heart.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22" y="5197003"/>
            <a:ext cx="2409524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1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True Contentment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actions did the Preacher commend to his readers? </a:t>
            </a:r>
          </a:p>
          <a:p>
            <a:r>
              <a:rPr lang="en-US" dirty="0"/>
              <a:t>What reason did he give for doing so? </a:t>
            </a:r>
          </a:p>
          <a:p>
            <a:r>
              <a:rPr lang="en-US" dirty="0"/>
              <a:t>What should prevent a person from brooding over whatever his lot in life may be?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True Contentment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Philippians 4:12-13 (NIV</a:t>
            </a:r>
            <a:r>
              <a:rPr lang="en-US" sz="3200" dirty="0">
                <a:solidFill>
                  <a:srgbClr val="C00000"/>
                </a:solidFill>
              </a:rPr>
              <a:t>)  </a:t>
            </a:r>
            <a:r>
              <a:rPr lang="en-US" sz="3200" i="1" dirty="0">
                <a:solidFill>
                  <a:srgbClr val="C00000"/>
                </a:solidFill>
              </a:rPr>
              <a:t>I know what it is to be in need, and I know what it is to have plenty. I have learned the secret of being content in any and every situation, whether well fed or hungry, whether living in plenty or in want. I can do everything through him who gives me strength</a:t>
            </a:r>
            <a:r>
              <a:rPr lang="en-US" sz="32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What was Paul’s perspective on being content</a:t>
            </a:r>
            <a:r>
              <a:rPr lang="en-US" dirty="0" smtClean="0"/>
              <a:t>?</a:t>
            </a:r>
          </a:p>
          <a:p>
            <a:r>
              <a:rPr lang="en-US" dirty="0"/>
              <a:t>What steps can we take to learn to be more content?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4615"/>
            <a:ext cx="10515600" cy="3832348"/>
          </a:xfrm>
        </p:spPr>
        <p:txBody>
          <a:bodyPr/>
          <a:lstStyle/>
          <a:p>
            <a:r>
              <a:rPr lang="en-US" dirty="0"/>
              <a:t>Evaluate your contentment. </a:t>
            </a:r>
          </a:p>
          <a:p>
            <a:pPr lvl="1"/>
            <a:r>
              <a:rPr lang="en-US" dirty="0"/>
              <a:t>List your assets and possessions and rate how much they give you a level of contentment or security. </a:t>
            </a:r>
          </a:p>
          <a:p>
            <a:pPr lvl="1"/>
            <a:r>
              <a:rPr lang="en-US" dirty="0"/>
              <a:t>Determine to look to Christ for your contentment.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Video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9" y="2149434"/>
            <a:ext cx="5981398" cy="262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41389" y="5272644"/>
            <a:ext cx="491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rId2"/>
              </a:rPr>
              <a:t>View Video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your giving. </a:t>
            </a:r>
          </a:p>
          <a:p>
            <a:pPr lvl="1"/>
            <a:r>
              <a:rPr lang="en-US" dirty="0"/>
              <a:t>When we’ve been financially foolish, we tend to hold on to the money we have.</a:t>
            </a:r>
          </a:p>
          <a:p>
            <a:pPr lvl="1"/>
            <a:r>
              <a:rPr lang="en-US" dirty="0"/>
              <a:t>Contrary to that mindset, though, generous giving is a key to overcoming materialism and greed. </a:t>
            </a:r>
          </a:p>
          <a:p>
            <a:pPr lvl="1"/>
            <a:r>
              <a:rPr lang="en-US" dirty="0"/>
              <a:t>Set a budget and plan to give generously through your church.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help! </a:t>
            </a:r>
          </a:p>
          <a:p>
            <a:pPr lvl="1"/>
            <a:r>
              <a:rPr lang="en-US" dirty="0"/>
              <a:t>A large source of our financial grief stems from consumer debt and poor financial planning. </a:t>
            </a:r>
          </a:p>
          <a:p>
            <a:pPr lvl="1"/>
            <a:r>
              <a:rPr lang="en-US" dirty="0"/>
              <a:t>If that’s you, work with a financial counselor to help you set up a plan to get rid of your debt and start a budget.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27" y="3921217"/>
            <a:ext cx="2825835" cy="183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82" y="2145323"/>
            <a:ext cx="4208618" cy="401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2133600" y="1652954"/>
            <a:ext cx="5486400" cy="2063261"/>
          </a:xfrm>
          <a:prstGeom prst="wedgeRoundRectCallout">
            <a:avLst>
              <a:gd name="adj1" fmla="val -28525"/>
              <a:gd name="adj2" fmla="val 676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Dad,  You should see all the neat things to do.  There’s puzzles and videos and everything.  It’s at </a:t>
            </a:r>
            <a:r>
              <a:rPr lang="en-US" sz="2400" u="sng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2400" u="sng" dirty="0" smtClean="0">
                <a:latin typeface="Comic Sans MS" panose="030F0702030302020204" pitchFamily="66" charset="0"/>
                <a:hlinkClick r:id="rId4"/>
              </a:rPr>
              <a:t>tinyurl.com/y4hwk65t</a:t>
            </a:r>
            <a:r>
              <a:rPr lang="en-US" sz="2400" u="sng" dirty="0" smtClean="0">
                <a:latin typeface="Comic Sans MS" panose="030F0702030302020204" pitchFamily="66" charset="0"/>
              </a:rPr>
              <a:t> 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with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8228"/>
            <a:ext cx="9144000" cy="1469571"/>
          </a:xfrm>
        </p:spPr>
        <p:txBody>
          <a:bodyPr/>
          <a:lstStyle/>
          <a:p>
            <a:r>
              <a:rPr lang="en-US" dirty="0" smtClean="0"/>
              <a:t>March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Concerning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bank is a place that will lend you money if you can prove that you don’t need it.” – </a:t>
            </a:r>
            <a:r>
              <a:rPr lang="en-US" sz="2800" dirty="0"/>
              <a:t>Bob </a:t>
            </a:r>
            <a:r>
              <a:rPr lang="en-US" sz="2800" dirty="0" smtClean="0"/>
              <a:t>Hope</a:t>
            </a:r>
          </a:p>
          <a:p>
            <a:r>
              <a:rPr lang="en-US" dirty="0" smtClean="0"/>
              <a:t>“Money </a:t>
            </a:r>
            <a:r>
              <a:rPr lang="en-US" dirty="0"/>
              <a:t>often costs too much.” – </a:t>
            </a:r>
            <a:r>
              <a:rPr lang="en-US" sz="2800" dirty="0"/>
              <a:t>Ralph Waldo </a:t>
            </a:r>
            <a:r>
              <a:rPr lang="en-US" sz="2800" dirty="0" smtClean="0"/>
              <a:t>Emerson</a:t>
            </a:r>
          </a:p>
          <a:p>
            <a:r>
              <a:rPr lang="en-US" dirty="0"/>
              <a:t>“If you think nobody cares if you’re alive, try missing a couple of car payments.” – </a:t>
            </a:r>
            <a:r>
              <a:rPr lang="en-US" sz="2800" dirty="0"/>
              <a:t>Earl Wilson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Concerning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No matter how hard you hug your money, it never hugs back</a:t>
            </a:r>
            <a:r>
              <a:rPr lang="en-US" dirty="0" smtClean="0"/>
              <a:t>.” </a:t>
            </a:r>
            <a:r>
              <a:rPr lang="en-US" sz="2800" dirty="0"/>
              <a:t>~Quoted in P.S. I Love You, compiled by H. Jackson Brown, Jr</a:t>
            </a:r>
            <a:r>
              <a:rPr lang="en-US" sz="2800" dirty="0" smtClean="0"/>
              <a:t>.</a:t>
            </a:r>
          </a:p>
          <a:p>
            <a:r>
              <a:rPr lang="en-US" dirty="0"/>
              <a:t>“Too many people spend money they haven’t earned, to buy things they don’t want, to impress people they don’t like.” – </a:t>
            </a:r>
            <a:r>
              <a:rPr lang="en-US" sz="2800" dirty="0"/>
              <a:t>Will Smith</a:t>
            </a:r>
          </a:p>
          <a:p>
            <a:r>
              <a:rPr lang="en-US" dirty="0"/>
              <a:t>“My formula for success is rise early, work late and strike oil.” </a:t>
            </a:r>
            <a:r>
              <a:rPr lang="en-US" sz="2800" dirty="0"/>
              <a:t>JP Getty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Bible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Today we study what Solomon, the Preacher, said about wealth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looks not so much at the pursuit of wealth but specifically at wealth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will conclude that contentment comes from Christ, not our wealth.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who never has enough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90455"/>
            <a:ext cx="87395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5:10-12 (NIV)  Whoever loves money never has money enough; whoever loves wealth is never satisfied with his income. This too is meaningless.  11  As goods increase, so do those who consume </a:t>
            </a:r>
            <a:r>
              <a:rPr lang="en-US" dirty="0" smtClean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who never has enough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45" y="1758460"/>
            <a:ext cx="9360877" cy="40081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 </a:t>
            </a:r>
            <a:r>
              <a:rPr lang="en-US" dirty="0"/>
              <a:t>what benefit are they to the owner except to feast his eyes on them? 12  The sleep of a laborer is sweet, whether he eats little or much, but the abundance of a rich man permits him no sleep.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38" y="4646019"/>
            <a:ext cx="2409524" cy="2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9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“Can’t get no satisfaction”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unflattering truths hold for the person who loves money? </a:t>
            </a:r>
          </a:p>
          <a:p>
            <a:r>
              <a:rPr lang="en-US" dirty="0"/>
              <a:t>Why is money unable to bring happiness or contentment?</a:t>
            </a:r>
          </a:p>
          <a:p>
            <a:r>
              <a:rPr lang="en-US" dirty="0" smtClean="0"/>
              <a:t>How </a:t>
            </a:r>
            <a:r>
              <a:rPr lang="en-US" dirty="0"/>
              <a:t>can having riches affect one’s relationship with other people?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“Can’t get no satisfaction”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potential ill effects can being wealthy have on one’s health?</a:t>
            </a:r>
          </a:p>
          <a:p>
            <a:r>
              <a:rPr lang="en-US" dirty="0"/>
              <a:t>How does love for money and possessions prevent us from having a proper perspective of wealth and possessions?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D6C060-DF19-4BCE-900F-B10A1367196D}" vid="{712B9EBD-A77D-44BD-8EF5-1A4E9BFB82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SS3</Template>
  <TotalTime>113</TotalTime>
  <Words>1063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The Problem with Wealth</vt:lpstr>
      <vt:lpstr>Introduction Video</vt:lpstr>
      <vt:lpstr>Advice Concerning Money</vt:lpstr>
      <vt:lpstr>Advice Concerning Money</vt:lpstr>
      <vt:lpstr>Our Bible Study</vt:lpstr>
      <vt:lpstr>Listen for who never has enough.</vt:lpstr>
      <vt:lpstr>Listen for who never has enough.</vt:lpstr>
      <vt:lpstr>“Can’t get no satisfaction”</vt:lpstr>
      <vt:lpstr>“Can’t get no satisfaction”</vt:lpstr>
      <vt:lpstr>“Can’t get no satisfaction”</vt:lpstr>
      <vt:lpstr>Listen for the tragedy of wealth.</vt:lpstr>
      <vt:lpstr>Listen for the tragedy of wealth.</vt:lpstr>
      <vt:lpstr>No Guarantee</vt:lpstr>
      <vt:lpstr>No Guarantee</vt:lpstr>
      <vt:lpstr>Listen for the appropriate attitude toward wealth.</vt:lpstr>
      <vt:lpstr>Listen for the appropriate attitude toward wealth.</vt:lpstr>
      <vt:lpstr>Finding True Contentment</vt:lpstr>
      <vt:lpstr>Finding True Contentment</vt:lpstr>
      <vt:lpstr>Application</vt:lpstr>
      <vt:lpstr>Application</vt:lpstr>
      <vt:lpstr>Application</vt:lpstr>
      <vt:lpstr>Family Activities</vt:lpstr>
      <vt:lpstr>The Problem with Wealth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with Wealth</dc:title>
  <dc:creator>Steve Armstrong</dc:creator>
  <cp:lastModifiedBy>Steve Armstrong</cp:lastModifiedBy>
  <cp:revision>7</cp:revision>
  <dcterms:created xsi:type="dcterms:W3CDTF">2019-03-14T11:44:21Z</dcterms:created>
  <dcterms:modified xsi:type="dcterms:W3CDTF">2019-03-14T13:37:51Z</dcterms:modified>
</cp:coreProperties>
</file>