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6" d="100"/>
          <a:sy n="86" d="100"/>
        </p:scale>
        <p:origin x="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6000" b="-20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2000"/>
                </a:schemeClr>
              </a:gs>
              <a:gs pos="64000">
                <a:schemeClr val="accent1">
                  <a:lumMod val="45000"/>
                  <a:lumOff val="55000"/>
                  <a:alpha val="81000"/>
                </a:schemeClr>
              </a:gs>
              <a:gs pos="83000">
                <a:schemeClr val="accent1">
                  <a:lumMod val="45000"/>
                  <a:lumOff val="55000"/>
                  <a:alpha val="85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6.xml"/><Relationship Id="rId4" Type="http://schemas.openxmlformats.org/officeDocument/2006/relationships/hyperlink" Target="https://tinyurl.com/zptmj7z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atch.liberty.edu/media/t/1_4l858dp2"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929595"/>
          </a:xfrm>
        </p:spPr>
        <p:txBody>
          <a:bodyPr/>
          <a:lstStyle/>
          <a:p>
            <a:r>
              <a:rPr lang="en-US" dirty="0"/>
              <a:t>The Pitfall of Temptation</a:t>
            </a:r>
          </a:p>
        </p:txBody>
      </p:sp>
      <p:sp>
        <p:nvSpPr>
          <p:cNvPr id="3" name="Subtitle 2"/>
          <p:cNvSpPr>
            <a:spLocks noGrp="1"/>
          </p:cNvSpPr>
          <p:nvPr>
            <p:ph type="subTitle" idx="1"/>
          </p:nvPr>
        </p:nvSpPr>
        <p:spPr/>
        <p:txBody>
          <a:bodyPr/>
          <a:lstStyle/>
          <a:p>
            <a:r>
              <a:rPr lang="en-US" dirty="0"/>
              <a:t>January 30</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CC923-DF51-4C91-8A62-F74F49BB9CF0}"/>
              </a:ext>
            </a:extLst>
          </p:cNvPr>
          <p:cNvSpPr>
            <a:spLocks noGrp="1"/>
          </p:cNvSpPr>
          <p:nvPr>
            <p:ph type="title"/>
          </p:nvPr>
        </p:nvSpPr>
        <p:spPr/>
        <p:txBody>
          <a:bodyPr/>
          <a:lstStyle/>
          <a:p>
            <a:pPr algn="l"/>
            <a:r>
              <a:rPr lang="en-US" dirty="0"/>
              <a:t>Listen for trouble.</a:t>
            </a:r>
          </a:p>
        </p:txBody>
      </p:sp>
      <p:sp>
        <p:nvSpPr>
          <p:cNvPr id="3" name="Content Placeholder 2">
            <a:extLst>
              <a:ext uri="{FF2B5EF4-FFF2-40B4-BE49-F238E27FC236}">
                <a16:creationId xmlns:a16="http://schemas.microsoft.com/office/drawing/2014/main" id="{03EF3F39-2FF6-4BEC-8447-D9B7E3ECBC82}"/>
              </a:ext>
            </a:extLst>
          </p:cNvPr>
          <p:cNvSpPr>
            <a:spLocks noGrp="1"/>
          </p:cNvSpPr>
          <p:nvPr>
            <p:ph idx="1"/>
          </p:nvPr>
        </p:nvSpPr>
        <p:spPr>
          <a:xfrm>
            <a:off x="1806498" y="1959440"/>
            <a:ext cx="8900532" cy="4351338"/>
          </a:xfrm>
        </p:spPr>
        <p:txBody>
          <a:bodyPr/>
          <a:lstStyle/>
          <a:p>
            <a:pPr marL="0" indent="0" algn="ctr">
              <a:buNone/>
            </a:pPr>
            <a:r>
              <a:rPr lang="en-US" dirty="0"/>
              <a:t>My master has withheld nothing from me except you, because you are his wife. How then could I do such a wicked thing and sin against God?" 10  And though she spoke to Joseph day after day, he refused to go to bed with her or even be with her.</a:t>
            </a:r>
          </a:p>
        </p:txBody>
      </p:sp>
      <p:pic>
        <p:nvPicPr>
          <p:cNvPr id="4" name="Picture 3">
            <a:extLst>
              <a:ext uri="{FF2B5EF4-FFF2-40B4-BE49-F238E27FC236}">
                <a16:creationId xmlns:a16="http://schemas.microsoft.com/office/drawing/2014/main" id="{EC4A755F-5CF8-4D80-A95C-AF0D9A2EA0B3}"/>
              </a:ext>
            </a:extLst>
          </p:cNvPr>
          <p:cNvPicPr>
            <a:picLocks noChangeAspect="1"/>
          </p:cNvPicPr>
          <p:nvPr/>
        </p:nvPicPr>
        <p:blipFill>
          <a:blip r:embed="rId2"/>
          <a:stretch>
            <a:fillRect/>
          </a:stretch>
        </p:blipFill>
        <p:spPr>
          <a:xfrm>
            <a:off x="5091238" y="5438447"/>
            <a:ext cx="2009524" cy="33228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77401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09F72-BF95-45FB-8261-5B6EC825E1A1}"/>
              </a:ext>
            </a:extLst>
          </p:cNvPr>
          <p:cNvSpPr>
            <a:spLocks noGrp="1"/>
          </p:cNvSpPr>
          <p:nvPr>
            <p:ph type="title"/>
          </p:nvPr>
        </p:nvSpPr>
        <p:spPr/>
        <p:txBody>
          <a:bodyPr/>
          <a:lstStyle/>
          <a:p>
            <a:r>
              <a:rPr lang="en-US" dirty="0"/>
              <a:t>Be Ready !</a:t>
            </a:r>
          </a:p>
        </p:txBody>
      </p:sp>
      <p:sp>
        <p:nvSpPr>
          <p:cNvPr id="3" name="Content Placeholder 2">
            <a:extLst>
              <a:ext uri="{FF2B5EF4-FFF2-40B4-BE49-F238E27FC236}">
                <a16:creationId xmlns:a16="http://schemas.microsoft.com/office/drawing/2014/main" id="{07143763-8685-4B9B-AAB2-3BD40C1B339D}"/>
              </a:ext>
            </a:extLst>
          </p:cNvPr>
          <p:cNvSpPr>
            <a:spLocks noGrp="1"/>
          </p:cNvSpPr>
          <p:nvPr>
            <p:ph idx="1"/>
          </p:nvPr>
        </p:nvSpPr>
        <p:spPr/>
        <p:txBody>
          <a:bodyPr/>
          <a:lstStyle/>
          <a:p>
            <a:r>
              <a:rPr lang="en-US" dirty="0"/>
              <a:t>How did the temptation intensify?</a:t>
            </a:r>
          </a:p>
          <a:p>
            <a:r>
              <a:rPr lang="en-US" dirty="0"/>
              <a:t>On what basis did he refuse to give in to the temptation? </a:t>
            </a:r>
          </a:p>
          <a:p>
            <a:r>
              <a:rPr lang="en-US" dirty="0"/>
              <a:t>Why did Joseph have to exercise constant vigilance? </a:t>
            </a:r>
          </a:p>
          <a:p>
            <a:r>
              <a:rPr lang="en-US" dirty="0"/>
              <a:t>What are the consequences of sexual sin? </a:t>
            </a:r>
          </a:p>
        </p:txBody>
      </p:sp>
    </p:spTree>
    <p:extLst>
      <p:ext uri="{BB962C8B-B14F-4D97-AF65-F5344CB8AC3E}">
        <p14:creationId xmlns:p14="http://schemas.microsoft.com/office/powerpoint/2010/main" val="378619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181F4-CDC0-4875-97EC-1FCB721C7272}"/>
              </a:ext>
            </a:extLst>
          </p:cNvPr>
          <p:cNvSpPr>
            <a:spLocks noGrp="1"/>
          </p:cNvSpPr>
          <p:nvPr>
            <p:ph type="title"/>
          </p:nvPr>
        </p:nvSpPr>
        <p:spPr>
          <a:xfrm>
            <a:off x="838200" y="387427"/>
            <a:ext cx="10515600" cy="1325563"/>
          </a:xfrm>
        </p:spPr>
        <p:txBody>
          <a:bodyPr/>
          <a:lstStyle/>
          <a:p>
            <a:r>
              <a:rPr lang="en-US" dirty="0"/>
              <a:t>Be Ready !</a:t>
            </a:r>
          </a:p>
        </p:txBody>
      </p:sp>
      <p:sp>
        <p:nvSpPr>
          <p:cNvPr id="3" name="Content Placeholder 2">
            <a:extLst>
              <a:ext uri="{FF2B5EF4-FFF2-40B4-BE49-F238E27FC236}">
                <a16:creationId xmlns:a16="http://schemas.microsoft.com/office/drawing/2014/main" id="{1A7B8448-8D32-4D09-98F9-37143F5C3DA5}"/>
              </a:ext>
            </a:extLst>
          </p:cNvPr>
          <p:cNvSpPr>
            <a:spLocks noGrp="1"/>
          </p:cNvSpPr>
          <p:nvPr>
            <p:ph idx="1"/>
          </p:nvPr>
        </p:nvSpPr>
        <p:spPr/>
        <p:txBody>
          <a:bodyPr/>
          <a:lstStyle/>
          <a:p>
            <a:r>
              <a:rPr lang="en-US" dirty="0"/>
              <a:t>What kinds of negative effects result when we give in to any temptation?</a:t>
            </a:r>
          </a:p>
          <a:p>
            <a:r>
              <a:rPr lang="en-US" dirty="0"/>
              <a:t>What should motivate us to strive for holiness?</a:t>
            </a:r>
          </a:p>
        </p:txBody>
      </p:sp>
    </p:spTree>
    <p:extLst>
      <p:ext uri="{BB962C8B-B14F-4D97-AF65-F5344CB8AC3E}">
        <p14:creationId xmlns:p14="http://schemas.microsoft.com/office/powerpoint/2010/main" val="273999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B24AC-03C1-43E7-9615-FB4977F3AE34}"/>
              </a:ext>
            </a:extLst>
          </p:cNvPr>
          <p:cNvSpPr>
            <a:spLocks noGrp="1"/>
          </p:cNvSpPr>
          <p:nvPr>
            <p:ph type="title"/>
          </p:nvPr>
        </p:nvSpPr>
        <p:spPr/>
        <p:txBody>
          <a:bodyPr/>
          <a:lstStyle/>
          <a:p>
            <a:pPr algn="l"/>
            <a:r>
              <a:rPr lang="en-US" dirty="0"/>
              <a:t>Listen for an escape plan.</a:t>
            </a:r>
          </a:p>
        </p:txBody>
      </p:sp>
      <p:sp>
        <p:nvSpPr>
          <p:cNvPr id="3" name="Content Placeholder 2">
            <a:extLst>
              <a:ext uri="{FF2B5EF4-FFF2-40B4-BE49-F238E27FC236}">
                <a16:creationId xmlns:a16="http://schemas.microsoft.com/office/drawing/2014/main" id="{6E25D4ED-4E6C-484C-A111-01F4ED7F7B5A}"/>
              </a:ext>
            </a:extLst>
          </p:cNvPr>
          <p:cNvSpPr>
            <a:spLocks noGrp="1"/>
          </p:cNvSpPr>
          <p:nvPr>
            <p:ph idx="1"/>
          </p:nvPr>
        </p:nvSpPr>
        <p:spPr>
          <a:xfrm>
            <a:off x="1366953" y="1847928"/>
            <a:ext cx="9458093" cy="4351338"/>
          </a:xfrm>
        </p:spPr>
        <p:txBody>
          <a:bodyPr/>
          <a:lstStyle/>
          <a:p>
            <a:pPr marL="0" indent="0" algn="ctr">
              <a:buNone/>
            </a:pPr>
            <a:r>
              <a:rPr lang="en-US" dirty="0"/>
              <a:t>Genesis 39:11-12 (NIV)  One day he went into the house to attend to his duties, and none of the household servants was inside. 12  She caught him by his cloak and said, "Come to bed with me!" But he left his cloak in her hand and ran out of the house.</a:t>
            </a:r>
          </a:p>
        </p:txBody>
      </p:sp>
      <p:pic>
        <p:nvPicPr>
          <p:cNvPr id="4" name="Picture 3">
            <a:extLst>
              <a:ext uri="{FF2B5EF4-FFF2-40B4-BE49-F238E27FC236}">
                <a16:creationId xmlns:a16="http://schemas.microsoft.com/office/drawing/2014/main" id="{D116D18B-0184-450D-BD60-FD6788350DED}"/>
              </a:ext>
            </a:extLst>
          </p:cNvPr>
          <p:cNvPicPr>
            <a:picLocks noChangeAspect="1"/>
          </p:cNvPicPr>
          <p:nvPr/>
        </p:nvPicPr>
        <p:blipFill>
          <a:blip r:embed="rId2"/>
          <a:stretch>
            <a:fillRect/>
          </a:stretch>
        </p:blipFill>
        <p:spPr>
          <a:xfrm>
            <a:off x="5091238" y="5438447"/>
            <a:ext cx="2009524" cy="33228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6112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4EC59-BBA8-45F4-A665-A265D08E3205}"/>
              </a:ext>
            </a:extLst>
          </p:cNvPr>
          <p:cNvSpPr>
            <a:spLocks noGrp="1"/>
          </p:cNvSpPr>
          <p:nvPr>
            <p:ph type="title"/>
          </p:nvPr>
        </p:nvSpPr>
        <p:spPr/>
        <p:txBody>
          <a:bodyPr/>
          <a:lstStyle/>
          <a:p>
            <a:r>
              <a:rPr lang="en-US" dirty="0"/>
              <a:t>Run !</a:t>
            </a:r>
          </a:p>
        </p:txBody>
      </p:sp>
      <p:sp>
        <p:nvSpPr>
          <p:cNvPr id="3" name="Content Placeholder 2">
            <a:extLst>
              <a:ext uri="{FF2B5EF4-FFF2-40B4-BE49-F238E27FC236}">
                <a16:creationId xmlns:a16="http://schemas.microsoft.com/office/drawing/2014/main" id="{18C99DC3-FF25-400C-ADB8-831F8886CE1F}"/>
              </a:ext>
            </a:extLst>
          </p:cNvPr>
          <p:cNvSpPr>
            <a:spLocks noGrp="1"/>
          </p:cNvSpPr>
          <p:nvPr>
            <p:ph idx="1"/>
          </p:nvPr>
        </p:nvSpPr>
        <p:spPr/>
        <p:txBody>
          <a:bodyPr/>
          <a:lstStyle/>
          <a:p>
            <a:r>
              <a:rPr lang="en-US" dirty="0"/>
              <a:t>In what unavoidable situation did Joseph find himself? </a:t>
            </a:r>
          </a:p>
          <a:p>
            <a:r>
              <a:rPr lang="en-US" dirty="0"/>
              <a:t>How did Joseph respond? </a:t>
            </a:r>
          </a:p>
          <a:p>
            <a:r>
              <a:rPr lang="en-US" dirty="0"/>
              <a:t>In a culture saturated with temptation, how do we avoid giving in to temptation?</a:t>
            </a:r>
          </a:p>
          <a:p>
            <a:endParaRPr lang="en-US" dirty="0"/>
          </a:p>
        </p:txBody>
      </p:sp>
    </p:spTree>
    <p:extLst>
      <p:ext uri="{BB962C8B-B14F-4D97-AF65-F5344CB8AC3E}">
        <p14:creationId xmlns:p14="http://schemas.microsoft.com/office/powerpoint/2010/main" val="248716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14B94-A46A-4101-AFEF-D42141FFB794}"/>
              </a:ext>
            </a:extLst>
          </p:cNvPr>
          <p:cNvSpPr>
            <a:spLocks noGrp="1"/>
          </p:cNvSpPr>
          <p:nvPr>
            <p:ph type="title"/>
          </p:nvPr>
        </p:nvSpPr>
        <p:spPr/>
        <p:txBody>
          <a:bodyPr/>
          <a:lstStyle/>
          <a:p>
            <a:r>
              <a:rPr lang="en-US" dirty="0"/>
              <a:t>Run !</a:t>
            </a:r>
          </a:p>
        </p:txBody>
      </p:sp>
      <p:sp>
        <p:nvSpPr>
          <p:cNvPr id="3" name="Content Placeholder 2">
            <a:extLst>
              <a:ext uri="{FF2B5EF4-FFF2-40B4-BE49-F238E27FC236}">
                <a16:creationId xmlns:a16="http://schemas.microsoft.com/office/drawing/2014/main" id="{C21C231C-7591-460F-8A8F-8595635F7EB9}"/>
              </a:ext>
            </a:extLst>
          </p:cNvPr>
          <p:cNvSpPr>
            <a:spLocks noGrp="1"/>
          </p:cNvSpPr>
          <p:nvPr>
            <p:ph idx="1"/>
          </p:nvPr>
        </p:nvSpPr>
        <p:spPr/>
        <p:txBody>
          <a:bodyPr/>
          <a:lstStyle/>
          <a:p>
            <a:r>
              <a:rPr lang="en-US" dirty="0"/>
              <a:t>We talked about negative effects of giving in … what would be positive effects of resisting and rejecting temptation?</a:t>
            </a:r>
          </a:p>
          <a:p>
            <a:r>
              <a:rPr lang="en-US" dirty="0"/>
              <a:t>What role does our group play in helping us overcome temptation? </a:t>
            </a:r>
          </a:p>
        </p:txBody>
      </p:sp>
    </p:spTree>
    <p:extLst>
      <p:ext uri="{BB962C8B-B14F-4D97-AF65-F5344CB8AC3E}">
        <p14:creationId xmlns:p14="http://schemas.microsoft.com/office/powerpoint/2010/main" val="174182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4D53D-6688-47B9-9C9D-40E1A2949309}"/>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19A5F9F3-89C0-477C-A695-AC37DB3256E2}"/>
              </a:ext>
            </a:extLst>
          </p:cNvPr>
          <p:cNvSpPr>
            <a:spLocks noGrp="1"/>
          </p:cNvSpPr>
          <p:nvPr>
            <p:ph idx="1"/>
          </p:nvPr>
        </p:nvSpPr>
        <p:spPr>
          <a:xfrm>
            <a:off x="838200" y="2185639"/>
            <a:ext cx="10515600" cy="3991324"/>
          </a:xfrm>
        </p:spPr>
        <p:txBody>
          <a:bodyPr/>
          <a:lstStyle/>
          <a:p>
            <a:r>
              <a:rPr lang="en-US" dirty="0"/>
              <a:t>Take stock. </a:t>
            </a:r>
          </a:p>
          <a:p>
            <a:pPr lvl="1"/>
            <a:r>
              <a:rPr lang="en-US" dirty="0"/>
              <a:t>Do you find it difficult to walk away from certain temptations? </a:t>
            </a:r>
          </a:p>
          <a:p>
            <a:pPr lvl="1"/>
            <a:r>
              <a:rPr lang="en-US" dirty="0"/>
              <a:t>Ask God to help you form a plan to fight repeating temptations in your life.</a:t>
            </a:r>
          </a:p>
          <a:p>
            <a:endParaRPr lang="en-US" dirty="0"/>
          </a:p>
        </p:txBody>
      </p:sp>
    </p:spTree>
    <p:extLst>
      <p:ext uri="{BB962C8B-B14F-4D97-AF65-F5344CB8AC3E}">
        <p14:creationId xmlns:p14="http://schemas.microsoft.com/office/powerpoint/2010/main" val="3830972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4D53D-6688-47B9-9C9D-40E1A2949309}"/>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19A5F9F3-89C0-477C-A695-AC37DB3256E2}"/>
              </a:ext>
            </a:extLst>
          </p:cNvPr>
          <p:cNvSpPr>
            <a:spLocks noGrp="1"/>
          </p:cNvSpPr>
          <p:nvPr>
            <p:ph idx="1"/>
          </p:nvPr>
        </p:nvSpPr>
        <p:spPr>
          <a:xfrm>
            <a:off x="838200" y="2029521"/>
            <a:ext cx="10515600" cy="4147441"/>
          </a:xfrm>
        </p:spPr>
        <p:txBody>
          <a:bodyPr/>
          <a:lstStyle/>
          <a:p>
            <a:r>
              <a:rPr lang="en-US" dirty="0"/>
              <a:t>Partner up. </a:t>
            </a:r>
          </a:p>
          <a:p>
            <a:pPr lvl="1"/>
            <a:r>
              <a:rPr lang="en-US" dirty="0"/>
              <a:t>Sometimes the best gift God can give us in the face of temptation is a godly friend. </a:t>
            </a:r>
          </a:p>
          <a:p>
            <a:pPr lvl="1"/>
            <a:r>
              <a:rPr lang="en-US" dirty="0"/>
              <a:t>Reach out to a friend this week and ask if they will hold you accountable to a specific temptation you are trying to avoid.</a:t>
            </a:r>
          </a:p>
          <a:p>
            <a:endParaRPr lang="en-US" dirty="0"/>
          </a:p>
        </p:txBody>
      </p:sp>
    </p:spTree>
    <p:extLst>
      <p:ext uri="{BB962C8B-B14F-4D97-AF65-F5344CB8AC3E}">
        <p14:creationId xmlns:p14="http://schemas.microsoft.com/office/powerpoint/2010/main" val="1288592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4D53D-6688-47B9-9C9D-40E1A2949309}"/>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19A5F9F3-89C0-477C-A695-AC37DB3256E2}"/>
              </a:ext>
            </a:extLst>
          </p:cNvPr>
          <p:cNvSpPr>
            <a:spLocks noGrp="1"/>
          </p:cNvSpPr>
          <p:nvPr>
            <p:ph idx="1"/>
          </p:nvPr>
        </p:nvSpPr>
        <p:spPr>
          <a:xfrm>
            <a:off x="838200" y="1884555"/>
            <a:ext cx="10515600" cy="4292407"/>
          </a:xfrm>
        </p:spPr>
        <p:txBody>
          <a:bodyPr/>
          <a:lstStyle/>
          <a:p>
            <a:r>
              <a:rPr lang="en-US" dirty="0"/>
              <a:t>Begin a fast. </a:t>
            </a:r>
          </a:p>
          <a:p>
            <a:pPr lvl="1"/>
            <a:r>
              <a:rPr lang="en-US" dirty="0"/>
              <a:t>One of the ways to overcome temptation is to train our minds using a spiritual discipline like fasting. </a:t>
            </a:r>
          </a:p>
          <a:p>
            <a:pPr lvl="1"/>
            <a:r>
              <a:rPr lang="en-US" dirty="0"/>
              <a:t>This week, choose to devote TV time to devotional reading, developing friendships, or taking prayer walks. </a:t>
            </a:r>
          </a:p>
          <a:p>
            <a:endParaRPr lang="en-US" dirty="0"/>
          </a:p>
        </p:txBody>
      </p:sp>
    </p:spTree>
    <p:extLst>
      <p:ext uri="{BB962C8B-B14F-4D97-AF65-F5344CB8AC3E}">
        <p14:creationId xmlns:p14="http://schemas.microsoft.com/office/powerpoint/2010/main" val="332322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D99B7D-1F58-4BBC-A49D-6E2E041928B0}"/>
              </a:ext>
            </a:extLst>
          </p:cNvPr>
          <p:cNvSpPr>
            <a:spLocks noGrp="1"/>
          </p:cNvSpPr>
          <p:nvPr>
            <p:ph type="title"/>
          </p:nvPr>
        </p:nvSpPr>
        <p:spPr/>
        <p:txBody>
          <a:bodyPr/>
          <a:lstStyle/>
          <a:p>
            <a:r>
              <a:rPr lang="en-US" dirty="0"/>
              <a:t>Family Activities</a:t>
            </a:r>
          </a:p>
        </p:txBody>
      </p:sp>
      <p:pic>
        <p:nvPicPr>
          <p:cNvPr id="6" name="Picture 5" descr="A picture containing crossword puzzle, music&#10;&#10;Description automatically generated">
            <a:extLst>
              <a:ext uri="{FF2B5EF4-FFF2-40B4-BE49-F238E27FC236}">
                <a16:creationId xmlns:a16="http://schemas.microsoft.com/office/drawing/2014/main" id="{340144C3-9118-487F-A942-C466531029A1}"/>
              </a:ext>
            </a:extLst>
          </p:cNvPr>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4583521" y="2206176"/>
            <a:ext cx="6627173" cy="1698702"/>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8" name="Picture 7" descr="A picture containing text&#10;&#10;Description automatically generated">
            <a:extLst>
              <a:ext uri="{FF2B5EF4-FFF2-40B4-BE49-F238E27FC236}">
                <a16:creationId xmlns:a16="http://schemas.microsoft.com/office/drawing/2014/main" id="{7EA94F7B-741F-4E60-B7F4-1E76638ACA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4544" y="3653884"/>
            <a:ext cx="1662206" cy="2589949"/>
          </a:xfrm>
          <a:prstGeom prst="rect">
            <a:avLst/>
          </a:prstGeom>
          <a:ln>
            <a:noFill/>
          </a:ln>
          <a:effectLst>
            <a:outerShdw blurRad="292100" dist="139700" dir="2700000" algn="tl" rotWithShape="0">
              <a:srgbClr val="333333">
                <a:alpha val="65000"/>
              </a:srgbClr>
            </a:outerShdw>
          </a:effectLst>
        </p:spPr>
      </p:pic>
      <p:sp>
        <p:nvSpPr>
          <p:cNvPr id="9" name="Speech Bubble: Rectangle with Corners Rounded 8">
            <a:extLst>
              <a:ext uri="{FF2B5EF4-FFF2-40B4-BE49-F238E27FC236}">
                <a16:creationId xmlns:a16="http://schemas.microsoft.com/office/drawing/2014/main" id="{25AC790B-32A5-4A6C-9FAC-1476744A7A4F}"/>
              </a:ext>
            </a:extLst>
          </p:cNvPr>
          <p:cNvSpPr/>
          <p:nvPr/>
        </p:nvSpPr>
        <p:spPr>
          <a:xfrm>
            <a:off x="981306" y="1505415"/>
            <a:ext cx="4137103" cy="1698702"/>
          </a:xfrm>
          <a:prstGeom prst="wedgeRoundRectCallout">
            <a:avLst>
              <a:gd name="adj1" fmla="val 11504"/>
              <a:gd name="adj2" fmla="val 7891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We have a report of letters down.  We need some help here.  Further opportunities are available at </a:t>
            </a:r>
            <a:r>
              <a:rPr lang="en-US" sz="18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hlinkClick r:id="rId4"/>
              </a:rPr>
              <a:t>https://tinyurl.com/zptmj7ze</a:t>
            </a:r>
            <a:r>
              <a:rPr lang="en-US" sz="18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rPr>
              <a:t> </a:t>
            </a:r>
            <a:endParaRPr lang="en-US" dirty="0">
              <a:latin typeface="Comic Sans MS" panose="030F0702030302020204" pitchFamily="66" charset="0"/>
            </a:endParaRPr>
          </a:p>
        </p:txBody>
      </p:sp>
    </p:spTree>
    <p:extLst>
      <p:ext uri="{BB962C8B-B14F-4D97-AF65-F5344CB8AC3E}">
        <p14:creationId xmlns:p14="http://schemas.microsoft.com/office/powerpoint/2010/main" val="2962845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B00156-0310-4DBA-8E99-8E4008D5EA56}"/>
              </a:ext>
            </a:extLst>
          </p:cNvPr>
          <p:cNvSpPr>
            <a:spLocks noGrp="1"/>
          </p:cNvSpPr>
          <p:nvPr>
            <p:ph type="title"/>
          </p:nvPr>
        </p:nvSpPr>
        <p:spPr/>
        <p:txBody>
          <a:bodyPr/>
          <a:lstStyle/>
          <a:p>
            <a:r>
              <a:rPr lang="en-US" dirty="0"/>
              <a:t>Video Introduction</a:t>
            </a:r>
          </a:p>
        </p:txBody>
      </p:sp>
      <p:pic>
        <p:nvPicPr>
          <p:cNvPr id="6" name="Picture 5" descr="A picture containing text, electronics, display&#10;&#10;Description automatically generated">
            <a:hlinkClick r:id="rId2"/>
            <a:extLst>
              <a:ext uri="{FF2B5EF4-FFF2-40B4-BE49-F238E27FC236}">
                <a16:creationId xmlns:a16="http://schemas.microsoft.com/office/drawing/2014/main" id="{104F9649-C285-4EE7-B4FA-30CD674A9F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8632" y="1225832"/>
            <a:ext cx="7079741" cy="4882389"/>
          </a:xfrm>
          <a:prstGeom prst="rect">
            <a:avLst/>
          </a:prstGeom>
        </p:spPr>
      </p:pic>
      <p:sp>
        <p:nvSpPr>
          <p:cNvPr id="7" name="TextBox 6">
            <a:extLst>
              <a:ext uri="{FF2B5EF4-FFF2-40B4-BE49-F238E27FC236}">
                <a16:creationId xmlns:a16="http://schemas.microsoft.com/office/drawing/2014/main" id="{A1BB78B5-0626-4BA2-80C6-6A56ACABB794}"/>
              </a:ext>
            </a:extLst>
          </p:cNvPr>
          <p:cNvSpPr txBox="1"/>
          <p:nvPr/>
        </p:nvSpPr>
        <p:spPr>
          <a:xfrm>
            <a:off x="4017817" y="5643365"/>
            <a:ext cx="4441372" cy="584775"/>
          </a:xfrm>
          <a:prstGeom prst="rect">
            <a:avLst/>
          </a:prstGeom>
          <a:noFill/>
        </p:spPr>
        <p:txBody>
          <a:bodyPr wrap="square" rtlCol="0">
            <a:spAutoFit/>
          </a:bodyPr>
          <a:lstStyle/>
          <a:p>
            <a:pPr algn="ctr"/>
            <a:r>
              <a:rPr lang="en-US" sz="3200" dirty="0">
                <a:hlinkClick r:id="rId2"/>
              </a:rPr>
              <a:t>View Video</a:t>
            </a:r>
            <a:endParaRPr lang="en-US" sz="3200" dirty="0"/>
          </a:p>
        </p:txBody>
      </p:sp>
    </p:spTree>
    <p:extLst>
      <p:ext uri="{BB962C8B-B14F-4D97-AF65-F5344CB8AC3E}">
        <p14:creationId xmlns:p14="http://schemas.microsoft.com/office/powerpoint/2010/main" val="3191416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929595"/>
          </a:xfrm>
        </p:spPr>
        <p:txBody>
          <a:bodyPr/>
          <a:lstStyle/>
          <a:p>
            <a:r>
              <a:rPr lang="en-US" dirty="0"/>
              <a:t>The Pitfall of Temptation</a:t>
            </a:r>
          </a:p>
        </p:txBody>
      </p:sp>
      <p:sp>
        <p:nvSpPr>
          <p:cNvPr id="3" name="Subtitle 2"/>
          <p:cNvSpPr>
            <a:spLocks noGrp="1"/>
          </p:cNvSpPr>
          <p:nvPr>
            <p:ph type="subTitle" idx="1"/>
          </p:nvPr>
        </p:nvSpPr>
        <p:spPr/>
        <p:txBody>
          <a:bodyPr/>
          <a:lstStyle/>
          <a:p>
            <a:r>
              <a:rPr lang="en-US" dirty="0"/>
              <a:t>January 30</a:t>
            </a:r>
          </a:p>
        </p:txBody>
      </p:sp>
    </p:spTree>
    <p:extLst>
      <p:ext uri="{BB962C8B-B14F-4D97-AF65-F5344CB8AC3E}">
        <p14:creationId xmlns:p14="http://schemas.microsoft.com/office/powerpoint/2010/main" val="528403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63A742-1477-4FC3-AE9A-7E8B89F7E90C}"/>
              </a:ext>
            </a:extLst>
          </p:cNvPr>
          <p:cNvSpPr>
            <a:spLocks noGrp="1"/>
          </p:cNvSpPr>
          <p:nvPr>
            <p:ph type="title"/>
          </p:nvPr>
        </p:nvSpPr>
        <p:spPr/>
        <p:txBody>
          <a:bodyPr/>
          <a:lstStyle/>
          <a:p>
            <a:r>
              <a:rPr lang="en-US" dirty="0"/>
              <a:t>Be honest, now …</a:t>
            </a:r>
          </a:p>
        </p:txBody>
      </p:sp>
      <p:sp>
        <p:nvSpPr>
          <p:cNvPr id="4" name="Content Placeholder 3">
            <a:extLst>
              <a:ext uri="{FF2B5EF4-FFF2-40B4-BE49-F238E27FC236}">
                <a16:creationId xmlns:a16="http://schemas.microsoft.com/office/drawing/2014/main" id="{605F5002-2186-4985-9AF1-06B1788A65CB}"/>
              </a:ext>
            </a:extLst>
          </p:cNvPr>
          <p:cNvSpPr>
            <a:spLocks noGrp="1"/>
          </p:cNvSpPr>
          <p:nvPr>
            <p:ph idx="1"/>
          </p:nvPr>
        </p:nvSpPr>
        <p:spPr/>
        <p:txBody>
          <a:bodyPr>
            <a:normAutofit/>
          </a:bodyPr>
          <a:lstStyle/>
          <a:p>
            <a:r>
              <a:rPr lang="en-US" dirty="0"/>
              <a:t>What are some warning labels or signs you actually pay attention to?</a:t>
            </a:r>
          </a:p>
          <a:p>
            <a:r>
              <a:rPr lang="en-US" dirty="0">
                <a:solidFill>
                  <a:srgbClr val="C00000"/>
                </a:solidFill>
              </a:rPr>
              <a:t>Warning labels are there for our protection</a:t>
            </a:r>
          </a:p>
          <a:p>
            <a:pPr lvl="1"/>
            <a:r>
              <a:rPr lang="en-US" dirty="0">
                <a:solidFill>
                  <a:srgbClr val="C00000"/>
                </a:solidFill>
              </a:rPr>
              <a:t>Wouldn’t it be nice if </a:t>
            </a:r>
            <a:r>
              <a:rPr lang="en-US" b="1" dirty="0">
                <a:solidFill>
                  <a:srgbClr val="C00000"/>
                </a:solidFill>
              </a:rPr>
              <a:t>temptation</a:t>
            </a:r>
            <a:r>
              <a:rPr lang="en-US" dirty="0">
                <a:solidFill>
                  <a:srgbClr val="C00000"/>
                </a:solidFill>
              </a:rPr>
              <a:t> came with a warning label?</a:t>
            </a:r>
          </a:p>
          <a:p>
            <a:pPr lvl="1"/>
            <a:r>
              <a:rPr lang="en-US" dirty="0">
                <a:solidFill>
                  <a:srgbClr val="C00000"/>
                </a:solidFill>
              </a:rPr>
              <a:t>Today we look at resisting temptation </a:t>
            </a:r>
          </a:p>
          <a:p>
            <a:pPr lvl="1"/>
            <a:r>
              <a:rPr lang="en-US" dirty="0">
                <a:solidFill>
                  <a:srgbClr val="C00000"/>
                </a:solidFill>
              </a:rPr>
              <a:t>It’s easier to resist when we know what is at stake</a:t>
            </a:r>
          </a:p>
          <a:p>
            <a:endParaRPr lang="en-US" dirty="0"/>
          </a:p>
          <a:p>
            <a:endParaRPr lang="en-US" dirty="0"/>
          </a:p>
        </p:txBody>
      </p:sp>
      <p:grpSp>
        <p:nvGrpSpPr>
          <p:cNvPr id="11" name="Group 10">
            <a:extLst>
              <a:ext uri="{FF2B5EF4-FFF2-40B4-BE49-F238E27FC236}">
                <a16:creationId xmlns:a16="http://schemas.microsoft.com/office/drawing/2014/main" id="{21CB7E13-60BF-4D9E-9C44-EFE12C099466}"/>
              </a:ext>
            </a:extLst>
          </p:cNvPr>
          <p:cNvGrpSpPr/>
          <p:nvPr/>
        </p:nvGrpSpPr>
        <p:grpSpPr>
          <a:xfrm>
            <a:off x="1192776" y="3157648"/>
            <a:ext cx="9806447" cy="2658552"/>
            <a:chOff x="1187756" y="3274621"/>
            <a:chExt cx="9806447" cy="2658552"/>
          </a:xfrm>
        </p:grpSpPr>
        <p:pic>
          <p:nvPicPr>
            <p:cNvPr id="6" name="Picture 5">
              <a:extLst>
                <a:ext uri="{FF2B5EF4-FFF2-40B4-BE49-F238E27FC236}">
                  <a16:creationId xmlns:a16="http://schemas.microsoft.com/office/drawing/2014/main" id="{AB4BFA9D-F625-4BA2-B339-7B2B287C2F9E}"/>
                </a:ext>
              </a:extLst>
            </p:cNvPr>
            <p:cNvPicPr>
              <a:picLocks noChangeAspect="1"/>
            </p:cNvPicPr>
            <p:nvPr/>
          </p:nvPicPr>
          <p:blipFill>
            <a:blip r:embed="rId2"/>
            <a:stretch>
              <a:fillRect/>
            </a:stretch>
          </p:blipFill>
          <p:spPr>
            <a:xfrm>
              <a:off x="8606086" y="3496932"/>
              <a:ext cx="2388117" cy="2436241"/>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305C485C-2720-4AA5-8919-56EAF4197C21}"/>
                </a:ext>
              </a:extLst>
            </p:cNvPr>
            <p:cNvPicPr>
              <a:picLocks noChangeAspect="1"/>
            </p:cNvPicPr>
            <p:nvPr/>
          </p:nvPicPr>
          <p:blipFill>
            <a:blip r:embed="rId3"/>
            <a:stretch>
              <a:fillRect/>
            </a:stretch>
          </p:blipFill>
          <p:spPr>
            <a:xfrm>
              <a:off x="1187756" y="3496932"/>
              <a:ext cx="2398158" cy="2208258"/>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172485C6-B902-42AF-A52E-497AA794EBBA}"/>
                </a:ext>
              </a:extLst>
            </p:cNvPr>
            <p:cNvPicPr>
              <a:picLocks noChangeAspect="1"/>
            </p:cNvPicPr>
            <p:nvPr/>
          </p:nvPicPr>
          <p:blipFill>
            <a:blip r:embed="rId4"/>
            <a:stretch>
              <a:fillRect/>
            </a:stretch>
          </p:blipFill>
          <p:spPr>
            <a:xfrm>
              <a:off x="4191238" y="3274621"/>
              <a:ext cx="3809524" cy="2276190"/>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403164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7A5E9-C357-4EDE-B89F-A418A28B8048}"/>
              </a:ext>
            </a:extLst>
          </p:cNvPr>
          <p:cNvSpPr>
            <a:spLocks noGrp="1"/>
          </p:cNvSpPr>
          <p:nvPr>
            <p:ph type="title"/>
          </p:nvPr>
        </p:nvSpPr>
        <p:spPr/>
        <p:txBody>
          <a:bodyPr/>
          <a:lstStyle/>
          <a:p>
            <a:pPr algn="l"/>
            <a:r>
              <a:rPr lang="en-US" dirty="0"/>
              <a:t>Listen for good news and bad news.</a:t>
            </a:r>
          </a:p>
        </p:txBody>
      </p:sp>
      <p:sp>
        <p:nvSpPr>
          <p:cNvPr id="3" name="Content Placeholder 2">
            <a:extLst>
              <a:ext uri="{FF2B5EF4-FFF2-40B4-BE49-F238E27FC236}">
                <a16:creationId xmlns:a16="http://schemas.microsoft.com/office/drawing/2014/main" id="{60309432-0D82-484B-9B00-D85CAA32F24C}"/>
              </a:ext>
            </a:extLst>
          </p:cNvPr>
          <p:cNvSpPr>
            <a:spLocks noGrp="1"/>
          </p:cNvSpPr>
          <p:nvPr>
            <p:ph idx="1"/>
          </p:nvPr>
        </p:nvSpPr>
        <p:spPr>
          <a:xfrm>
            <a:off x="681459" y="1860349"/>
            <a:ext cx="10829081" cy="4351338"/>
          </a:xfrm>
        </p:spPr>
        <p:txBody>
          <a:bodyPr/>
          <a:lstStyle/>
          <a:p>
            <a:pPr marL="0" indent="0" algn="ctr">
              <a:buNone/>
            </a:pPr>
            <a:r>
              <a:rPr lang="en-US" dirty="0"/>
              <a:t>Genesis 39:1-7 (NIV) Now Joseph had been taken down to Egypt. Potiphar, an Egyptian who was one of Pharaoh's officials, the captain of the guard, bought him from the Ishmaelites who had taken him there.  The LORD was with Joseph and he prospered, and he lived in the house of his Egyptian master. 3  When his master saw that the LORD </a:t>
            </a:r>
          </a:p>
        </p:txBody>
      </p:sp>
    </p:spTree>
    <p:extLst>
      <p:ext uri="{BB962C8B-B14F-4D97-AF65-F5344CB8AC3E}">
        <p14:creationId xmlns:p14="http://schemas.microsoft.com/office/powerpoint/2010/main" val="327707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7A5E9-C357-4EDE-B89F-A418A28B8048}"/>
              </a:ext>
            </a:extLst>
          </p:cNvPr>
          <p:cNvSpPr>
            <a:spLocks noGrp="1"/>
          </p:cNvSpPr>
          <p:nvPr>
            <p:ph type="title"/>
          </p:nvPr>
        </p:nvSpPr>
        <p:spPr/>
        <p:txBody>
          <a:bodyPr/>
          <a:lstStyle/>
          <a:p>
            <a:pPr algn="l"/>
            <a:r>
              <a:rPr lang="en-US" dirty="0"/>
              <a:t>Listen for good news and bad news.</a:t>
            </a:r>
          </a:p>
        </p:txBody>
      </p:sp>
      <p:sp>
        <p:nvSpPr>
          <p:cNvPr id="3" name="Content Placeholder 2">
            <a:extLst>
              <a:ext uri="{FF2B5EF4-FFF2-40B4-BE49-F238E27FC236}">
                <a16:creationId xmlns:a16="http://schemas.microsoft.com/office/drawing/2014/main" id="{60309432-0D82-484B-9B00-D85CAA32F24C}"/>
              </a:ext>
            </a:extLst>
          </p:cNvPr>
          <p:cNvSpPr>
            <a:spLocks noGrp="1"/>
          </p:cNvSpPr>
          <p:nvPr>
            <p:ph idx="1"/>
          </p:nvPr>
        </p:nvSpPr>
        <p:spPr>
          <a:xfrm>
            <a:off x="681459" y="1860349"/>
            <a:ext cx="10829081" cy="4351338"/>
          </a:xfrm>
        </p:spPr>
        <p:txBody>
          <a:bodyPr/>
          <a:lstStyle/>
          <a:p>
            <a:pPr marL="0" indent="0" algn="ctr">
              <a:buNone/>
            </a:pPr>
            <a:r>
              <a:rPr lang="en-US" dirty="0"/>
              <a:t>was with him and that the LORD gave him success in everything he did, 4  Joseph found favor in his eyes and became his attendant. Potiphar put him in charge of his household, and he entrusted to his care everything he owned. 5  From the time he put him in charge of his household and of all that he owned, the LORD blessed the household of the Egyptian because of Joseph.</a:t>
            </a:r>
          </a:p>
        </p:txBody>
      </p:sp>
    </p:spTree>
    <p:extLst>
      <p:ext uri="{BB962C8B-B14F-4D97-AF65-F5344CB8AC3E}">
        <p14:creationId xmlns:p14="http://schemas.microsoft.com/office/powerpoint/2010/main" val="407093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7A5E9-C357-4EDE-B89F-A418A28B8048}"/>
              </a:ext>
            </a:extLst>
          </p:cNvPr>
          <p:cNvSpPr>
            <a:spLocks noGrp="1"/>
          </p:cNvSpPr>
          <p:nvPr>
            <p:ph type="title"/>
          </p:nvPr>
        </p:nvSpPr>
        <p:spPr/>
        <p:txBody>
          <a:bodyPr/>
          <a:lstStyle/>
          <a:p>
            <a:pPr algn="l"/>
            <a:r>
              <a:rPr lang="en-US" dirty="0"/>
              <a:t>Listen for good news and bad news.</a:t>
            </a:r>
          </a:p>
        </p:txBody>
      </p:sp>
      <p:sp>
        <p:nvSpPr>
          <p:cNvPr id="3" name="Content Placeholder 2">
            <a:extLst>
              <a:ext uri="{FF2B5EF4-FFF2-40B4-BE49-F238E27FC236}">
                <a16:creationId xmlns:a16="http://schemas.microsoft.com/office/drawing/2014/main" id="{60309432-0D82-484B-9B00-D85CAA32F24C}"/>
              </a:ext>
            </a:extLst>
          </p:cNvPr>
          <p:cNvSpPr>
            <a:spLocks noGrp="1"/>
          </p:cNvSpPr>
          <p:nvPr>
            <p:ph idx="1"/>
          </p:nvPr>
        </p:nvSpPr>
        <p:spPr>
          <a:xfrm>
            <a:off x="681458" y="1574941"/>
            <a:ext cx="10829081" cy="4351338"/>
          </a:xfrm>
        </p:spPr>
        <p:txBody>
          <a:bodyPr/>
          <a:lstStyle/>
          <a:p>
            <a:pPr marL="0" indent="0" algn="ctr">
              <a:buNone/>
            </a:pPr>
            <a:r>
              <a:rPr lang="en-US" dirty="0"/>
              <a:t>The blessing of the LORD was on everything Potiphar had, both in the house and in the field. 6  So he left in Joseph's care everything he had; with Joseph in charge, he did not concern himself with anything except the food he ate. Now Joseph was well-built and handsome, 7  and after a while his master's wife took notice of Joseph and said, "Come to bed with me!"</a:t>
            </a:r>
          </a:p>
        </p:txBody>
      </p:sp>
      <p:pic>
        <p:nvPicPr>
          <p:cNvPr id="5" name="Picture 4">
            <a:extLst>
              <a:ext uri="{FF2B5EF4-FFF2-40B4-BE49-F238E27FC236}">
                <a16:creationId xmlns:a16="http://schemas.microsoft.com/office/drawing/2014/main" id="{97F9FDB2-A0B3-4A48-B6DF-E78E1488E204}"/>
              </a:ext>
            </a:extLst>
          </p:cNvPr>
          <p:cNvPicPr>
            <a:picLocks noChangeAspect="1"/>
          </p:cNvPicPr>
          <p:nvPr/>
        </p:nvPicPr>
        <p:blipFill>
          <a:blip r:embed="rId2"/>
          <a:stretch>
            <a:fillRect/>
          </a:stretch>
        </p:blipFill>
        <p:spPr>
          <a:xfrm>
            <a:off x="5091236" y="5806437"/>
            <a:ext cx="2009524" cy="33228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92222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59CC6-608F-43C4-A3C2-1646EC0AB178}"/>
              </a:ext>
            </a:extLst>
          </p:cNvPr>
          <p:cNvSpPr>
            <a:spLocks noGrp="1"/>
          </p:cNvSpPr>
          <p:nvPr>
            <p:ph type="title"/>
          </p:nvPr>
        </p:nvSpPr>
        <p:spPr/>
        <p:txBody>
          <a:bodyPr/>
          <a:lstStyle/>
          <a:p>
            <a:r>
              <a:rPr lang="en-US" dirty="0"/>
              <a:t>Be Careful !</a:t>
            </a:r>
          </a:p>
        </p:txBody>
      </p:sp>
      <p:sp>
        <p:nvSpPr>
          <p:cNvPr id="3" name="Content Placeholder 2">
            <a:extLst>
              <a:ext uri="{FF2B5EF4-FFF2-40B4-BE49-F238E27FC236}">
                <a16:creationId xmlns:a16="http://schemas.microsoft.com/office/drawing/2014/main" id="{3E4D3376-8CE7-42FD-B072-D039166620DE}"/>
              </a:ext>
            </a:extLst>
          </p:cNvPr>
          <p:cNvSpPr>
            <a:spLocks noGrp="1"/>
          </p:cNvSpPr>
          <p:nvPr>
            <p:ph idx="1"/>
          </p:nvPr>
        </p:nvSpPr>
        <p:spPr/>
        <p:txBody>
          <a:bodyPr/>
          <a:lstStyle/>
          <a:p>
            <a:r>
              <a:rPr lang="en-US" dirty="0"/>
              <a:t>Even though Joseph was sold as a slave, how did God bless Him?</a:t>
            </a:r>
          </a:p>
          <a:p>
            <a:r>
              <a:rPr lang="en-US" dirty="0"/>
              <a:t>As far as his assets were concerned, to what degree did Potiphar trust Joseph?</a:t>
            </a:r>
          </a:p>
          <a:p>
            <a:r>
              <a:rPr lang="en-US" dirty="0"/>
              <a:t>We are told that God was with Joseph.  In general, what characteristics about someone suggest that God is with him or her?</a:t>
            </a:r>
          </a:p>
        </p:txBody>
      </p:sp>
    </p:spTree>
    <p:extLst>
      <p:ext uri="{BB962C8B-B14F-4D97-AF65-F5344CB8AC3E}">
        <p14:creationId xmlns:p14="http://schemas.microsoft.com/office/powerpoint/2010/main" val="234943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F613A-8D79-44D7-8AAB-3410905D4324}"/>
              </a:ext>
            </a:extLst>
          </p:cNvPr>
          <p:cNvSpPr>
            <a:spLocks noGrp="1"/>
          </p:cNvSpPr>
          <p:nvPr>
            <p:ph type="title"/>
          </p:nvPr>
        </p:nvSpPr>
        <p:spPr/>
        <p:txBody>
          <a:bodyPr/>
          <a:lstStyle/>
          <a:p>
            <a:r>
              <a:rPr lang="en-US" dirty="0"/>
              <a:t>Be Careful !</a:t>
            </a:r>
          </a:p>
        </p:txBody>
      </p:sp>
      <p:sp>
        <p:nvSpPr>
          <p:cNvPr id="3" name="Content Placeholder 2">
            <a:extLst>
              <a:ext uri="{FF2B5EF4-FFF2-40B4-BE49-F238E27FC236}">
                <a16:creationId xmlns:a16="http://schemas.microsoft.com/office/drawing/2014/main" id="{54367E25-1B18-46B9-A4C4-19C6AA3D16C8}"/>
              </a:ext>
            </a:extLst>
          </p:cNvPr>
          <p:cNvSpPr>
            <a:spLocks noGrp="1"/>
          </p:cNvSpPr>
          <p:nvPr>
            <p:ph idx="1"/>
          </p:nvPr>
        </p:nvSpPr>
        <p:spPr/>
        <p:txBody>
          <a:bodyPr/>
          <a:lstStyle/>
          <a:p>
            <a:r>
              <a:rPr lang="en-US" dirty="0"/>
              <a:t>What are some dangers we face when things are going well for us?</a:t>
            </a:r>
          </a:p>
          <a:p>
            <a:r>
              <a:rPr lang="en-US" dirty="0"/>
              <a:t>Why is it important to stay on guard against temptation when things are going well? </a:t>
            </a:r>
          </a:p>
          <a:p>
            <a:r>
              <a:rPr lang="en-US" dirty="0"/>
              <a:t>What was the temptation with which Joseph was confronted?</a:t>
            </a:r>
          </a:p>
        </p:txBody>
      </p:sp>
    </p:spTree>
    <p:extLst>
      <p:ext uri="{BB962C8B-B14F-4D97-AF65-F5344CB8AC3E}">
        <p14:creationId xmlns:p14="http://schemas.microsoft.com/office/powerpoint/2010/main" val="4000675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CC923-DF51-4C91-8A62-F74F49BB9CF0}"/>
              </a:ext>
            </a:extLst>
          </p:cNvPr>
          <p:cNvSpPr>
            <a:spLocks noGrp="1"/>
          </p:cNvSpPr>
          <p:nvPr>
            <p:ph type="title"/>
          </p:nvPr>
        </p:nvSpPr>
        <p:spPr/>
        <p:txBody>
          <a:bodyPr/>
          <a:lstStyle/>
          <a:p>
            <a:pPr algn="l"/>
            <a:r>
              <a:rPr lang="en-US" dirty="0"/>
              <a:t>Listen for trouble.</a:t>
            </a:r>
          </a:p>
        </p:txBody>
      </p:sp>
      <p:sp>
        <p:nvSpPr>
          <p:cNvPr id="3" name="Content Placeholder 2">
            <a:extLst>
              <a:ext uri="{FF2B5EF4-FFF2-40B4-BE49-F238E27FC236}">
                <a16:creationId xmlns:a16="http://schemas.microsoft.com/office/drawing/2014/main" id="{03EF3F39-2FF6-4BEC-8447-D9B7E3ECBC82}"/>
              </a:ext>
            </a:extLst>
          </p:cNvPr>
          <p:cNvSpPr>
            <a:spLocks noGrp="1"/>
          </p:cNvSpPr>
          <p:nvPr>
            <p:ph idx="1"/>
          </p:nvPr>
        </p:nvSpPr>
        <p:spPr>
          <a:xfrm>
            <a:off x="1806498" y="1959440"/>
            <a:ext cx="8900532" cy="4351338"/>
          </a:xfrm>
        </p:spPr>
        <p:txBody>
          <a:bodyPr/>
          <a:lstStyle/>
          <a:p>
            <a:pPr marL="0" indent="0" algn="ctr">
              <a:buNone/>
            </a:pPr>
            <a:r>
              <a:rPr lang="en-US" dirty="0"/>
              <a:t>Genesis 39:8-10 (NIV)   But he refused. "With me in charge," he told her, "my master does not concern himself with anything in the house; everything he owns he has entrusted to my care. 9  No one is greater in this house than I am. </a:t>
            </a:r>
          </a:p>
        </p:txBody>
      </p:sp>
    </p:spTree>
    <p:extLst>
      <p:ext uri="{BB962C8B-B14F-4D97-AF65-F5344CB8AC3E}">
        <p14:creationId xmlns:p14="http://schemas.microsoft.com/office/powerpoint/2010/main" val="339719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48</TotalTime>
  <Words>885</Words>
  <Application>Microsoft Office PowerPoint</Application>
  <PresentationFormat>Widescreen</PresentationFormat>
  <Paragraphs>61</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Comic Sans MS</vt:lpstr>
      <vt:lpstr>Office Theme</vt:lpstr>
      <vt:lpstr>The Pitfall of Temptation</vt:lpstr>
      <vt:lpstr>Video Introduction</vt:lpstr>
      <vt:lpstr>Be honest, now …</vt:lpstr>
      <vt:lpstr>Listen for good news and bad news.</vt:lpstr>
      <vt:lpstr>Listen for good news and bad news.</vt:lpstr>
      <vt:lpstr>Listen for good news and bad news.</vt:lpstr>
      <vt:lpstr>Be Careful !</vt:lpstr>
      <vt:lpstr>Be Careful !</vt:lpstr>
      <vt:lpstr>Listen for trouble.</vt:lpstr>
      <vt:lpstr>Listen for trouble.</vt:lpstr>
      <vt:lpstr>Be Ready !</vt:lpstr>
      <vt:lpstr>Be Ready !</vt:lpstr>
      <vt:lpstr>Listen for an escape plan.</vt:lpstr>
      <vt:lpstr>Run !</vt:lpstr>
      <vt:lpstr>Run !</vt:lpstr>
      <vt:lpstr>Application</vt:lpstr>
      <vt:lpstr>Application</vt:lpstr>
      <vt:lpstr>Application</vt:lpstr>
      <vt:lpstr>Family Activities</vt:lpstr>
      <vt:lpstr>The Pitfall of Temptation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Pitfall of Temptation</dc:title>
  <dc:creator>Steve Armstrong</dc:creator>
  <cp:lastModifiedBy>Steve Armstrong</cp:lastModifiedBy>
  <cp:revision>1</cp:revision>
  <dcterms:created xsi:type="dcterms:W3CDTF">2022-01-14T16:43:17Z</dcterms:created>
  <dcterms:modified xsi:type="dcterms:W3CDTF">2022-01-14T17:32:03Z</dcterms:modified>
</cp:coreProperties>
</file>