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2" d="100"/>
          <a:sy n="82" d="100"/>
        </p:scale>
        <p:origin x="55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3000"/>
                </a:schemeClr>
              </a:gs>
              <a:gs pos="64000">
                <a:schemeClr val="accent1">
                  <a:lumMod val="45000"/>
                  <a:lumOff val="55000"/>
                  <a:alpha val="79000"/>
                </a:schemeClr>
              </a:gs>
              <a:gs pos="83000">
                <a:schemeClr val="accent1">
                  <a:lumMod val="45000"/>
                  <a:lumOff val="55000"/>
                  <a:alpha val="80000"/>
                </a:schemeClr>
              </a:gs>
              <a:gs pos="100000">
                <a:schemeClr val="accent1">
                  <a:lumMod val="30000"/>
                  <a:lumOff val="70000"/>
                  <a:alpha val="7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1/28/2022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0eum2k85"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6.xml"/><Relationship Id="rId4" Type="http://schemas.openxmlformats.org/officeDocument/2006/relationships/hyperlink" Target="https://tinyurl.com/3yxbve78"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Pitfall of Hard Times</a:t>
            </a:r>
          </a:p>
        </p:txBody>
      </p:sp>
      <p:sp>
        <p:nvSpPr>
          <p:cNvPr id="3" name="Subtitle 2"/>
          <p:cNvSpPr>
            <a:spLocks noGrp="1"/>
          </p:cNvSpPr>
          <p:nvPr>
            <p:ph type="subTitle" idx="1"/>
          </p:nvPr>
        </p:nvSpPr>
        <p:spPr>
          <a:xfrm>
            <a:off x="1524000" y="3925824"/>
            <a:ext cx="9144000" cy="1331976"/>
          </a:xfrm>
        </p:spPr>
        <p:txBody>
          <a:bodyPr/>
          <a:lstStyle/>
          <a:p>
            <a:r>
              <a:rPr lang="en-US"/>
              <a:t>February 13</a:t>
            </a:r>
            <a:endParaRPr lang="en-US" dirty="0"/>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5265D-F2E8-4237-AA6E-98F2DB14DAF0}"/>
              </a:ext>
            </a:extLst>
          </p:cNvPr>
          <p:cNvSpPr>
            <a:spLocks noGrp="1"/>
          </p:cNvSpPr>
          <p:nvPr>
            <p:ph type="title"/>
          </p:nvPr>
        </p:nvSpPr>
        <p:spPr>
          <a:xfrm>
            <a:off x="838200" y="365125"/>
            <a:ext cx="10820400" cy="1325563"/>
          </a:xfrm>
        </p:spPr>
        <p:txBody>
          <a:bodyPr/>
          <a:lstStyle/>
          <a:p>
            <a:pPr algn="l"/>
            <a:r>
              <a:rPr lang="en-US" dirty="0"/>
              <a:t>Listen for how Joseph followed God’s plan.</a:t>
            </a:r>
          </a:p>
        </p:txBody>
      </p:sp>
      <p:sp>
        <p:nvSpPr>
          <p:cNvPr id="3" name="Content Placeholder 2">
            <a:extLst>
              <a:ext uri="{FF2B5EF4-FFF2-40B4-BE49-F238E27FC236}">
                <a16:creationId xmlns:a16="http://schemas.microsoft.com/office/drawing/2014/main" id="{1C424765-CD85-480A-8CDB-8BFB5482A90A}"/>
              </a:ext>
            </a:extLst>
          </p:cNvPr>
          <p:cNvSpPr>
            <a:spLocks noGrp="1"/>
          </p:cNvSpPr>
          <p:nvPr>
            <p:ph idx="1"/>
          </p:nvPr>
        </p:nvSpPr>
        <p:spPr>
          <a:xfrm>
            <a:off x="1533525" y="1848485"/>
            <a:ext cx="9124950" cy="4351338"/>
          </a:xfrm>
        </p:spPr>
        <p:txBody>
          <a:bodyPr/>
          <a:lstStyle/>
          <a:p>
            <a:pPr marL="0" indent="0" algn="ctr">
              <a:buNone/>
            </a:pPr>
            <a:r>
              <a:rPr lang="en-US" dirty="0"/>
              <a:t>food grown in the fields surrounding it. 49  Joseph stored up huge quantities of grain, like the sand of the sea; it was so much that he stopped keeping records because it was beyond measure.</a:t>
            </a:r>
          </a:p>
        </p:txBody>
      </p:sp>
      <p:pic>
        <p:nvPicPr>
          <p:cNvPr id="4" name="Picture 3">
            <a:extLst>
              <a:ext uri="{FF2B5EF4-FFF2-40B4-BE49-F238E27FC236}">
                <a16:creationId xmlns:a16="http://schemas.microsoft.com/office/drawing/2014/main" id="{CF07C4D3-6902-4499-AD2D-AD5A94B8A689}"/>
              </a:ext>
            </a:extLst>
          </p:cNvPr>
          <p:cNvPicPr>
            <a:picLocks noChangeAspect="1"/>
          </p:cNvPicPr>
          <p:nvPr/>
        </p:nvPicPr>
        <p:blipFill>
          <a:blip r:embed="rId2"/>
          <a:stretch>
            <a:fillRect/>
          </a:stretch>
        </p:blipFill>
        <p:spPr>
          <a:xfrm>
            <a:off x="4968791" y="5025875"/>
            <a:ext cx="2254418" cy="3233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4031784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CA14-2477-42BB-8268-428513CEEEF1}"/>
              </a:ext>
            </a:extLst>
          </p:cNvPr>
          <p:cNvSpPr>
            <a:spLocks noGrp="1"/>
          </p:cNvSpPr>
          <p:nvPr>
            <p:ph type="title"/>
          </p:nvPr>
        </p:nvSpPr>
        <p:spPr/>
        <p:txBody>
          <a:bodyPr/>
          <a:lstStyle/>
          <a:p>
            <a:r>
              <a:rPr lang="en-US" dirty="0"/>
              <a:t>Follow God’s Plan</a:t>
            </a:r>
          </a:p>
        </p:txBody>
      </p:sp>
      <p:sp>
        <p:nvSpPr>
          <p:cNvPr id="3" name="Content Placeholder 2">
            <a:extLst>
              <a:ext uri="{FF2B5EF4-FFF2-40B4-BE49-F238E27FC236}">
                <a16:creationId xmlns:a16="http://schemas.microsoft.com/office/drawing/2014/main" id="{ABDF12F0-187B-4F60-A27A-443820AE85C7}"/>
              </a:ext>
            </a:extLst>
          </p:cNvPr>
          <p:cNvSpPr>
            <a:spLocks noGrp="1"/>
          </p:cNvSpPr>
          <p:nvPr>
            <p:ph idx="1"/>
          </p:nvPr>
        </p:nvSpPr>
        <p:spPr/>
        <p:txBody>
          <a:bodyPr/>
          <a:lstStyle/>
          <a:p>
            <a:r>
              <a:rPr lang="en-US" dirty="0"/>
              <a:t>How did Joseph involve himself in the plan he had proposed to Pharaoh?</a:t>
            </a:r>
          </a:p>
          <a:p>
            <a:r>
              <a:rPr lang="en-US" dirty="0"/>
              <a:t>What can we learn from Joseph’s plan to guide Egypt through the years of abundance and famine?</a:t>
            </a:r>
          </a:p>
          <a:p>
            <a:r>
              <a:rPr lang="en-US" dirty="0"/>
              <a:t>How do you think God is preparing our church for present and future challenges?</a:t>
            </a:r>
          </a:p>
        </p:txBody>
      </p:sp>
    </p:spTree>
    <p:extLst>
      <p:ext uri="{BB962C8B-B14F-4D97-AF65-F5344CB8AC3E}">
        <p14:creationId xmlns:p14="http://schemas.microsoft.com/office/powerpoint/2010/main" val="103838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AC7C8-752C-4A5B-AF2C-514E2B5792D2}"/>
              </a:ext>
            </a:extLst>
          </p:cNvPr>
          <p:cNvSpPr>
            <a:spLocks noGrp="1"/>
          </p:cNvSpPr>
          <p:nvPr>
            <p:ph type="title"/>
          </p:nvPr>
        </p:nvSpPr>
        <p:spPr/>
        <p:txBody>
          <a:bodyPr/>
          <a:lstStyle/>
          <a:p>
            <a:r>
              <a:rPr lang="en-US" dirty="0"/>
              <a:t>Follow God’s Plan</a:t>
            </a:r>
          </a:p>
        </p:txBody>
      </p:sp>
      <p:sp>
        <p:nvSpPr>
          <p:cNvPr id="3" name="Content Placeholder 2">
            <a:extLst>
              <a:ext uri="{FF2B5EF4-FFF2-40B4-BE49-F238E27FC236}">
                <a16:creationId xmlns:a16="http://schemas.microsoft.com/office/drawing/2014/main" id="{A635BB42-0729-4502-89D4-0B31D94D0789}"/>
              </a:ext>
            </a:extLst>
          </p:cNvPr>
          <p:cNvSpPr>
            <a:spLocks noGrp="1"/>
          </p:cNvSpPr>
          <p:nvPr>
            <p:ph idx="1"/>
          </p:nvPr>
        </p:nvSpPr>
        <p:spPr/>
        <p:txBody>
          <a:bodyPr/>
          <a:lstStyle/>
          <a:p>
            <a:r>
              <a:rPr lang="en-US" dirty="0"/>
              <a:t>When is it most challenging for you to follow God’s plan?</a:t>
            </a:r>
          </a:p>
          <a:p>
            <a:r>
              <a:rPr lang="en-US" dirty="0"/>
              <a:t>How can we discern that something is God’s plan and not our own? </a:t>
            </a:r>
          </a:p>
        </p:txBody>
      </p:sp>
    </p:spTree>
    <p:extLst>
      <p:ext uri="{BB962C8B-B14F-4D97-AF65-F5344CB8AC3E}">
        <p14:creationId xmlns:p14="http://schemas.microsoft.com/office/powerpoint/2010/main" val="351067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070C-3054-4F56-8CBA-D65B70D0CEEF}"/>
              </a:ext>
            </a:extLst>
          </p:cNvPr>
          <p:cNvSpPr>
            <a:spLocks noGrp="1"/>
          </p:cNvSpPr>
          <p:nvPr>
            <p:ph type="title"/>
          </p:nvPr>
        </p:nvSpPr>
        <p:spPr>
          <a:xfrm>
            <a:off x="838200" y="365125"/>
            <a:ext cx="10808970" cy="1325563"/>
          </a:xfrm>
        </p:spPr>
        <p:txBody>
          <a:bodyPr/>
          <a:lstStyle/>
          <a:p>
            <a:r>
              <a:rPr lang="en-US" dirty="0"/>
              <a:t>Listen for events in Joseph’s personal life.</a:t>
            </a:r>
          </a:p>
        </p:txBody>
      </p:sp>
      <p:sp>
        <p:nvSpPr>
          <p:cNvPr id="3" name="Content Placeholder 2">
            <a:extLst>
              <a:ext uri="{FF2B5EF4-FFF2-40B4-BE49-F238E27FC236}">
                <a16:creationId xmlns:a16="http://schemas.microsoft.com/office/drawing/2014/main" id="{AA991EDF-D164-4D4A-BA30-CE5764A7A0F2}"/>
              </a:ext>
            </a:extLst>
          </p:cNvPr>
          <p:cNvSpPr>
            <a:spLocks noGrp="1"/>
          </p:cNvSpPr>
          <p:nvPr>
            <p:ph idx="1"/>
          </p:nvPr>
        </p:nvSpPr>
        <p:spPr>
          <a:xfrm>
            <a:off x="1823085" y="1997075"/>
            <a:ext cx="8839200" cy="4351338"/>
          </a:xfrm>
        </p:spPr>
        <p:txBody>
          <a:bodyPr/>
          <a:lstStyle/>
          <a:p>
            <a:pPr marL="0" indent="0" algn="ctr">
              <a:buNone/>
            </a:pPr>
            <a:r>
              <a:rPr lang="en-US" dirty="0"/>
              <a:t>Genesis 41:50-54 (NIV)   Before the years of famine came, two sons were born to Joseph by </a:t>
            </a:r>
            <a:r>
              <a:rPr lang="en-US" dirty="0" err="1"/>
              <a:t>Asenath</a:t>
            </a:r>
            <a:r>
              <a:rPr lang="en-US" dirty="0"/>
              <a:t> daughter of </a:t>
            </a:r>
            <a:r>
              <a:rPr lang="en-US" dirty="0" err="1"/>
              <a:t>Potiphera</a:t>
            </a:r>
            <a:r>
              <a:rPr lang="en-US" dirty="0"/>
              <a:t>, priest of On. 51  Joseph named his firstborn Manasseh and said, "It is because God has made me forget </a:t>
            </a:r>
          </a:p>
        </p:txBody>
      </p:sp>
    </p:spTree>
    <p:extLst>
      <p:ext uri="{BB962C8B-B14F-4D97-AF65-F5344CB8AC3E}">
        <p14:creationId xmlns:p14="http://schemas.microsoft.com/office/powerpoint/2010/main" val="336745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070C-3054-4F56-8CBA-D65B70D0CEEF}"/>
              </a:ext>
            </a:extLst>
          </p:cNvPr>
          <p:cNvSpPr>
            <a:spLocks noGrp="1"/>
          </p:cNvSpPr>
          <p:nvPr>
            <p:ph type="title"/>
          </p:nvPr>
        </p:nvSpPr>
        <p:spPr>
          <a:xfrm>
            <a:off x="838200" y="365125"/>
            <a:ext cx="10808970" cy="1325563"/>
          </a:xfrm>
        </p:spPr>
        <p:txBody>
          <a:bodyPr/>
          <a:lstStyle/>
          <a:p>
            <a:r>
              <a:rPr lang="en-US" dirty="0"/>
              <a:t>Listen for events in Joseph’s personal life.</a:t>
            </a:r>
          </a:p>
        </p:txBody>
      </p:sp>
      <p:sp>
        <p:nvSpPr>
          <p:cNvPr id="3" name="Content Placeholder 2">
            <a:extLst>
              <a:ext uri="{FF2B5EF4-FFF2-40B4-BE49-F238E27FC236}">
                <a16:creationId xmlns:a16="http://schemas.microsoft.com/office/drawing/2014/main" id="{AA991EDF-D164-4D4A-BA30-CE5764A7A0F2}"/>
              </a:ext>
            </a:extLst>
          </p:cNvPr>
          <p:cNvSpPr>
            <a:spLocks noGrp="1"/>
          </p:cNvSpPr>
          <p:nvPr>
            <p:ph idx="1"/>
          </p:nvPr>
        </p:nvSpPr>
        <p:spPr>
          <a:xfrm>
            <a:off x="1823085" y="1997075"/>
            <a:ext cx="8839200" cy="4351338"/>
          </a:xfrm>
        </p:spPr>
        <p:txBody>
          <a:bodyPr/>
          <a:lstStyle/>
          <a:p>
            <a:pPr marL="0" indent="0" algn="ctr">
              <a:buNone/>
            </a:pPr>
            <a:r>
              <a:rPr lang="en-US" dirty="0"/>
              <a:t>all my trouble and all my father's household." 52  The second son he named Ephraim and said, "It is because God has made me fruitful in the land of my suffering." 53  The seven years of abundance in Egypt came to an end, </a:t>
            </a:r>
          </a:p>
        </p:txBody>
      </p:sp>
      <p:pic>
        <p:nvPicPr>
          <p:cNvPr id="4" name="Picture 3">
            <a:extLst>
              <a:ext uri="{FF2B5EF4-FFF2-40B4-BE49-F238E27FC236}">
                <a16:creationId xmlns:a16="http://schemas.microsoft.com/office/drawing/2014/main" id="{502F9070-8FFC-4BC5-BD89-2A7843A94228}"/>
              </a:ext>
            </a:extLst>
          </p:cNvPr>
          <p:cNvPicPr>
            <a:picLocks noChangeAspect="1"/>
          </p:cNvPicPr>
          <p:nvPr/>
        </p:nvPicPr>
        <p:blipFill>
          <a:blip r:embed="rId2"/>
          <a:stretch>
            <a:fillRect/>
          </a:stretch>
        </p:blipFill>
        <p:spPr>
          <a:xfrm>
            <a:off x="4968791" y="5403065"/>
            <a:ext cx="2254418" cy="3233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3037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8BFCB-5639-4D1C-91C5-9A1A8996BE06}"/>
              </a:ext>
            </a:extLst>
          </p:cNvPr>
          <p:cNvSpPr>
            <a:spLocks noGrp="1"/>
          </p:cNvSpPr>
          <p:nvPr>
            <p:ph type="title"/>
          </p:nvPr>
        </p:nvSpPr>
        <p:spPr/>
        <p:txBody>
          <a:bodyPr/>
          <a:lstStyle/>
          <a:p>
            <a:r>
              <a:rPr lang="en-US" dirty="0"/>
              <a:t>Be Fruitful Even in Famine</a:t>
            </a:r>
          </a:p>
        </p:txBody>
      </p:sp>
      <p:sp>
        <p:nvSpPr>
          <p:cNvPr id="3" name="Content Placeholder 2">
            <a:extLst>
              <a:ext uri="{FF2B5EF4-FFF2-40B4-BE49-F238E27FC236}">
                <a16:creationId xmlns:a16="http://schemas.microsoft.com/office/drawing/2014/main" id="{1B255727-1D1E-4235-A9E4-C99C78091ADA}"/>
              </a:ext>
            </a:extLst>
          </p:cNvPr>
          <p:cNvSpPr>
            <a:spLocks noGrp="1"/>
          </p:cNvSpPr>
          <p:nvPr>
            <p:ph idx="1"/>
          </p:nvPr>
        </p:nvSpPr>
        <p:spPr/>
        <p:txBody>
          <a:bodyPr/>
          <a:lstStyle/>
          <a:p>
            <a:r>
              <a:rPr lang="en-US" dirty="0"/>
              <a:t>It appears Joseph’s family was an arranged marriage.  Note the meanings of the names he gave his two sons. What might be some words in our language that would be descriptive names for these sons?</a:t>
            </a:r>
          </a:p>
        </p:txBody>
      </p:sp>
      <p:graphicFrame>
        <p:nvGraphicFramePr>
          <p:cNvPr id="6" name="Table 6">
            <a:extLst>
              <a:ext uri="{FF2B5EF4-FFF2-40B4-BE49-F238E27FC236}">
                <a16:creationId xmlns:a16="http://schemas.microsoft.com/office/drawing/2014/main" id="{75709E96-99B5-4B58-89D0-A72D6D1F4479}"/>
              </a:ext>
            </a:extLst>
          </p:cNvPr>
          <p:cNvGraphicFramePr>
            <a:graphicFrameLocks noGrp="1"/>
          </p:cNvGraphicFramePr>
          <p:nvPr>
            <p:extLst>
              <p:ext uri="{D42A27DB-BD31-4B8C-83A1-F6EECF244321}">
                <p14:modId xmlns:p14="http://schemas.microsoft.com/office/powerpoint/2010/main" val="4194739369"/>
              </p:ext>
            </p:extLst>
          </p:nvPr>
        </p:nvGraphicFramePr>
        <p:xfrm>
          <a:off x="2048510" y="4422140"/>
          <a:ext cx="8094980" cy="1889760"/>
        </p:xfrm>
        <a:graphic>
          <a:graphicData uri="http://schemas.openxmlformats.org/drawingml/2006/table">
            <a:tbl>
              <a:tblPr firstRow="1" bandRow="1">
                <a:tableStyleId>{5C22544A-7EE6-4342-B048-85BDC9FD1C3A}</a:tableStyleId>
              </a:tblPr>
              <a:tblGrid>
                <a:gridCol w="4047490">
                  <a:extLst>
                    <a:ext uri="{9D8B030D-6E8A-4147-A177-3AD203B41FA5}">
                      <a16:colId xmlns:a16="http://schemas.microsoft.com/office/drawing/2014/main" val="1027329984"/>
                    </a:ext>
                  </a:extLst>
                </a:gridCol>
                <a:gridCol w="4047490">
                  <a:extLst>
                    <a:ext uri="{9D8B030D-6E8A-4147-A177-3AD203B41FA5}">
                      <a16:colId xmlns:a16="http://schemas.microsoft.com/office/drawing/2014/main" val="3782861699"/>
                    </a:ext>
                  </a:extLst>
                </a:gridCol>
              </a:tblGrid>
              <a:tr h="432224">
                <a:tc>
                  <a:txBody>
                    <a:bodyPr/>
                    <a:lstStyle/>
                    <a:p>
                      <a:pPr algn="ctr"/>
                      <a:r>
                        <a:rPr lang="en-US" sz="2800" dirty="0"/>
                        <a:t>Manasseh</a:t>
                      </a:r>
                      <a:br>
                        <a:rPr lang="en-US" sz="2800" dirty="0"/>
                      </a:br>
                      <a:r>
                        <a:rPr lang="en-US" sz="2800" dirty="0"/>
                        <a:t>Forgot My Troubles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Ephraim</a:t>
                      </a:r>
                      <a:br>
                        <a:rPr lang="en-US" sz="2800" dirty="0"/>
                      </a:br>
                      <a:r>
                        <a:rPr lang="en-US" sz="2800" dirty="0"/>
                        <a:t>Fruitful after Suffering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9042941"/>
                  </a:ext>
                </a:extLst>
              </a:tr>
              <a:tr h="370840">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030925"/>
                  </a:ext>
                </a:extLst>
              </a:tr>
            </a:tbl>
          </a:graphicData>
        </a:graphic>
      </p:graphicFrame>
    </p:spTree>
    <p:extLst>
      <p:ext uri="{BB962C8B-B14F-4D97-AF65-F5344CB8AC3E}">
        <p14:creationId xmlns:p14="http://schemas.microsoft.com/office/powerpoint/2010/main" val="1604711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891FF-971F-434E-B9A1-62CB0A7621E7}"/>
              </a:ext>
            </a:extLst>
          </p:cNvPr>
          <p:cNvSpPr>
            <a:spLocks noGrp="1"/>
          </p:cNvSpPr>
          <p:nvPr>
            <p:ph type="title"/>
          </p:nvPr>
        </p:nvSpPr>
        <p:spPr/>
        <p:txBody>
          <a:bodyPr/>
          <a:lstStyle/>
          <a:p>
            <a:r>
              <a:rPr lang="en-US" dirty="0"/>
              <a:t>Be Fruitful Even in Famine</a:t>
            </a:r>
          </a:p>
        </p:txBody>
      </p:sp>
      <p:sp>
        <p:nvSpPr>
          <p:cNvPr id="3" name="Content Placeholder 2">
            <a:extLst>
              <a:ext uri="{FF2B5EF4-FFF2-40B4-BE49-F238E27FC236}">
                <a16:creationId xmlns:a16="http://schemas.microsoft.com/office/drawing/2014/main" id="{712C94E9-5A2D-4871-8179-2FD75523B2CA}"/>
              </a:ext>
            </a:extLst>
          </p:cNvPr>
          <p:cNvSpPr>
            <a:spLocks noGrp="1"/>
          </p:cNvSpPr>
          <p:nvPr>
            <p:ph idx="1"/>
          </p:nvPr>
        </p:nvSpPr>
        <p:spPr/>
        <p:txBody>
          <a:bodyPr/>
          <a:lstStyle/>
          <a:p>
            <a:r>
              <a:rPr lang="en-US" dirty="0"/>
              <a:t>We might not name our children with some of these descriptive names, but what could we be doing or saying to express our awareness and thanksgiving for God’s working in our lives?</a:t>
            </a:r>
          </a:p>
          <a:p>
            <a:r>
              <a:rPr lang="en-US" dirty="0"/>
              <a:t>With what kinds of life crises are people struggling with these days?</a:t>
            </a:r>
          </a:p>
          <a:p>
            <a:endParaRPr lang="en-US" dirty="0"/>
          </a:p>
        </p:txBody>
      </p:sp>
    </p:spTree>
    <p:extLst>
      <p:ext uri="{BB962C8B-B14F-4D97-AF65-F5344CB8AC3E}">
        <p14:creationId xmlns:p14="http://schemas.microsoft.com/office/powerpoint/2010/main" val="1914853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78AED-7D8E-4FBD-A8F1-D734986FBEE4}"/>
              </a:ext>
            </a:extLst>
          </p:cNvPr>
          <p:cNvSpPr>
            <a:spLocks noGrp="1"/>
          </p:cNvSpPr>
          <p:nvPr>
            <p:ph type="title"/>
          </p:nvPr>
        </p:nvSpPr>
        <p:spPr/>
        <p:txBody>
          <a:bodyPr/>
          <a:lstStyle/>
          <a:p>
            <a:r>
              <a:rPr lang="en-US" dirty="0"/>
              <a:t>Be Fruitful Even in Famine</a:t>
            </a:r>
          </a:p>
        </p:txBody>
      </p:sp>
      <p:sp>
        <p:nvSpPr>
          <p:cNvPr id="3" name="Content Placeholder 2">
            <a:extLst>
              <a:ext uri="{FF2B5EF4-FFF2-40B4-BE49-F238E27FC236}">
                <a16:creationId xmlns:a16="http://schemas.microsoft.com/office/drawing/2014/main" id="{582B14A4-66D1-4AD5-AE00-13090E91783A}"/>
              </a:ext>
            </a:extLst>
          </p:cNvPr>
          <p:cNvSpPr>
            <a:spLocks noGrp="1"/>
          </p:cNvSpPr>
          <p:nvPr>
            <p:ph idx="1"/>
          </p:nvPr>
        </p:nvSpPr>
        <p:spPr/>
        <p:txBody>
          <a:bodyPr/>
          <a:lstStyle/>
          <a:p>
            <a:r>
              <a:rPr lang="en-US" dirty="0"/>
              <a:t>While it is not healthy to deny our feelings and to act as if our struggles aren’t real, what can you do to learn from a current crisis that would increase your faith and draw you closer to God?</a:t>
            </a:r>
          </a:p>
        </p:txBody>
      </p:sp>
    </p:spTree>
    <p:extLst>
      <p:ext uri="{BB962C8B-B14F-4D97-AF65-F5344CB8AC3E}">
        <p14:creationId xmlns:p14="http://schemas.microsoft.com/office/powerpoint/2010/main" val="151298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208F-80F3-48EE-92C7-0D509CDC686A}"/>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2018148C-DCB8-42DD-935E-B9754528B4B1}"/>
              </a:ext>
            </a:extLst>
          </p:cNvPr>
          <p:cNvSpPr>
            <a:spLocks noGrp="1"/>
          </p:cNvSpPr>
          <p:nvPr>
            <p:ph idx="1"/>
          </p:nvPr>
        </p:nvSpPr>
        <p:spPr>
          <a:xfrm>
            <a:off x="838200" y="2251709"/>
            <a:ext cx="10515600" cy="3925253"/>
          </a:xfrm>
        </p:spPr>
        <p:txBody>
          <a:bodyPr/>
          <a:lstStyle/>
          <a:p>
            <a:r>
              <a:rPr lang="en-US" dirty="0"/>
              <a:t>Make a list. </a:t>
            </a:r>
          </a:p>
          <a:p>
            <a:pPr lvl="1"/>
            <a:r>
              <a:rPr lang="en-US" dirty="0"/>
              <a:t>Make a list of all the beautiful things happening in your life right now. </a:t>
            </a:r>
          </a:p>
          <a:p>
            <a:pPr lvl="1"/>
            <a:r>
              <a:rPr lang="en-US" dirty="0"/>
              <a:t>Tape it to your bathroom mirror and begin every day with praise.</a:t>
            </a:r>
          </a:p>
          <a:p>
            <a:endParaRPr lang="en-US" dirty="0"/>
          </a:p>
        </p:txBody>
      </p:sp>
    </p:spTree>
    <p:extLst>
      <p:ext uri="{BB962C8B-B14F-4D97-AF65-F5344CB8AC3E}">
        <p14:creationId xmlns:p14="http://schemas.microsoft.com/office/powerpoint/2010/main" val="1753093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208F-80F3-48EE-92C7-0D509CDC686A}"/>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2018148C-DCB8-42DD-935E-B9754528B4B1}"/>
              </a:ext>
            </a:extLst>
          </p:cNvPr>
          <p:cNvSpPr>
            <a:spLocks noGrp="1"/>
          </p:cNvSpPr>
          <p:nvPr>
            <p:ph idx="1"/>
          </p:nvPr>
        </p:nvSpPr>
        <p:spPr>
          <a:xfrm>
            <a:off x="838200" y="2114549"/>
            <a:ext cx="10515600" cy="4062413"/>
          </a:xfrm>
        </p:spPr>
        <p:txBody>
          <a:bodyPr/>
          <a:lstStyle/>
          <a:p>
            <a:r>
              <a:rPr lang="en-US" dirty="0"/>
              <a:t>Consider. </a:t>
            </a:r>
          </a:p>
          <a:p>
            <a:pPr lvl="1"/>
            <a:r>
              <a:rPr lang="en-US" dirty="0"/>
              <a:t>Consider all the hard things you are going through right now. </a:t>
            </a:r>
          </a:p>
          <a:p>
            <a:pPr lvl="1"/>
            <a:r>
              <a:rPr lang="en-US" dirty="0"/>
              <a:t>As you pray while you take a walk around your neighborhood, read them aloud and give them all to God.</a:t>
            </a:r>
          </a:p>
          <a:p>
            <a:endParaRPr lang="en-US" dirty="0"/>
          </a:p>
        </p:txBody>
      </p:sp>
    </p:spTree>
    <p:extLst>
      <p:ext uri="{BB962C8B-B14F-4D97-AF65-F5344CB8AC3E}">
        <p14:creationId xmlns:p14="http://schemas.microsoft.com/office/powerpoint/2010/main" val="731203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942A92-FF75-448D-A42C-38461BD6A9FC}"/>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6EF7A62E-E350-4397-BF94-6CBC8A4D1909}"/>
              </a:ext>
            </a:extLst>
          </p:cNvPr>
          <p:cNvGrpSpPr/>
          <p:nvPr/>
        </p:nvGrpSpPr>
        <p:grpSpPr>
          <a:xfrm>
            <a:off x="3066188" y="1536027"/>
            <a:ext cx="6059624" cy="4123367"/>
            <a:chOff x="2849598" y="1548384"/>
            <a:chExt cx="6492803" cy="4494070"/>
          </a:xfrm>
        </p:grpSpPr>
        <p:pic>
          <p:nvPicPr>
            <p:cNvPr id="6" name="Picture 5" descr="A picture containing text, railroad&#10;&#10;Description automatically generated">
              <a:extLst>
                <a:ext uri="{FF2B5EF4-FFF2-40B4-BE49-F238E27FC236}">
                  <a16:creationId xmlns:a16="http://schemas.microsoft.com/office/drawing/2014/main" id="{A55E50E1-1C1E-4064-A55A-B4B347604E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795462"/>
              <a:ext cx="5715000" cy="3267075"/>
            </a:xfrm>
            <a:prstGeom prst="rect">
              <a:avLst/>
            </a:prstGeom>
          </p:spPr>
        </p:pic>
        <p:pic>
          <p:nvPicPr>
            <p:cNvPr id="8" name="Picture 7" descr="Shape&#10;&#10;Description automatically generated with medium confidence">
              <a:hlinkClick r:id="rId3"/>
              <a:extLst>
                <a:ext uri="{FF2B5EF4-FFF2-40B4-BE49-F238E27FC236}">
                  <a16:creationId xmlns:a16="http://schemas.microsoft.com/office/drawing/2014/main" id="{EDAA104F-6FF2-490A-A83B-991A98E0C0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548384"/>
              <a:ext cx="6492803" cy="4494070"/>
            </a:xfrm>
            <a:prstGeom prst="rect">
              <a:avLst/>
            </a:prstGeom>
          </p:spPr>
        </p:pic>
      </p:grpSp>
      <p:sp>
        <p:nvSpPr>
          <p:cNvPr id="10" name="TextBox 9">
            <a:extLst>
              <a:ext uri="{FF2B5EF4-FFF2-40B4-BE49-F238E27FC236}">
                <a16:creationId xmlns:a16="http://schemas.microsoft.com/office/drawing/2014/main" id="{E4764118-5712-4988-9087-4C4B2D3A945C}"/>
              </a:ext>
            </a:extLst>
          </p:cNvPr>
          <p:cNvSpPr txBox="1"/>
          <p:nvPr/>
        </p:nvSpPr>
        <p:spPr>
          <a:xfrm>
            <a:off x="4448432" y="5795319"/>
            <a:ext cx="3361038" cy="461665"/>
          </a:xfrm>
          <a:prstGeom prst="rect">
            <a:avLst/>
          </a:prstGeom>
          <a:noFill/>
        </p:spPr>
        <p:txBody>
          <a:bodyPr wrap="square" rtlCol="0">
            <a:spAutoFit/>
          </a:bodyPr>
          <a:lstStyle/>
          <a:p>
            <a:pPr algn="ctr"/>
            <a:r>
              <a:rPr lang="en-US" sz="2400" dirty="0">
                <a:hlinkClick r:id="rId3"/>
              </a:rPr>
              <a:t>View Video</a:t>
            </a:r>
            <a:endParaRPr lang="en-US" sz="2400" dirty="0"/>
          </a:p>
        </p:txBody>
      </p:sp>
    </p:spTree>
    <p:extLst>
      <p:ext uri="{BB962C8B-B14F-4D97-AF65-F5344CB8AC3E}">
        <p14:creationId xmlns:p14="http://schemas.microsoft.com/office/powerpoint/2010/main" val="4249141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208F-80F3-48EE-92C7-0D509CDC686A}"/>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2018148C-DCB8-42DD-935E-B9754528B4B1}"/>
              </a:ext>
            </a:extLst>
          </p:cNvPr>
          <p:cNvSpPr>
            <a:spLocks noGrp="1"/>
          </p:cNvSpPr>
          <p:nvPr>
            <p:ph idx="1"/>
          </p:nvPr>
        </p:nvSpPr>
        <p:spPr>
          <a:xfrm>
            <a:off x="838200" y="2205989"/>
            <a:ext cx="10515600" cy="3970973"/>
          </a:xfrm>
        </p:spPr>
        <p:txBody>
          <a:bodyPr/>
          <a:lstStyle/>
          <a:p>
            <a:r>
              <a:rPr lang="en-US" dirty="0"/>
              <a:t>Memorize. </a:t>
            </a:r>
          </a:p>
          <a:p>
            <a:pPr lvl="1"/>
            <a:r>
              <a:rPr lang="en-US" dirty="0"/>
              <a:t>Memorize Isaiah 26:3.  It’s an easy one!</a:t>
            </a:r>
          </a:p>
          <a:p>
            <a:pPr lvl="1"/>
            <a:r>
              <a:rPr lang="en-US" dirty="0"/>
              <a:t>“You will keep in perfect peace those whose minds are steadfast, because they trust in you.” </a:t>
            </a:r>
          </a:p>
          <a:p>
            <a:endParaRPr lang="en-US" dirty="0"/>
          </a:p>
        </p:txBody>
      </p:sp>
    </p:spTree>
    <p:extLst>
      <p:ext uri="{BB962C8B-B14F-4D97-AF65-F5344CB8AC3E}">
        <p14:creationId xmlns:p14="http://schemas.microsoft.com/office/powerpoint/2010/main" val="3136107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64D611-6C48-4F45-BA70-123622FAF25E}"/>
              </a:ext>
            </a:extLst>
          </p:cNvPr>
          <p:cNvSpPr>
            <a:spLocks noGrp="1"/>
          </p:cNvSpPr>
          <p:nvPr>
            <p:ph type="title"/>
          </p:nvPr>
        </p:nvSpPr>
        <p:spPr/>
        <p:txBody>
          <a:bodyPr/>
          <a:lstStyle/>
          <a:p>
            <a:r>
              <a:rPr lang="en-US" dirty="0"/>
              <a:t>Family Activities</a:t>
            </a:r>
          </a:p>
        </p:txBody>
      </p:sp>
      <p:pic>
        <p:nvPicPr>
          <p:cNvPr id="8" name="Picture 7" descr="Diagram&#10;&#10;Description automatically generated with medium confidence">
            <a:extLst>
              <a:ext uri="{FF2B5EF4-FFF2-40B4-BE49-F238E27FC236}">
                <a16:creationId xmlns:a16="http://schemas.microsoft.com/office/drawing/2014/main" id="{3A4B6B87-EF8D-4AEE-A592-356E98B8B0DF}"/>
              </a:ext>
            </a:extLst>
          </p:cNvPr>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838200" y="2128552"/>
            <a:ext cx="3879112" cy="3737610"/>
          </a:xfrm>
          <a:prstGeom prst="rect">
            <a:avLst/>
          </a:prstGeom>
          <a:ln>
            <a:noFill/>
          </a:ln>
          <a:effectLst>
            <a:outerShdw blurRad="292100" dist="139700" dir="2700000" algn="tl" rotWithShape="0">
              <a:srgbClr val="333333">
                <a:alpha val="65000"/>
              </a:srgbClr>
            </a:outerShdw>
          </a:effectLst>
          <a:scene3d>
            <a:camera prst="perspectiveContrastingRightFacing"/>
            <a:lightRig rig="threePt" dir="t"/>
          </a:scene3d>
        </p:spPr>
      </p:pic>
      <p:pic>
        <p:nvPicPr>
          <p:cNvPr id="10" name="Picture 9" descr="A picture containing vector graphics&#10;&#10;Description automatically generated">
            <a:extLst>
              <a:ext uri="{FF2B5EF4-FFF2-40B4-BE49-F238E27FC236}">
                <a16:creationId xmlns:a16="http://schemas.microsoft.com/office/drawing/2014/main" id="{7124CC88-2F17-4F98-ABB1-D0684B9800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8099" y="2406080"/>
            <a:ext cx="2619741" cy="4086795"/>
          </a:xfrm>
          <a:prstGeom prst="rect">
            <a:avLst/>
          </a:prstGeom>
        </p:spPr>
      </p:pic>
      <p:sp>
        <p:nvSpPr>
          <p:cNvPr id="11" name="Speech Bubble: Rectangle with Corners Rounded 10">
            <a:extLst>
              <a:ext uri="{FF2B5EF4-FFF2-40B4-BE49-F238E27FC236}">
                <a16:creationId xmlns:a16="http://schemas.microsoft.com/office/drawing/2014/main" id="{EBA097C2-213C-4773-BEF1-B95A47A11951}"/>
              </a:ext>
            </a:extLst>
          </p:cNvPr>
          <p:cNvSpPr/>
          <p:nvPr/>
        </p:nvSpPr>
        <p:spPr>
          <a:xfrm>
            <a:off x="4533368" y="1577340"/>
            <a:ext cx="3879112" cy="3589020"/>
          </a:xfrm>
          <a:prstGeom prst="wedgeRoundRectCallout">
            <a:avLst>
              <a:gd name="adj1" fmla="val 80323"/>
              <a:gd name="adj2" fmla="val 4101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Pshaw!  We got comments about a posted solution that was for the wrong crossword puzzle … sorry about that!  The fellow who puts all this together is getting to be “of an age”, you know.  The help this week claims to be at </a:t>
            </a:r>
            <a:r>
              <a:rPr lang="en-US" sz="1800" u="sng" dirty="0">
                <a:solidFill>
                  <a:srgbClr val="0563C1"/>
                </a:solidFill>
                <a:effectLst/>
                <a:latin typeface="Comic Sans MS" panose="030F0702030302020204" pitchFamily="66" charset="0"/>
                <a:ea typeface="Calibri" panose="020F0502020204030204" pitchFamily="34" charset="0"/>
                <a:cs typeface="Times New Roman" panose="02020603050405020304" pitchFamily="18" charset="0"/>
                <a:hlinkClick r:id="rId4"/>
              </a:rPr>
              <a:t>https://tinyurl.com/3yxbve78</a:t>
            </a:r>
            <a:r>
              <a:rPr lang="en-US" sz="18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p>
          <a:p>
            <a:pPr algn="ctr"/>
            <a:r>
              <a:rPr lang="en-US" dirty="0">
                <a:solidFill>
                  <a:schemeClr val="tx1"/>
                </a:solidFill>
                <a:latin typeface="Comic Sans MS" panose="030F0702030302020204" pitchFamily="66" charset="0"/>
                <a:cs typeface="Times New Roman" panose="02020603050405020304" pitchFamily="18" charset="0"/>
              </a:rPr>
              <a:t>We’ll see.  Double check the other stuff that’s there also.</a:t>
            </a:r>
            <a:endParaRPr lang="en-US"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046427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Pitfall of Hard Times</a:t>
            </a:r>
          </a:p>
        </p:txBody>
      </p:sp>
      <p:sp>
        <p:nvSpPr>
          <p:cNvPr id="3" name="Subtitle 2"/>
          <p:cNvSpPr>
            <a:spLocks noGrp="1"/>
          </p:cNvSpPr>
          <p:nvPr>
            <p:ph type="subTitle" idx="1"/>
          </p:nvPr>
        </p:nvSpPr>
        <p:spPr>
          <a:xfrm>
            <a:off x="1524000" y="3925824"/>
            <a:ext cx="9144000" cy="1331976"/>
          </a:xfrm>
        </p:spPr>
        <p:txBody>
          <a:bodyPr/>
          <a:lstStyle/>
          <a:p>
            <a:r>
              <a:rPr lang="en-US" dirty="0"/>
              <a:t>February 6</a:t>
            </a:r>
          </a:p>
        </p:txBody>
      </p:sp>
    </p:spTree>
    <p:extLst>
      <p:ext uri="{BB962C8B-B14F-4D97-AF65-F5344CB8AC3E}">
        <p14:creationId xmlns:p14="http://schemas.microsoft.com/office/powerpoint/2010/main" val="2934807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552A92-B8C6-47D1-93CE-002B203E03B3}"/>
              </a:ext>
            </a:extLst>
          </p:cNvPr>
          <p:cNvSpPr>
            <a:spLocks noGrp="1"/>
          </p:cNvSpPr>
          <p:nvPr>
            <p:ph type="title"/>
          </p:nvPr>
        </p:nvSpPr>
        <p:spPr/>
        <p:txBody>
          <a:bodyPr/>
          <a:lstStyle/>
          <a:p>
            <a:r>
              <a:rPr lang="en-US" dirty="0"/>
              <a:t>Think carefully …</a:t>
            </a:r>
          </a:p>
        </p:txBody>
      </p:sp>
      <p:sp>
        <p:nvSpPr>
          <p:cNvPr id="4" name="Content Placeholder 3">
            <a:extLst>
              <a:ext uri="{FF2B5EF4-FFF2-40B4-BE49-F238E27FC236}">
                <a16:creationId xmlns:a16="http://schemas.microsoft.com/office/drawing/2014/main" id="{582666F7-B0AC-4F46-AE0B-1BA1E85B247C}"/>
              </a:ext>
            </a:extLst>
          </p:cNvPr>
          <p:cNvSpPr>
            <a:spLocks noGrp="1"/>
          </p:cNvSpPr>
          <p:nvPr>
            <p:ph idx="1"/>
          </p:nvPr>
        </p:nvSpPr>
        <p:spPr/>
        <p:txBody>
          <a:bodyPr/>
          <a:lstStyle/>
          <a:p>
            <a:r>
              <a:rPr lang="en-US" dirty="0"/>
              <a:t>What is your number one survival tip to prepare for a crisis?</a:t>
            </a:r>
          </a:p>
          <a:p>
            <a:r>
              <a:rPr lang="en-US" dirty="0">
                <a:solidFill>
                  <a:srgbClr val="C00000"/>
                </a:solidFill>
              </a:rPr>
              <a:t>A tragedy or crisis can happen at any time …</a:t>
            </a:r>
          </a:p>
          <a:p>
            <a:pPr lvl="1"/>
            <a:r>
              <a:rPr lang="en-US" dirty="0">
                <a:solidFill>
                  <a:srgbClr val="C00000"/>
                </a:solidFill>
              </a:rPr>
              <a:t>Many times we are unprepared for such a crisis, but God is never surprised</a:t>
            </a:r>
          </a:p>
          <a:p>
            <a:pPr lvl="1"/>
            <a:r>
              <a:rPr lang="en-US" dirty="0">
                <a:solidFill>
                  <a:srgbClr val="C00000"/>
                </a:solidFill>
              </a:rPr>
              <a:t>Today we look at the fact that God has a plan to see you through any crisis</a:t>
            </a:r>
          </a:p>
          <a:p>
            <a:endParaRPr lang="en-US" dirty="0"/>
          </a:p>
        </p:txBody>
      </p:sp>
      <p:grpSp>
        <p:nvGrpSpPr>
          <p:cNvPr id="5" name="Group 4">
            <a:extLst>
              <a:ext uri="{FF2B5EF4-FFF2-40B4-BE49-F238E27FC236}">
                <a16:creationId xmlns:a16="http://schemas.microsoft.com/office/drawing/2014/main" id="{18C26FFE-3FFC-4587-8CB5-F8D6023057E5}"/>
              </a:ext>
            </a:extLst>
          </p:cNvPr>
          <p:cNvGrpSpPr/>
          <p:nvPr/>
        </p:nvGrpSpPr>
        <p:grpSpPr>
          <a:xfrm>
            <a:off x="1873229" y="3131820"/>
            <a:ext cx="8970135" cy="2676496"/>
            <a:chOff x="1873229" y="3069839"/>
            <a:chExt cx="8970135" cy="2676496"/>
          </a:xfrm>
        </p:grpSpPr>
        <p:pic>
          <p:nvPicPr>
            <p:cNvPr id="1026" name="Picture 2" descr="Handgun, Pistol, Firearm, Gun, Weapon, Crime, Bullet">
              <a:extLst>
                <a:ext uri="{FF2B5EF4-FFF2-40B4-BE49-F238E27FC236}">
                  <a16:creationId xmlns:a16="http://schemas.microsoft.com/office/drawing/2014/main" id="{3EA3776E-7D6C-4A9C-85D4-9BE58F7C7AD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004307">
              <a:off x="4313536" y="3113902"/>
              <a:ext cx="3228203" cy="21521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Cake, Cream Cake, Cherry Pie, Chocolate Cake, Cakes">
              <a:extLst>
                <a:ext uri="{FF2B5EF4-FFF2-40B4-BE49-F238E27FC236}">
                  <a16:creationId xmlns:a16="http://schemas.microsoft.com/office/drawing/2014/main" id="{BB32C59C-C8D0-4C0D-8D8D-936724CB8E4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9332">
              <a:off x="7797974" y="3235777"/>
              <a:ext cx="3045390" cy="203026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2" name="Picture 8" descr="Money, Dollars, Sack, Money Bag, Currency, Cash">
              <a:extLst>
                <a:ext uri="{FF2B5EF4-FFF2-40B4-BE49-F238E27FC236}">
                  <a16:creationId xmlns:a16="http://schemas.microsoft.com/office/drawing/2014/main" id="{1E68F365-195C-4A22-A095-1510695B460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032334">
              <a:off x="1873229" y="3069839"/>
              <a:ext cx="1780613" cy="267649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2682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A4DC-43E2-4D90-A2F2-40DAF56489B2}"/>
              </a:ext>
            </a:extLst>
          </p:cNvPr>
          <p:cNvSpPr>
            <a:spLocks noGrp="1"/>
          </p:cNvSpPr>
          <p:nvPr>
            <p:ph type="title"/>
          </p:nvPr>
        </p:nvSpPr>
        <p:spPr/>
        <p:txBody>
          <a:bodyPr/>
          <a:lstStyle/>
          <a:p>
            <a:pPr algn="l"/>
            <a:r>
              <a:rPr lang="en-US" dirty="0"/>
              <a:t>Listen for breaking news.</a:t>
            </a:r>
          </a:p>
        </p:txBody>
      </p:sp>
      <p:sp>
        <p:nvSpPr>
          <p:cNvPr id="3" name="Content Placeholder 2">
            <a:extLst>
              <a:ext uri="{FF2B5EF4-FFF2-40B4-BE49-F238E27FC236}">
                <a16:creationId xmlns:a16="http://schemas.microsoft.com/office/drawing/2014/main" id="{999BF113-5672-4ACE-8AEB-CAAB19289A44}"/>
              </a:ext>
            </a:extLst>
          </p:cNvPr>
          <p:cNvSpPr>
            <a:spLocks noGrp="1"/>
          </p:cNvSpPr>
          <p:nvPr>
            <p:ph idx="1"/>
          </p:nvPr>
        </p:nvSpPr>
        <p:spPr>
          <a:xfrm>
            <a:off x="1516380" y="1917065"/>
            <a:ext cx="9159240" cy="4351338"/>
          </a:xfrm>
        </p:spPr>
        <p:txBody>
          <a:bodyPr/>
          <a:lstStyle/>
          <a:p>
            <a:pPr marL="0" indent="0" algn="ctr">
              <a:buNone/>
            </a:pPr>
            <a:r>
              <a:rPr lang="en-US" dirty="0"/>
              <a:t>Genesis 41:28-32 (NIV)  "It is just as I said to Pharaoh: God has shown Pharaoh what he is about to do. 29  Seven years of great abundance are coming throughout the land of Egypt, 30  but seven years of famine will follow them. Then all the abundance in Egypt will be forgotten, </a:t>
            </a:r>
          </a:p>
        </p:txBody>
      </p:sp>
    </p:spTree>
    <p:extLst>
      <p:ext uri="{BB962C8B-B14F-4D97-AF65-F5344CB8AC3E}">
        <p14:creationId xmlns:p14="http://schemas.microsoft.com/office/powerpoint/2010/main" val="193414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A4DC-43E2-4D90-A2F2-40DAF56489B2}"/>
              </a:ext>
            </a:extLst>
          </p:cNvPr>
          <p:cNvSpPr>
            <a:spLocks noGrp="1"/>
          </p:cNvSpPr>
          <p:nvPr>
            <p:ph type="title"/>
          </p:nvPr>
        </p:nvSpPr>
        <p:spPr/>
        <p:txBody>
          <a:bodyPr/>
          <a:lstStyle/>
          <a:p>
            <a:pPr algn="l"/>
            <a:r>
              <a:rPr lang="en-US" dirty="0"/>
              <a:t>Listen for breaking news.</a:t>
            </a:r>
          </a:p>
        </p:txBody>
      </p:sp>
      <p:sp>
        <p:nvSpPr>
          <p:cNvPr id="3" name="Content Placeholder 2">
            <a:extLst>
              <a:ext uri="{FF2B5EF4-FFF2-40B4-BE49-F238E27FC236}">
                <a16:creationId xmlns:a16="http://schemas.microsoft.com/office/drawing/2014/main" id="{999BF113-5672-4ACE-8AEB-CAAB19289A44}"/>
              </a:ext>
            </a:extLst>
          </p:cNvPr>
          <p:cNvSpPr>
            <a:spLocks noGrp="1"/>
          </p:cNvSpPr>
          <p:nvPr>
            <p:ph idx="1"/>
          </p:nvPr>
        </p:nvSpPr>
        <p:spPr>
          <a:xfrm>
            <a:off x="1430655" y="1894205"/>
            <a:ext cx="9330690" cy="4351338"/>
          </a:xfrm>
        </p:spPr>
        <p:txBody>
          <a:bodyPr/>
          <a:lstStyle/>
          <a:p>
            <a:pPr marL="0" indent="0" algn="ctr">
              <a:buNone/>
            </a:pPr>
            <a:r>
              <a:rPr lang="en-US" dirty="0"/>
              <a:t>and the famine will ravage the land. 31  The abundance in the land will not be remembered, because the famine that follows it will be so severe. 32  The reason the dream was given to Pharaoh in two forms is that the matter has been firmly decided by God, and God will do it soon.</a:t>
            </a:r>
          </a:p>
        </p:txBody>
      </p:sp>
      <p:pic>
        <p:nvPicPr>
          <p:cNvPr id="5" name="Picture 4">
            <a:extLst>
              <a:ext uri="{FF2B5EF4-FFF2-40B4-BE49-F238E27FC236}">
                <a16:creationId xmlns:a16="http://schemas.microsoft.com/office/drawing/2014/main" id="{05A5DBFD-0B8A-48F5-8201-D77D7FFF1E3C}"/>
              </a:ext>
            </a:extLst>
          </p:cNvPr>
          <p:cNvPicPr>
            <a:picLocks noChangeAspect="1"/>
          </p:cNvPicPr>
          <p:nvPr/>
        </p:nvPicPr>
        <p:blipFill>
          <a:blip r:embed="rId2"/>
          <a:stretch>
            <a:fillRect/>
          </a:stretch>
        </p:blipFill>
        <p:spPr>
          <a:xfrm>
            <a:off x="4968791" y="5791685"/>
            <a:ext cx="2254418" cy="3233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12249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17B00-4DC8-4E25-9149-A628889D1E1E}"/>
              </a:ext>
            </a:extLst>
          </p:cNvPr>
          <p:cNvSpPr>
            <a:spLocks noGrp="1"/>
          </p:cNvSpPr>
          <p:nvPr>
            <p:ph type="title"/>
          </p:nvPr>
        </p:nvSpPr>
        <p:spPr/>
        <p:txBody>
          <a:bodyPr/>
          <a:lstStyle/>
          <a:p>
            <a:r>
              <a:rPr lang="en-US" dirty="0"/>
              <a:t>Seek God’s Wisdom</a:t>
            </a:r>
          </a:p>
        </p:txBody>
      </p:sp>
      <p:sp>
        <p:nvSpPr>
          <p:cNvPr id="3" name="Content Placeholder 2">
            <a:extLst>
              <a:ext uri="{FF2B5EF4-FFF2-40B4-BE49-F238E27FC236}">
                <a16:creationId xmlns:a16="http://schemas.microsoft.com/office/drawing/2014/main" id="{BC9415F4-B1DD-4503-8E3C-FA358A5492A4}"/>
              </a:ext>
            </a:extLst>
          </p:cNvPr>
          <p:cNvSpPr>
            <a:spLocks noGrp="1"/>
          </p:cNvSpPr>
          <p:nvPr>
            <p:ph idx="1"/>
          </p:nvPr>
        </p:nvSpPr>
        <p:spPr>
          <a:xfrm>
            <a:off x="838200" y="1825624"/>
            <a:ext cx="10515600" cy="4872355"/>
          </a:xfrm>
        </p:spPr>
        <p:txBody>
          <a:bodyPr>
            <a:normAutofit/>
          </a:bodyPr>
          <a:lstStyle/>
          <a:p>
            <a:r>
              <a:rPr lang="en-US" dirty="0"/>
              <a:t>What did Pharoah’s dream mean?</a:t>
            </a:r>
          </a:p>
          <a:p>
            <a:r>
              <a:rPr lang="en-US" dirty="0"/>
              <a:t>What words and phrases tell you about to whom Joseph gave credit concerning his interpretation of the dreams?</a:t>
            </a:r>
          </a:p>
          <a:p>
            <a:r>
              <a:rPr lang="en-US" dirty="0"/>
              <a:t>In what ways do we see the activity of God in these verses?</a:t>
            </a:r>
          </a:p>
          <a:p>
            <a:r>
              <a:rPr lang="en-US" dirty="0"/>
              <a:t>Besides being active, what other truths about God do you see here?</a:t>
            </a:r>
          </a:p>
        </p:txBody>
      </p:sp>
    </p:spTree>
    <p:extLst>
      <p:ext uri="{BB962C8B-B14F-4D97-AF65-F5344CB8AC3E}">
        <p14:creationId xmlns:p14="http://schemas.microsoft.com/office/powerpoint/2010/main" val="311611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88735-A84A-46B3-93F1-10326EE605D1}"/>
              </a:ext>
            </a:extLst>
          </p:cNvPr>
          <p:cNvSpPr>
            <a:spLocks noGrp="1"/>
          </p:cNvSpPr>
          <p:nvPr>
            <p:ph type="title"/>
          </p:nvPr>
        </p:nvSpPr>
        <p:spPr/>
        <p:txBody>
          <a:bodyPr/>
          <a:lstStyle/>
          <a:p>
            <a:r>
              <a:rPr lang="en-US" dirty="0"/>
              <a:t>Seek God’s Wisdom</a:t>
            </a:r>
          </a:p>
        </p:txBody>
      </p:sp>
      <p:sp>
        <p:nvSpPr>
          <p:cNvPr id="3" name="Content Placeholder 2">
            <a:extLst>
              <a:ext uri="{FF2B5EF4-FFF2-40B4-BE49-F238E27FC236}">
                <a16:creationId xmlns:a16="http://schemas.microsoft.com/office/drawing/2014/main" id="{D23BF048-5FA2-41E6-8F07-1988DBED37B4}"/>
              </a:ext>
            </a:extLst>
          </p:cNvPr>
          <p:cNvSpPr>
            <a:spLocks noGrp="1"/>
          </p:cNvSpPr>
          <p:nvPr>
            <p:ph idx="1"/>
          </p:nvPr>
        </p:nvSpPr>
        <p:spPr/>
        <p:txBody>
          <a:bodyPr/>
          <a:lstStyle/>
          <a:p>
            <a:r>
              <a:rPr lang="en-US" dirty="0"/>
              <a:t>Why was God not surprised by the turn of events that were about to occur in Egypt?</a:t>
            </a:r>
          </a:p>
          <a:p>
            <a:r>
              <a:rPr lang="en-US" dirty="0"/>
              <a:t>What are some reasons we might </a:t>
            </a:r>
            <a:r>
              <a:rPr lang="en-US" i="1" dirty="0"/>
              <a:t>fail</a:t>
            </a:r>
            <a:r>
              <a:rPr lang="en-US" dirty="0"/>
              <a:t> to seek God’s wisdom when making decisions? </a:t>
            </a:r>
          </a:p>
          <a:p>
            <a:r>
              <a:rPr lang="en-US" dirty="0"/>
              <a:t>What are some ways we can seek wisdom from God?</a:t>
            </a:r>
          </a:p>
        </p:txBody>
      </p:sp>
    </p:spTree>
    <p:extLst>
      <p:ext uri="{BB962C8B-B14F-4D97-AF65-F5344CB8AC3E}">
        <p14:creationId xmlns:p14="http://schemas.microsoft.com/office/powerpoint/2010/main" val="269877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70C14-6E7D-4380-B630-EEB5CC82C066}"/>
              </a:ext>
            </a:extLst>
          </p:cNvPr>
          <p:cNvSpPr>
            <a:spLocks noGrp="1"/>
          </p:cNvSpPr>
          <p:nvPr>
            <p:ph type="title"/>
          </p:nvPr>
        </p:nvSpPr>
        <p:spPr/>
        <p:txBody>
          <a:bodyPr/>
          <a:lstStyle/>
          <a:p>
            <a:r>
              <a:rPr lang="en-US" dirty="0"/>
              <a:t>Seek God’s Wisdom</a:t>
            </a:r>
          </a:p>
        </p:txBody>
      </p:sp>
      <p:sp>
        <p:nvSpPr>
          <p:cNvPr id="3" name="Content Placeholder 2">
            <a:extLst>
              <a:ext uri="{FF2B5EF4-FFF2-40B4-BE49-F238E27FC236}">
                <a16:creationId xmlns:a16="http://schemas.microsoft.com/office/drawing/2014/main" id="{2735BF10-8A0D-4A00-9187-CAA3E2BB4517}"/>
              </a:ext>
            </a:extLst>
          </p:cNvPr>
          <p:cNvSpPr>
            <a:spLocks noGrp="1"/>
          </p:cNvSpPr>
          <p:nvPr>
            <p:ph idx="1"/>
          </p:nvPr>
        </p:nvSpPr>
        <p:spPr/>
        <p:txBody>
          <a:bodyPr/>
          <a:lstStyle/>
          <a:p>
            <a:r>
              <a:rPr lang="en-US" dirty="0"/>
              <a:t>How should we live our lives so that those around will view us as people in whom the Spirit of God dwells? </a:t>
            </a:r>
          </a:p>
        </p:txBody>
      </p:sp>
    </p:spTree>
    <p:extLst>
      <p:ext uri="{BB962C8B-B14F-4D97-AF65-F5344CB8AC3E}">
        <p14:creationId xmlns:p14="http://schemas.microsoft.com/office/powerpoint/2010/main" val="3509088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5265D-F2E8-4237-AA6E-98F2DB14DAF0}"/>
              </a:ext>
            </a:extLst>
          </p:cNvPr>
          <p:cNvSpPr>
            <a:spLocks noGrp="1"/>
          </p:cNvSpPr>
          <p:nvPr>
            <p:ph type="title"/>
          </p:nvPr>
        </p:nvSpPr>
        <p:spPr>
          <a:xfrm>
            <a:off x="838200" y="365125"/>
            <a:ext cx="10820400" cy="1325563"/>
          </a:xfrm>
        </p:spPr>
        <p:txBody>
          <a:bodyPr/>
          <a:lstStyle/>
          <a:p>
            <a:pPr algn="l"/>
            <a:r>
              <a:rPr lang="en-US" dirty="0"/>
              <a:t>Listen for how Joseph followed God’s plan.</a:t>
            </a:r>
          </a:p>
        </p:txBody>
      </p:sp>
      <p:sp>
        <p:nvSpPr>
          <p:cNvPr id="3" name="Content Placeholder 2">
            <a:extLst>
              <a:ext uri="{FF2B5EF4-FFF2-40B4-BE49-F238E27FC236}">
                <a16:creationId xmlns:a16="http://schemas.microsoft.com/office/drawing/2014/main" id="{1C424765-CD85-480A-8CDB-8BFB5482A90A}"/>
              </a:ext>
            </a:extLst>
          </p:cNvPr>
          <p:cNvSpPr>
            <a:spLocks noGrp="1"/>
          </p:cNvSpPr>
          <p:nvPr>
            <p:ph idx="1"/>
          </p:nvPr>
        </p:nvSpPr>
        <p:spPr>
          <a:xfrm>
            <a:off x="1533525" y="1848485"/>
            <a:ext cx="9124950" cy="4351338"/>
          </a:xfrm>
        </p:spPr>
        <p:txBody>
          <a:bodyPr/>
          <a:lstStyle/>
          <a:p>
            <a:pPr marL="0" indent="0" algn="ctr">
              <a:buNone/>
            </a:pPr>
            <a:r>
              <a:rPr lang="en-US" dirty="0"/>
              <a:t>Genesis 41:47-49 (NIV)   During the seven years of abundance the land produced plentifully. 48  Joseph collected all the food produced in those seven years of abundance in Egypt and stored it in the cities. In each city he put the </a:t>
            </a:r>
          </a:p>
        </p:txBody>
      </p:sp>
    </p:spTree>
    <p:extLst>
      <p:ext uri="{BB962C8B-B14F-4D97-AF65-F5344CB8AC3E}">
        <p14:creationId xmlns:p14="http://schemas.microsoft.com/office/powerpoint/2010/main" val="265348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140</TotalTime>
  <Words>945</Words>
  <Application>Microsoft Office PowerPoint</Application>
  <PresentationFormat>Widescreen</PresentationFormat>
  <Paragraphs>65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Comic Sans MS</vt:lpstr>
      <vt:lpstr>Office Theme</vt:lpstr>
      <vt:lpstr>The Pitfall of Hard Times</vt:lpstr>
      <vt:lpstr>Video Introduction</vt:lpstr>
      <vt:lpstr>Think carefully …</vt:lpstr>
      <vt:lpstr>Listen for breaking news.</vt:lpstr>
      <vt:lpstr>Listen for breaking news.</vt:lpstr>
      <vt:lpstr>Seek God’s Wisdom</vt:lpstr>
      <vt:lpstr>Seek God’s Wisdom</vt:lpstr>
      <vt:lpstr>Seek God’s Wisdom</vt:lpstr>
      <vt:lpstr>Listen for how Joseph followed God’s plan.</vt:lpstr>
      <vt:lpstr>Listen for how Joseph followed God’s plan.</vt:lpstr>
      <vt:lpstr>Follow God’s Plan</vt:lpstr>
      <vt:lpstr>Follow God’s Plan</vt:lpstr>
      <vt:lpstr>Listen for events in Joseph’s personal life.</vt:lpstr>
      <vt:lpstr>Listen for events in Joseph’s personal life.</vt:lpstr>
      <vt:lpstr>Be Fruitful Even in Famine</vt:lpstr>
      <vt:lpstr>Be Fruitful Even in Famine</vt:lpstr>
      <vt:lpstr>Be Fruitful Even in Famine</vt:lpstr>
      <vt:lpstr>Application</vt:lpstr>
      <vt:lpstr>Application</vt:lpstr>
      <vt:lpstr>Application</vt:lpstr>
      <vt:lpstr>Family Activities</vt:lpstr>
      <vt:lpstr>The Pitfall of Hard Times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Pitfall of Hard Times</dc:title>
  <dc:creator>Steve Armstrong</dc:creator>
  <cp:lastModifiedBy>Steve Armstrong</cp:lastModifiedBy>
  <cp:revision>3</cp:revision>
  <dcterms:created xsi:type="dcterms:W3CDTF">2022-01-28T14:36:45Z</dcterms:created>
  <dcterms:modified xsi:type="dcterms:W3CDTF">2022-01-28T20:16:09Z</dcterms:modified>
</cp:coreProperties>
</file>