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2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67000"/>
                </a:schemeClr>
              </a:gs>
              <a:gs pos="83000">
                <a:schemeClr val="accent1">
                  <a:lumMod val="45000"/>
                  <a:lumOff val="55000"/>
                  <a:alpha val="69000"/>
                </a:schemeClr>
              </a:gs>
              <a:gs pos="100000">
                <a:schemeClr val="accent1">
                  <a:lumMod val="30000"/>
                  <a:lumOff val="70000"/>
                  <a:alpha val="76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hyperlink" Target="https://tinyurl.com/59e49994"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1is4sjz3"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Pitfall of </a:t>
            </a:r>
            <a:br>
              <a:rPr lang="en-US" dirty="0"/>
            </a:br>
            <a:r>
              <a:rPr lang="en-US" dirty="0"/>
              <a:t>Guilt and Grudges</a:t>
            </a:r>
          </a:p>
        </p:txBody>
      </p:sp>
      <p:sp>
        <p:nvSpPr>
          <p:cNvPr id="3" name="Subtitle 2"/>
          <p:cNvSpPr>
            <a:spLocks noGrp="1"/>
          </p:cNvSpPr>
          <p:nvPr>
            <p:ph type="subTitle" idx="1"/>
          </p:nvPr>
        </p:nvSpPr>
        <p:spPr>
          <a:xfrm>
            <a:off x="1524000" y="4061360"/>
            <a:ext cx="9144000" cy="1196439"/>
          </a:xfrm>
        </p:spPr>
        <p:txBody>
          <a:bodyPr/>
          <a:lstStyle/>
          <a:p>
            <a:r>
              <a:rPr lang="en-US" dirty="0"/>
              <a:t>February 27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9AFC-4841-476D-A4D1-6212B96B8A7C}"/>
              </a:ext>
            </a:extLst>
          </p:cNvPr>
          <p:cNvSpPr>
            <a:spLocks noGrp="1"/>
          </p:cNvSpPr>
          <p:nvPr>
            <p:ph type="title"/>
          </p:nvPr>
        </p:nvSpPr>
        <p:spPr/>
        <p:txBody>
          <a:bodyPr/>
          <a:lstStyle/>
          <a:p>
            <a:r>
              <a:rPr lang="en-US" dirty="0"/>
              <a:t>Focus on God’s Providence</a:t>
            </a:r>
          </a:p>
        </p:txBody>
      </p:sp>
      <p:sp>
        <p:nvSpPr>
          <p:cNvPr id="3" name="Content Placeholder 2">
            <a:extLst>
              <a:ext uri="{FF2B5EF4-FFF2-40B4-BE49-F238E27FC236}">
                <a16:creationId xmlns:a16="http://schemas.microsoft.com/office/drawing/2014/main" id="{3683CB69-A494-49AA-A48C-31EBB6829269}"/>
              </a:ext>
            </a:extLst>
          </p:cNvPr>
          <p:cNvSpPr>
            <a:spLocks noGrp="1"/>
          </p:cNvSpPr>
          <p:nvPr>
            <p:ph idx="1"/>
          </p:nvPr>
        </p:nvSpPr>
        <p:spPr/>
        <p:txBody>
          <a:bodyPr/>
          <a:lstStyle/>
          <a:p>
            <a:r>
              <a:rPr lang="en-US" dirty="0"/>
              <a:t>How does Joseph’s reply to them demonstrate his attitude of submissiveness before God? </a:t>
            </a:r>
          </a:p>
          <a:p>
            <a:r>
              <a:rPr lang="en-US" dirty="0"/>
              <a:t>What perspective did Joseph offer to explain the actions of his brothers and the things that had happened to him? </a:t>
            </a:r>
          </a:p>
          <a:p>
            <a:r>
              <a:rPr lang="en-US" dirty="0"/>
              <a:t>What can it cost us to leave justice in God’s hands?</a:t>
            </a:r>
          </a:p>
        </p:txBody>
      </p:sp>
    </p:spTree>
    <p:extLst>
      <p:ext uri="{BB962C8B-B14F-4D97-AF65-F5344CB8AC3E}">
        <p14:creationId xmlns:p14="http://schemas.microsoft.com/office/powerpoint/2010/main" val="12972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CAAD-B5C7-4833-A783-E096F1CDF21B}"/>
              </a:ext>
            </a:extLst>
          </p:cNvPr>
          <p:cNvSpPr>
            <a:spLocks noGrp="1"/>
          </p:cNvSpPr>
          <p:nvPr>
            <p:ph type="title"/>
          </p:nvPr>
        </p:nvSpPr>
        <p:spPr/>
        <p:txBody>
          <a:bodyPr/>
          <a:lstStyle/>
          <a:p>
            <a:r>
              <a:rPr lang="en-US" dirty="0"/>
              <a:t>Focus on God’s Providence</a:t>
            </a:r>
          </a:p>
        </p:txBody>
      </p:sp>
      <p:sp>
        <p:nvSpPr>
          <p:cNvPr id="3" name="Content Placeholder 2">
            <a:extLst>
              <a:ext uri="{FF2B5EF4-FFF2-40B4-BE49-F238E27FC236}">
                <a16:creationId xmlns:a16="http://schemas.microsoft.com/office/drawing/2014/main" id="{13A8A9DC-A724-41B2-9B28-A57FAA6A3CAA}"/>
              </a:ext>
            </a:extLst>
          </p:cNvPr>
          <p:cNvSpPr>
            <a:spLocks noGrp="1"/>
          </p:cNvSpPr>
          <p:nvPr>
            <p:ph idx="1"/>
          </p:nvPr>
        </p:nvSpPr>
        <p:spPr/>
        <p:txBody>
          <a:bodyPr/>
          <a:lstStyle/>
          <a:p>
            <a:endParaRPr lang="en-US" dirty="0"/>
          </a:p>
          <a:p>
            <a:r>
              <a:rPr lang="en-US" dirty="0"/>
              <a:t>Agree or disagree?</a:t>
            </a:r>
          </a:p>
        </p:txBody>
      </p:sp>
      <p:pic>
        <p:nvPicPr>
          <p:cNvPr id="3074" name="Picture 2" descr="Speech, Debate, Presentation, Political, Speak, Talk">
            <a:extLst>
              <a:ext uri="{FF2B5EF4-FFF2-40B4-BE49-F238E27FC236}">
                <a16:creationId xmlns:a16="http://schemas.microsoft.com/office/drawing/2014/main" id="{CAE604AB-E610-4FD1-AF70-3AB7D4F9B94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83" b="98750" l="5305" r="90570">
                        <a14:foregroundMark x1="41650" y1="91528" x2="55992" y2="96111"/>
                        <a14:foregroundMark x1="11788" y1="68750" x2="14735" y2="63472"/>
                        <a14:foregroundMark x1="29666" y1="98056" x2="27898" y2="98750"/>
                        <a14:foregroundMark x1="8841" y1="66389" x2="5305" y2="69444"/>
                        <a14:foregroundMark x1="28094" y1="18889" x2="50491" y2="6944"/>
                        <a14:foregroundMark x1="50491" y1="6944" x2="54617" y2="12917"/>
                        <a14:foregroundMark x1="81925" y1="5139" x2="81729" y2="3889"/>
                        <a14:foregroundMark x1="89391" y1="9583" x2="90766" y2="15833"/>
                        <a14:foregroundMark x1="38507" y1="3333" x2="53045" y2="3194"/>
                        <a14:foregroundMark x1="80747" y1="2083" x2="80747" y2="2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857205" y="3515624"/>
            <a:ext cx="1881419" cy="2661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B1FA9BC-1332-44CB-A5B9-4C0364474EBB}"/>
              </a:ext>
            </a:extLst>
          </p:cNvPr>
          <p:cNvSpPr/>
          <p:nvPr/>
        </p:nvSpPr>
        <p:spPr>
          <a:xfrm>
            <a:off x="6501161" y="1825625"/>
            <a:ext cx="3925229" cy="1325563"/>
          </a:xfrm>
          <a:prstGeom prst="wedgeRoundRectCallout">
            <a:avLst>
              <a:gd name="adj1" fmla="val 28599"/>
              <a:gd name="adj2" fmla="val 734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It is possible to both forgive and forget.</a:t>
            </a:r>
          </a:p>
        </p:txBody>
      </p:sp>
      <p:graphicFrame>
        <p:nvGraphicFramePr>
          <p:cNvPr id="5" name="Table 5">
            <a:extLst>
              <a:ext uri="{FF2B5EF4-FFF2-40B4-BE49-F238E27FC236}">
                <a16:creationId xmlns:a16="http://schemas.microsoft.com/office/drawing/2014/main" id="{DB73E2B9-DF2D-4CC0-A5C7-6E314935B12C}"/>
              </a:ext>
            </a:extLst>
          </p:cNvPr>
          <p:cNvGraphicFramePr>
            <a:graphicFrameLocks noGrp="1"/>
          </p:cNvGraphicFramePr>
          <p:nvPr>
            <p:extLst>
              <p:ext uri="{D42A27DB-BD31-4B8C-83A1-F6EECF244321}">
                <p14:modId xmlns:p14="http://schemas.microsoft.com/office/powerpoint/2010/main" val="2961995269"/>
              </p:ext>
            </p:extLst>
          </p:nvPr>
        </p:nvGraphicFramePr>
        <p:xfrm>
          <a:off x="1552496" y="3543502"/>
          <a:ext cx="6498684" cy="1645920"/>
        </p:xfrm>
        <a:graphic>
          <a:graphicData uri="http://schemas.openxmlformats.org/drawingml/2006/table">
            <a:tbl>
              <a:tblPr firstRow="1" bandRow="1">
                <a:tableStyleId>{5C22544A-7EE6-4342-B048-85BDC9FD1C3A}</a:tableStyleId>
              </a:tblPr>
              <a:tblGrid>
                <a:gridCol w="3249342">
                  <a:extLst>
                    <a:ext uri="{9D8B030D-6E8A-4147-A177-3AD203B41FA5}">
                      <a16:colId xmlns:a16="http://schemas.microsoft.com/office/drawing/2014/main" val="1745580306"/>
                    </a:ext>
                  </a:extLst>
                </a:gridCol>
                <a:gridCol w="3249342">
                  <a:extLst>
                    <a:ext uri="{9D8B030D-6E8A-4147-A177-3AD203B41FA5}">
                      <a16:colId xmlns:a16="http://schemas.microsoft.com/office/drawing/2014/main" val="2353680616"/>
                    </a:ext>
                  </a:extLst>
                </a:gridCol>
              </a:tblGrid>
              <a:tr h="370840">
                <a:tc>
                  <a:txBody>
                    <a:bodyPr/>
                    <a:lstStyle/>
                    <a:p>
                      <a:pPr algn="ctr"/>
                      <a:r>
                        <a:rPr lang="en-US" sz="32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970372"/>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126068"/>
                  </a:ext>
                </a:extLst>
              </a:tr>
            </a:tbl>
          </a:graphicData>
        </a:graphic>
      </p:graphicFrame>
    </p:spTree>
    <p:extLst>
      <p:ext uri="{BB962C8B-B14F-4D97-AF65-F5344CB8AC3E}">
        <p14:creationId xmlns:p14="http://schemas.microsoft.com/office/powerpoint/2010/main" val="228186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BC66-A941-4945-95D5-40EF75B5C0AB}"/>
              </a:ext>
            </a:extLst>
          </p:cNvPr>
          <p:cNvSpPr>
            <a:spLocks noGrp="1"/>
          </p:cNvSpPr>
          <p:nvPr>
            <p:ph type="title"/>
          </p:nvPr>
        </p:nvSpPr>
        <p:spPr/>
        <p:txBody>
          <a:bodyPr/>
          <a:lstStyle/>
          <a:p>
            <a:r>
              <a:rPr lang="en-US" dirty="0"/>
              <a:t>Focus on God’s Providence</a:t>
            </a:r>
          </a:p>
        </p:txBody>
      </p:sp>
      <p:sp>
        <p:nvSpPr>
          <p:cNvPr id="3" name="Content Placeholder 2">
            <a:extLst>
              <a:ext uri="{FF2B5EF4-FFF2-40B4-BE49-F238E27FC236}">
                <a16:creationId xmlns:a16="http://schemas.microsoft.com/office/drawing/2014/main" id="{1B15E0BA-40EB-4FCE-9D42-FDFC57C918AB}"/>
              </a:ext>
            </a:extLst>
          </p:cNvPr>
          <p:cNvSpPr>
            <a:spLocks noGrp="1"/>
          </p:cNvSpPr>
          <p:nvPr>
            <p:ph idx="1"/>
          </p:nvPr>
        </p:nvSpPr>
        <p:spPr/>
        <p:txBody>
          <a:bodyPr/>
          <a:lstStyle/>
          <a:p>
            <a:r>
              <a:rPr lang="en-US" dirty="0"/>
              <a:t>How is this passage an Old Testament parallel to Romans 8:28?</a:t>
            </a:r>
            <a:br>
              <a:rPr lang="en-US" dirty="0"/>
            </a:br>
            <a:endParaRPr lang="en-US" dirty="0"/>
          </a:p>
          <a:p>
            <a:pPr lvl="1"/>
            <a:r>
              <a:rPr lang="en-US" i="1" dirty="0"/>
              <a:t>And we know that in all things God works for the good of those who love him, who have been called according to his purpose. </a:t>
            </a:r>
          </a:p>
          <a:p>
            <a:pPr lvl="1"/>
            <a:endParaRPr lang="en-US" dirty="0"/>
          </a:p>
          <a:p>
            <a:pPr lvl="1"/>
            <a:endParaRPr lang="en-US" dirty="0"/>
          </a:p>
        </p:txBody>
      </p:sp>
    </p:spTree>
    <p:extLst>
      <p:ext uri="{BB962C8B-B14F-4D97-AF65-F5344CB8AC3E}">
        <p14:creationId xmlns:p14="http://schemas.microsoft.com/office/powerpoint/2010/main" val="168702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9C00-BE6F-49D2-A7BB-2BE86A107337}"/>
              </a:ext>
            </a:extLst>
          </p:cNvPr>
          <p:cNvSpPr>
            <a:spLocks noGrp="1"/>
          </p:cNvSpPr>
          <p:nvPr>
            <p:ph type="title"/>
          </p:nvPr>
        </p:nvSpPr>
        <p:spPr/>
        <p:txBody>
          <a:bodyPr/>
          <a:lstStyle/>
          <a:p>
            <a:pPr algn="l"/>
            <a:r>
              <a:rPr lang="en-US" dirty="0"/>
              <a:t>Listen for forgiveness and comfort.</a:t>
            </a:r>
          </a:p>
        </p:txBody>
      </p:sp>
      <p:sp>
        <p:nvSpPr>
          <p:cNvPr id="3" name="Content Placeholder 2">
            <a:extLst>
              <a:ext uri="{FF2B5EF4-FFF2-40B4-BE49-F238E27FC236}">
                <a16:creationId xmlns:a16="http://schemas.microsoft.com/office/drawing/2014/main" id="{A0D97CEF-B66D-485B-B700-D1A96E1D3B97}"/>
              </a:ext>
            </a:extLst>
          </p:cNvPr>
          <p:cNvSpPr>
            <a:spLocks noGrp="1"/>
          </p:cNvSpPr>
          <p:nvPr>
            <p:ph idx="1"/>
          </p:nvPr>
        </p:nvSpPr>
        <p:spPr>
          <a:xfrm>
            <a:off x="1996997" y="2141034"/>
            <a:ext cx="8198005" cy="4113987"/>
          </a:xfrm>
        </p:spPr>
        <p:txBody>
          <a:bodyPr/>
          <a:lstStyle/>
          <a:p>
            <a:pPr marL="0" indent="0" algn="ctr">
              <a:buNone/>
            </a:pPr>
            <a:r>
              <a:rPr lang="en-US" dirty="0"/>
              <a:t>Genesis 50:21 (NIV)  So then, don't be afraid. I will provide for you and your children." And he reassured them and spoke kindly to them.</a:t>
            </a:r>
          </a:p>
        </p:txBody>
      </p:sp>
      <p:pic>
        <p:nvPicPr>
          <p:cNvPr id="4" name="Picture 3">
            <a:extLst>
              <a:ext uri="{FF2B5EF4-FFF2-40B4-BE49-F238E27FC236}">
                <a16:creationId xmlns:a16="http://schemas.microsoft.com/office/drawing/2014/main" id="{B6DB8E24-76EE-4EF8-9A64-A717A1096029}"/>
              </a:ext>
            </a:extLst>
          </p:cNvPr>
          <p:cNvPicPr>
            <a:picLocks noChangeAspect="1"/>
          </p:cNvPicPr>
          <p:nvPr/>
        </p:nvPicPr>
        <p:blipFill>
          <a:blip r:embed="rId2"/>
          <a:stretch>
            <a:fillRect/>
          </a:stretch>
        </p:blipFill>
        <p:spPr>
          <a:xfrm>
            <a:off x="4934771" y="4816422"/>
            <a:ext cx="2322455" cy="368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64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EF0C-52FE-4E0F-AF1D-A211520D0225}"/>
              </a:ext>
            </a:extLst>
          </p:cNvPr>
          <p:cNvSpPr>
            <a:spLocks noGrp="1"/>
          </p:cNvSpPr>
          <p:nvPr>
            <p:ph type="title"/>
          </p:nvPr>
        </p:nvSpPr>
        <p:spPr/>
        <p:txBody>
          <a:bodyPr/>
          <a:lstStyle/>
          <a:p>
            <a:r>
              <a:rPr lang="en-US" dirty="0"/>
              <a:t>Receive Forgiveness</a:t>
            </a:r>
          </a:p>
        </p:txBody>
      </p:sp>
      <p:sp>
        <p:nvSpPr>
          <p:cNvPr id="3" name="Content Placeholder 2">
            <a:extLst>
              <a:ext uri="{FF2B5EF4-FFF2-40B4-BE49-F238E27FC236}">
                <a16:creationId xmlns:a16="http://schemas.microsoft.com/office/drawing/2014/main" id="{90B19C37-291D-4BCB-AF3F-0B6899E4EEF7}"/>
              </a:ext>
            </a:extLst>
          </p:cNvPr>
          <p:cNvSpPr>
            <a:spLocks noGrp="1"/>
          </p:cNvSpPr>
          <p:nvPr>
            <p:ph idx="1"/>
          </p:nvPr>
        </p:nvSpPr>
        <p:spPr/>
        <p:txBody>
          <a:bodyPr/>
          <a:lstStyle/>
          <a:p>
            <a:r>
              <a:rPr lang="en-US" dirty="0"/>
              <a:t>Because he believed that God had been in control all along, what actions was Joseph able to take toward his brothers and their families? </a:t>
            </a:r>
          </a:p>
          <a:p>
            <a:r>
              <a:rPr lang="en-US" dirty="0"/>
              <a:t>It is often hard to </a:t>
            </a:r>
            <a:r>
              <a:rPr lang="en-US" i="1" dirty="0"/>
              <a:t>offer</a:t>
            </a:r>
            <a:r>
              <a:rPr lang="en-US" dirty="0"/>
              <a:t> forgiveness.  Why is it sometimes hard for us to </a:t>
            </a:r>
            <a:r>
              <a:rPr lang="en-US" i="1" dirty="0"/>
              <a:t>accept</a:t>
            </a:r>
            <a:r>
              <a:rPr lang="en-US" dirty="0"/>
              <a:t> forgiveness from others?</a:t>
            </a:r>
          </a:p>
          <a:p>
            <a:r>
              <a:rPr lang="en-US" dirty="0"/>
              <a:t>What are some principles you’ve learned from Joseph’s life?</a:t>
            </a:r>
          </a:p>
        </p:txBody>
      </p:sp>
    </p:spTree>
    <p:extLst>
      <p:ext uri="{BB962C8B-B14F-4D97-AF65-F5344CB8AC3E}">
        <p14:creationId xmlns:p14="http://schemas.microsoft.com/office/powerpoint/2010/main" val="5837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498A-64E3-4E91-83D8-94B5FDF58D91}"/>
              </a:ext>
            </a:extLst>
          </p:cNvPr>
          <p:cNvSpPr>
            <a:spLocks noGrp="1"/>
          </p:cNvSpPr>
          <p:nvPr>
            <p:ph type="title"/>
          </p:nvPr>
        </p:nvSpPr>
        <p:spPr/>
        <p:txBody>
          <a:bodyPr/>
          <a:lstStyle/>
          <a:p>
            <a:r>
              <a:rPr lang="en-US" dirty="0"/>
              <a:t>Receive Forgiveness</a:t>
            </a:r>
          </a:p>
        </p:txBody>
      </p:sp>
      <p:sp>
        <p:nvSpPr>
          <p:cNvPr id="3" name="Content Placeholder 2">
            <a:extLst>
              <a:ext uri="{FF2B5EF4-FFF2-40B4-BE49-F238E27FC236}">
                <a16:creationId xmlns:a16="http://schemas.microsoft.com/office/drawing/2014/main" id="{E4982321-2005-498C-9527-A070C0812F04}"/>
              </a:ext>
            </a:extLst>
          </p:cNvPr>
          <p:cNvSpPr>
            <a:spLocks noGrp="1"/>
          </p:cNvSpPr>
          <p:nvPr>
            <p:ph idx="1"/>
          </p:nvPr>
        </p:nvSpPr>
        <p:spPr/>
        <p:txBody>
          <a:bodyPr/>
          <a:lstStyle/>
          <a:p>
            <a:r>
              <a:rPr lang="en-US" dirty="0"/>
              <a:t>What parallels do you see between the life of Joseph and the life of Jesus?  How is Joseph’s life a foreshadowing of the life and ministry of Christ?</a:t>
            </a:r>
          </a:p>
          <a:p>
            <a:r>
              <a:rPr lang="en-US" dirty="0"/>
              <a:t>How can our group help one another become people of forgiveness?</a:t>
            </a:r>
          </a:p>
        </p:txBody>
      </p:sp>
    </p:spTree>
    <p:extLst>
      <p:ext uri="{BB962C8B-B14F-4D97-AF65-F5344CB8AC3E}">
        <p14:creationId xmlns:p14="http://schemas.microsoft.com/office/powerpoint/2010/main" val="32831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6BAA-BB15-4725-802A-C88F04B941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C0F0030-F4D1-430C-ACCC-1BFC28E1BB8E}"/>
              </a:ext>
            </a:extLst>
          </p:cNvPr>
          <p:cNvSpPr>
            <a:spLocks noGrp="1"/>
          </p:cNvSpPr>
          <p:nvPr>
            <p:ph idx="1"/>
          </p:nvPr>
        </p:nvSpPr>
        <p:spPr/>
        <p:txBody>
          <a:bodyPr>
            <a:normAutofit/>
          </a:bodyPr>
          <a:lstStyle/>
          <a:p>
            <a:r>
              <a:rPr lang="en-US" dirty="0"/>
              <a:t>Stay humble. </a:t>
            </a:r>
          </a:p>
          <a:p>
            <a:pPr lvl="1"/>
            <a:r>
              <a:rPr lang="en-US" dirty="0"/>
              <a:t>God is stronger than you know. You are weaker than you know. </a:t>
            </a:r>
          </a:p>
          <a:p>
            <a:pPr lvl="1"/>
            <a:r>
              <a:rPr lang="en-US" dirty="0"/>
              <a:t>Embracing your small part in His grand story is not only the biblical thing to do, but the healthy way to live. </a:t>
            </a:r>
          </a:p>
          <a:p>
            <a:pPr lvl="1"/>
            <a:r>
              <a:rPr lang="en-US" dirty="0"/>
              <a:t>He’s in control so you can stop trying to be. Make a list of ways you have tried to be in control.</a:t>
            </a:r>
          </a:p>
          <a:p>
            <a:endParaRPr lang="en-US" dirty="0"/>
          </a:p>
        </p:txBody>
      </p:sp>
    </p:spTree>
    <p:extLst>
      <p:ext uri="{BB962C8B-B14F-4D97-AF65-F5344CB8AC3E}">
        <p14:creationId xmlns:p14="http://schemas.microsoft.com/office/powerpoint/2010/main" val="201603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6BAA-BB15-4725-802A-C88F04B941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C0F0030-F4D1-430C-ACCC-1BFC28E1BB8E}"/>
              </a:ext>
            </a:extLst>
          </p:cNvPr>
          <p:cNvSpPr>
            <a:spLocks noGrp="1"/>
          </p:cNvSpPr>
          <p:nvPr>
            <p:ph idx="1"/>
          </p:nvPr>
        </p:nvSpPr>
        <p:spPr/>
        <p:txBody>
          <a:bodyPr>
            <a:normAutofit lnSpcReduction="10000"/>
          </a:bodyPr>
          <a:lstStyle/>
          <a:p>
            <a:r>
              <a:rPr lang="en-US" dirty="0"/>
              <a:t>Stop the hate. </a:t>
            </a:r>
          </a:p>
          <a:p>
            <a:pPr lvl="1"/>
            <a:r>
              <a:rPr lang="en-US" dirty="0"/>
              <a:t>Stop hating people for hurting you. </a:t>
            </a:r>
          </a:p>
          <a:p>
            <a:pPr lvl="1"/>
            <a:r>
              <a:rPr lang="en-US" dirty="0"/>
              <a:t>The price we pay for holding others to their past is steep. </a:t>
            </a:r>
          </a:p>
          <a:p>
            <a:pPr lvl="1"/>
            <a:r>
              <a:rPr lang="en-US" dirty="0"/>
              <a:t>In the end, we punish ourselves for the actions of others. </a:t>
            </a:r>
          </a:p>
          <a:p>
            <a:pPr lvl="1"/>
            <a:r>
              <a:rPr lang="en-US" dirty="0"/>
              <a:t>This is not the grace of God at work in us. </a:t>
            </a:r>
          </a:p>
          <a:p>
            <a:pPr lvl="1"/>
            <a:r>
              <a:rPr lang="en-US" dirty="0"/>
              <a:t>Make a list of those for whom you hold a grudge and make it a prayer list.</a:t>
            </a:r>
          </a:p>
          <a:p>
            <a:endParaRPr lang="en-US" dirty="0"/>
          </a:p>
        </p:txBody>
      </p:sp>
    </p:spTree>
    <p:extLst>
      <p:ext uri="{BB962C8B-B14F-4D97-AF65-F5344CB8AC3E}">
        <p14:creationId xmlns:p14="http://schemas.microsoft.com/office/powerpoint/2010/main" val="7489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6BAA-BB15-4725-802A-C88F04B941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C0F0030-F4D1-430C-ACCC-1BFC28E1BB8E}"/>
              </a:ext>
            </a:extLst>
          </p:cNvPr>
          <p:cNvSpPr>
            <a:spLocks noGrp="1"/>
          </p:cNvSpPr>
          <p:nvPr>
            <p:ph idx="1"/>
          </p:nvPr>
        </p:nvSpPr>
        <p:spPr/>
        <p:txBody>
          <a:bodyPr>
            <a:normAutofit lnSpcReduction="10000"/>
          </a:bodyPr>
          <a:lstStyle/>
          <a:p>
            <a:r>
              <a:rPr lang="en-US" dirty="0"/>
              <a:t>Seek grace. </a:t>
            </a:r>
          </a:p>
          <a:p>
            <a:pPr lvl="1"/>
            <a:r>
              <a:rPr lang="en-US" dirty="0"/>
              <a:t>Seek the grace of God anew. </a:t>
            </a:r>
          </a:p>
          <a:p>
            <a:pPr lvl="1"/>
            <a:r>
              <a:rPr lang="en-US" dirty="0"/>
              <a:t>We don’t mean to do it, but we travel back to Egypt so quickly. </a:t>
            </a:r>
          </a:p>
          <a:p>
            <a:pPr lvl="1"/>
            <a:r>
              <a:rPr lang="en-US" dirty="0"/>
              <a:t>We go back to bondage. We forget that we are forgiven. </a:t>
            </a:r>
          </a:p>
          <a:p>
            <a:pPr lvl="1"/>
            <a:r>
              <a:rPr lang="en-US" dirty="0"/>
              <a:t>Because of Him, we are enough. We do measure up. </a:t>
            </a:r>
          </a:p>
          <a:p>
            <a:pPr lvl="1"/>
            <a:r>
              <a:rPr lang="en-US" dirty="0"/>
              <a:t>Make a list of reasons you have to celebrate God’s grace.</a:t>
            </a:r>
          </a:p>
          <a:p>
            <a:endParaRPr lang="en-US" dirty="0"/>
          </a:p>
        </p:txBody>
      </p:sp>
    </p:spTree>
    <p:extLst>
      <p:ext uri="{BB962C8B-B14F-4D97-AF65-F5344CB8AC3E}">
        <p14:creationId xmlns:p14="http://schemas.microsoft.com/office/powerpoint/2010/main" val="217553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B2DB-8C4C-4402-A534-FB725EB2BB2D}"/>
              </a:ext>
            </a:extLst>
          </p:cNvPr>
          <p:cNvSpPr>
            <a:spLocks noGrp="1"/>
          </p:cNvSpPr>
          <p:nvPr>
            <p:ph type="title"/>
          </p:nvPr>
        </p:nvSpPr>
        <p:spPr/>
        <p:txBody>
          <a:bodyPr/>
          <a:lstStyle/>
          <a:p>
            <a:r>
              <a:rPr lang="en-US" dirty="0"/>
              <a:t>Family Activities</a:t>
            </a:r>
          </a:p>
        </p:txBody>
      </p:sp>
      <p:pic>
        <p:nvPicPr>
          <p:cNvPr id="4" name="Picture 3" descr="A picture containing text, crossword puzzle&#10;&#10;Description automatically generated">
            <a:extLst>
              <a:ext uri="{FF2B5EF4-FFF2-40B4-BE49-F238E27FC236}">
                <a16:creationId xmlns:a16="http://schemas.microsoft.com/office/drawing/2014/main" id="{B098AD34-ABDC-4BA7-8DB9-43E01EFA81A6}"/>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960434" y="1857989"/>
            <a:ext cx="6393366" cy="238504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descr="A picture containing text, helmet&#10;&#10;Description automatically generated">
            <a:extLst>
              <a:ext uri="{FF2B5EF4-FFF2-40B4-BE49-F238E27FC236}">
                <a16:creationId xmlns:a16="http://schemas.microsoft.com/office/drawing/2014/main" id="{6D1B004B-CBCC-46C2-947B-167DA97DC27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863822" y="3711334"/>
            <a:ext cx="3046324" cy="294884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4D0BF39A-44B9-4644-833F-2A8859261C6E}"/>
              </a:ext>
            </a:extLst>
          </p:cNvPr>
          <p:cNvSpPr/>
          <p:nvPr/>
        </p:nvSpPr>
        <p:spPr>
          <a:xfrm>
            <a:off x="1338146" y="1416238"/>
            <a:ext cx="3980985" cy="2295096"/>
          </a:xfrm>
          <a:prstGeom prst="wedgeRoundRectCallout">
            <a:avLst>
              <a:gd name="adj1" fmla="val 22585"/>
              <a:gd name="adj2" fmla="val 620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Not sure what happened.  We need to get the letters back in place.  Can you give us a hand?  You can get free assistance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5"/>
              </a:rPr>
              <a:t>https://tinyurl.com/59e49994</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And check out other cool stuff to do there also.</a:t>
            </a:r>
            <a:r>
              <a:rPr lang="en-US" dirty="0">
                <a:latin typeface="Comic Sans MS" panose="030F0702030302020204" pitchFamily="66" charset="0"/>
              </a:rPr>
              <a:t> </a:t>
            </a:r>
          </a:p>
        </p:txBody>
      </p:sp>
    </p:spTree>
    <p:extLst>
      <p:ext uri="{BB962C8B-B14F-4D97-AF65-F5344CB8AC3E}">
        <p14:creationId xmlns:p14="http://schemas.microsoft.com/office/powerpoint/2010/main" val="111033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636F6-0DB2-48AE-B9AC-B9BACFA16B66}"/>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A66171E-95F8-4D41-BC80-4D4B48AB4745}"/>
              </a:ext>
            </a:extLst>
          </p:cNvPr>
          <p:cNvGrpSpPr/>
          <p:nvPr/>
        </p:nvGrpSpPr>
        <p:grpSpPr>
          <a:xfrm>
            <a:off x="2849598" y="1505414"/>
            <a:ext cx="6492803" cy="4346955"/>
            <a:chOff x="2849598" y="1505414"/>
            <a:chExt cx="6492803" cy="4346955"/>
          </a:xfrm>
        </p:grpSpPr>
        <p:pic>
          <p:nvPicPr>
            <p:cNvPr id="6" name="Picture 5">
              <a:extLst>
                <a:ext uri="{FF2B5EF4-FFF2-40B4-BE49-F238E27FC236}">
                  <a16:creationId xmlns:a16="http://schemas.microsoft.com/office/drawing/2014/main" id="{DE098BE4-6A7A-49BA-A091-AD1ED2F9A0F6}"/>
                </a:ext>
              </a:extLst>
            </p:cNvPr>
            <p:cNvPicPr>
              <a:picLocks noChangeAspect="1"/>
            </p:cNvPicPr>
            <p:nvPr/>
          </p:nvPicPr>
          <p:blipFill>
            <a:blip r:embed="rId2"/>
            <a:stretch>
              <a:fillRect/>
            </a:stretch>
          </p:blipFill>
          <p:spPr>
            <a:xfrm>
              <a:off x="3238857" y="1786143"/>
              <a:ext cx="5714286" cy="3285714"/>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DFE18803-AB66-4D50-926E-D64C0F5D8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05414"/>
              <a:ext cx="6492803" cy="4346955"/>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D2D720E7-3B2D-4D98-83EE-26A0E9798A62}"/>
              </a:ext>
            </a:extLst>
          </p:cNvPr>
          <p:cNvSpPr txBox="1"/>
          <p:nvPr/>
        </p:nvSpPr>
        <p:spPr>
          <a:xfrm>
            <a:off x="4486892" y="5719405"/>
            <a:ext cx="321821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2413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Pitfall of </a:t>
            </a:r>
            <a:br>
              <a:rPr lang="en-US" dirty="0"/>
            </a:br>
            <a:r>
              <a:rPr lang="en-US" dirty="0"/>
              <a:t>Guilt and Grudges</a:t>
            </a:r>
          </a:p>
        </p:txBody>
      </p:sp>
      <p:sp>
        <p:nvSpPr>
          <p:cNvPr id="3" name="Subtitle 2"/>
          <p:cNvSpPr>
            <a:spLocks noGrp="1"/>
          </p:cNvSpPr>
          <p:nvPr>
            <p:ph type="subTitle" idx="1"/>
          </p:nvPr>
        </p:nvSpPr>
        <p:spPr>
          <a:xfrm>
            <a:off x="1524000" y="4061360"/>
            <a:ext cx="9144000" cy="1196439"/>
          </a:xfrm>
        </p:spPr>
        <p:txBody>
          <a:bodyPr/>
          <a:lstStyle/>
          <a:p>
            <a:r>
              <a:rPr lang="en-US" dirty="0"/>
              <a:t>February 27</a:t>
            </a:r>
          </a:p>
        </p:txBody>
      </p:sp>
    </p:spTree>
    <p:extLst>
      <p:ext uri="{BB962C8B-B14F-4D97-AF65-F5344CB8AC3E}">
        <p14:creationId xmlns:p14="http://schemas.microsoft.com/office/powerpoint/2010/main" val="35132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CA768-71B9-499E-AD7A-BDC806187F8C}"/>
              </a:ext>
            </a:extLst>
          </p:cNvPr>
          <p:cNvSpPr>
            <a:spLocks noGrp="1"/>
          </p:cNvSpPr>
          <p:nvPr>
            <p:ph type="title"/>
          </p:nvPr>
        </p:nvSpPr>
        <p:spPr/>
        <p:txBody>
          <a:bodyPr/>
          <a:lstStyle/>
          <a:p>
            <a:r>
              <a:rPr lang="en-US" dirty="0"/>
              <a:t>Remember that incident?</a:t>
            </a:r>
          </a:p>
        </p:txBody>
      </p:sp>
      <p:sp>
        <p:nvSpPr>
          <p:cNvPr id="4" name="Content Placeholder 3">
            <a:extLst>
              <a:ext uri="{FF2B5EF4-FFF2-40B4-BE49-F238E27FC236}">
                <a16:creationId xmlns:a16="http://schemas.microsoft.com/office/drawing/2014/main" id="{614E2B99-3ACB-4945-BAD8-7D62B37DB107}"/>
              </a:ext>
            </a:extLst>
          </p:cNvPr>
          <p:cNvSpPr>
            <a:spLocks noGrp="1"/>
          </p:cNvSpPr>
          <p:nvPr>
            <p:ph idx="1"/>
          </p:nvPr>
        </p:nvSpPr>
        <p:spPr/>
        <p:txBody>
          <a:bodyPr/>
          <a:lstStyle/>
          <a:p>
            <a:r>
              <a:rPr lang="en-US" dirty="0"/>
              <a:t>When was the last time you were stuck, either literally or figuratively?</a:t>
            </a:r>
            <a:br>
              <a:rPr lang="en-US" dirty="0"/>
            </a:br>
            <a:endParaRPr lang="en-US" dirty="0"/>
          </a:p>
          <a:p>
            <a:r>
              <a:rPr lang="en-US" dirty="0">
                <a:solidFill>
                  <a:srgbClr val="C00000"/>
                </a:solidFill>
              </a:rPr>
              <a:t>It is possible to be stuck spiritually,</a:t>
            </a:r>
          </a:p>
          <a:p>
            <a:pPr lvl="1"/>
            <a:r>
              <a:rPr lang="en-US" dirty="0">
                <a:solidFill>
                  <a:srgbClr val="C00000"/>
                </a:solidFill>
              </a:rPr>
              <a:t>Making no progress, falling for the same temptation.</a:t>
            </a:r>
          </a:p>
          <a:p>
            <a:pPr lvl="1"/>
            <a:r>
              <a:rPr lang="en-US" dirty="0">
                <a:solidFill>
                  <a:srgbClr val="C00000"/>
                </a:solidFill>
              </a:rPr>
              <a:t>We can only move forward when we embrace God’s forgiveness.</a:t>
            </a:r>
          </a:p>
          <a:p>
            <a:endParaRPr lang="en-US" dirty="0"/>
          </a:p>
        </p:txBody>
      </p:sp>
      <p:grpSp>
        <p:nvGrpSpPr>
          <p:cNvPr id="5" name="Group 4">
            <a:extLst>
              <a:ext uri="{FF2B5EF4-FFF2-40B4-BE49-F238E27FC236}">
                <a16:creationId xmlns:a16="http://schemas.microsoft.com/office/drawing/2014/main" id="{0E82A8C4-0CCE-4897-815C-A7C2C5B4F500}"/>
              </a:ext>
            </a:extLst>
          </p:cNvPr>
          <p:cNvGrpSpPr/>
          <p:nvPr/>
        </p:nvGrpSpPr>
        <p:grpSpPr>
          <a:xfrm>
            <a:off x="1556813" y="3134726"/>
            <a:ext cx="9605992" cy="2666370"/>
            <a:chOff x="1556813" y="3134726"/>
            <a:chExt cx="9605992" cy="2666370"/>
          </a:xfrm>
        </p:grpSpPr>
        <p:pic>
          <p:nvPicPr>
            <p:cNvPr id="1026" name="Picture 2" descr="Santa stuck in a chimney clipart">
              <a:extLst>
                <a:ext uri="{FF2B5EF4-FFF2-40B4-BE49-F238E27FC236}">
                  <a16:creationId xmlns:a16="http://schemas.microsoft.com/office/drawing/2014/main" id="{DE8D83E1-FCA3-4ED3-900C-37C1B1C1FF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295" y="3134726"/>
              <a:ext cx="2336160" cy="2666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now, Street, Cars, Covered, Deep, Winter, Cold, Heavy">
              <a:extLst>
                <a:ext uri="{FF2B5EF4-FFF2-40B4-BE49-F238E27FC236}">
                  <a16:creationId xmlns:a16="http://schemas.microsoft.com/office/drawing/2014/main" id="{33D25D9C-459B-48E3-A27E-BB957CF25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6813" y="3512782"/>
              <a:ext cx="2869870" cy="1910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omework, School, Problem, Number, Paper, Physics">
              <a:extLst>
                <a:ext uri="{FF2B5EF4-FFF2-40B4-BE49-F238E27FC236}">
                  <a16:creationId xmlns:a16="http://schemas.microsoft.com/office/drawing/2014/main" id="{40430CFB-0F94-4F0E-BD57-AFCDE2AF27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9724" y="3429000"/>
              <a:ext cx="3183081" cy="2122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52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7CBB-7F62-4DB2-A7AF-2FE0A4707176}"/>
              </a:ext>
            </a:extLst>
          </p:cNvPr>
          <p:cNvSpPr>
            <a:spLocks noGrp="1"/>
          </p:cNvSpPr>
          <p:nvPr>
            <p:ph type="title"/>
          </p:nvPr>
        </p:nvSpPr>
        <p:spPr/>
        <p:txBody>
          <a:bodyPr/>
          <a:lstStyle/>
          <a:p>
            <a:pPr algn="l"/>
            <a:r>
              <a:rPr lang="en-US" dirty="0"/>
              <a:t>Listen for fear of revenge.</a:t>
            </a:r>
          </a:p>
        </p:txBody>
      </p:sp>
      <p:sp>
        <p:nvSpPr>
          <p:cNvPr id="3" name="Content Placeholder 2">
            <a:extLst>
              <a:ext uri="{FF2B5EF4-FFF2-40B4-BE49-F238E27FC236}">
                <a16:creationId xmlns:a16="http://schemas.microsoft.com/office/drawing/2014/main" id="{BF842A8C-C563-4843-9A5E-899C7D15BE09}"/>
              </a:ext>
            </a:extLst>
          </p:cNvPr>
          <p:cNvSpPr>
            <a:spLocks noGrp="1"/>
          </p:cNvSpPr>
          <p:nvPr>
            <p:ph idx="1"/>
          </p:nvPr>
        </p:nvSpPr>
        <p:spPr/>
        <p:txBody>
          <a:bodyPr/>
          <a:lstStyle/>
          <a:p>
            <a:pPr marL="0" indent="0" algn="ctr">
              <a:buNone/>
            </a:pPr>
            <a:r>
              <a:rPr lang="en-US" dirty="0"/>
              <a:t>Genesis 50:15-18 (NIV)   When Joseph's brothers saw that their father was dead, they said, "What if Joseph holds a grudge against us and pays us back for all the wrongs we did to him?" 16  So they sent word to Joseph, saying, "Your father left these instructions before he died: 17  'This is what you are to say to Joseph: I ask you to forgive </a:t>
            </a:r>
          </a:p>
        </p:txBody>
      </p:sp>
    </p:spTree>
    <p:extLst>
      <p:ext uri="{BB962C8B-B14F-4D97-AF65-F5344CB8AC3E}">
        <p14:creationId xmlns:p14="http://schemas.microsoft.com/office/powerpoint/2010/main" val="32088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7CBB-7F62-4DB2-A7AF-2FE0A4707176}"/>
              </a:ext>
            </a:extLst>
          </p:cNvPr>
          <p:cNvSpPr>
            <a:spLocks noGrp="1"/>
          </p:cNvSpPr>
          <p:nvPr>
            <p:ph type="title"/>
          </p:nvPr>
        </p:nvSpPr>
        <p:spPr/>
        <p:txBody>
          <a:bodyPr/>
          <a:lstStyle/>
          <a:p>
            <a:pPr algn="l"/>
            <a:r>
              <a:rPr lang="en-US" dirty="0"/>
              <a:t>Listen for fear of revenge.</a:t>
            </a:r>
          </a:p>
        </p:txBody>
      </p:sp>
      <p:sp>
        <p:nvSpPr>
          <p:cNvPr id="3" name="Content Placeholder 2">
            <a:extLst>
              <a:ext uri="{FF2B5EF4-FFF2-40B4-BE49-F238E27FC236}">
                <a16:creationId xmlns:a16="http://schemas.microsoft.com/office/drawing/2014/main" id="{BF842A8C-C563-4843-9A5E-899C7D15BE09}"/>
              </a:ext>
            </a:extLst>
          </p:cNvPr>
          <p:cNvSpPr>
            <a:spLocks noGrp="1"/>
          </p:cNvSpPr>
          <p:nvPr>
            <p:ph idx="1"/>
          </p:nvPr>
        </p:nvSpPr>
        <p:spPr/>
        <p:txBody>
          <a:bodyPr/>
          <a:lstStyle/>
          <a:p>
            <a:pPr marL="0" indent="0" algn="ctr">
              <a:buNone/>
            </a:pPr>
            <a:r>
              <a:rPr lang="en-US" dirty="0"/>
              <a:t>your brothers the sins and the wrongs they committed in treating you so badly.' Now please forgive the sins of the servants of the God of your father." When their message came to him, Joseph wept. 18  His brothers then came and threw themselves down before him. "We are your slaves," they said.</a:t>
            </a:r>
          </a:p>
        </p:txBody>
      </p:sp>
      <p:pic>
        <p:nvPicPr>
          <p:cNvPr id="5" name="Picture 4">
            <a:extLst>
              <a:ext uri="{FF2B5EF4-FFF2-40B4-BE49-F238E27FC236}">
                <a16:creationId xmlns:a16="http://schemas.microsoft.com/office/drawing/2014/main" id="{A0AA91FC-9AE8-47E9-AEFB-A15615BC84DC}"/>
              </a:ext>
            </a:extLst>
          </p:cNvPr>
          <p:cNvPicPr>
            <a:picLocks noChangeAspect="1"/>
          </p:cNvPicPr>
          <p:nvPr/>
        </p:nvPicPr>
        <p:blipFill>
          <a:blip r:embed="rId2"/>
          <a:stretch>
            <a:fillRect/>
          </a:stretch>
        </p:blipFill>
        <p:spPr>
          <a:xfrm>
            <a:off x="4934772" y="5808881"/>
            <a:ext cx="2322455" cy="368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366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A673-A078-4458-8EF1-EF5DC6A9E4D4}"/>
              </a:ext>
            </a:extLst>
          </p:cNvPr>
          <p:cNvSpPr>
            <a:spLocks noGrp="1"/>
          </p:cNvSpPr>
          <p:nvPr>
            <p:ph type="title"/>
          </p:nvPr>
        </p:nvSpPr>
        <p:spPr/>
        <p:txBody>
          <a:bodyPr/>
          <a:lstStyle/>
          <a:p>
            <a:r>
              <a:rPr lang="en-US" dirty="0"/>
              <a:t>Guilt vs. Grudges</a:t>
            </a:r>
          </a:p>
        </p:txBody>
      </p:sp>
      <p:sp>
        <p:nvSpPr>
          <p:cNvPr id="3" name="Content Placeholder 2">
            <a:extLst>
              <a:ext uri="{FF2B5EF4-FFF2-40B4-BE49-F238E27FC236}">
                <a16:creationId xmlns:a16="http://schemas.microsoft.com/office/drawing/2014/main" id="{31A7E0A2-7D19-42D1-88D3-73832ED00209}"/>
              </a:ext>
            </a:extLst>
          </p:cNvPr>
          <p:cNvSpPr>
            <a:spLocks noGrp="1"/>
          </p:cNvSpPr>
          <p:nvPr>
            <p:ph idx="1"/>
          </p:nvPr>
        </p:nvSpPr>
        <p:spPr/>
        <p:txBody>
          <a:bodyPr/>
          <a:lstStyle/>
          <a:p>
            <a:r>
              <a:rPr lang="en-US" dirty="0"/>
              <a:t>What did the brothers fear from Joseph following their father’s death? </a:t>
            </a:r>
          </a:p>
          <a:p>
            <a:r>
              <a:rPr lang="en-US" dirty="0"/>
              <a:t>What words or phrases describe the depth of their pleas for forgiveness?</a:t>
            </a:r>
          </a:p>
          <a:p>
            <a:r>
              <a:rPr lang="en-US" dirty="0"/>
              <a:t>What may have prompted Joseph to weep upon hearing the message asking for forgiveness? </a:t>
            </a:r>
          </a:p>
          <a:p>
            <a:r>
              <a:rPr lang="en-US" dirty="0"/>
              <a:t>What’s really going on when we hold a grudge?</a:t>
            </a:r>
          </a:p>
        </p:txBody>
      </p:sp>
    </p:spTree>
    <p:extLst>
      <p:ext uri="{BB962C8B-B14F-4D97-AF65-F5344CB8AC3E}">
        <p14:creationId xmlns:p14="http://schemas.microsoft.com/office/powerpoint/2010/main" val="27294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4BB3-C9EB-4CF8-8724-AFE9368A4572}"/>
              </a:ext>
            </a:extLst>
          </p:cNvPr>
          <p:cNvSpPr>
            <a:spLocks noGrp="1"/>
          </p:cNvSpPr>
          <p:nvPr>
            <p:ph type="title"/>
          </p:nvPr>
        </p:nvSpPr>
        <p:spPr/>
        <p:txBody>
          <a:bodyPr/>
          <a:lstStyle/>
          <a:p>
            <a:r>
              <a:rPr lang="en-US" dirty="0"/>
              <a:t>Guilt vs. Grudges</a:t>
            </a:r>
          </a:p>
        </p:txBody>
      </p:sp>
      <p:sp>
        <p:nvSpPr>
          <p:cNvPr id="3" name="Content Placeholder 2">
            <a:extLst>
              <a:ext uri="{FF2B5EF4-FFF2-40B4-BE49-F238E27FC236}">
                <a16:creationId xmlns:a16="http://schemas.microsoft.com/office/drawing/2014/main" id="{03E6033B-B8DB-4CF8-ACC8-C8CCDBC8E9FB}"/>
              </a:ext>
            </a:extLst>
          </p:cNvPr>
          <p:cNvSpPr>
            <a:spLocks noGrp="1"/>
          </p:cNvSpPr>
          <p:nvPr>
            <p:ph idx="1"/>
          </p:nvPr>
        </p:nvSpPr>
        <p:spPr/>
        <p:txBody>
          <a:bodyPr/>
          <a:lstStyle/>
          <a:p>
            <a:r>
              <a:rPr lang="en-US" dirty="0"/>
              <a:t>What makes forgiving someone who has wronged us so difficult? </a:t>
            </a:r>
          </a:p>
          <a:p>
            <a:r>
              <a:rPr lang="en-US" dirty="0"/>
              <a:t>What part does </a:t>
            </a:r>
            <a:r>
              <a:rPr lang="en-US" i="1" dirty="0"/>
              <a:t>admitting guilt </a:t>
            </a:r>
            <a:r>
              <a:rPr lang="en-US" dirty="0"/>
              <a:t>play in seeking forgiveness?  Is that all that is needed?</a:t>
            </a:r>
          </a:p>
        </p:txBody>
      </p:sp>
    </p:spTree>
    <p:extLst>
      <p:ext uri="{BB962C8B-B14F-4D97-AF65-F5344CB8AC3E}">
        <p14:creationId xmlns:p14="http://schemas.microsoft.com/office/powerpoint/2010/main" val="28995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D8AC-E5A1-49ED-AE73-7AC3D46E4A97}"/>
              </a:ext>
            </a:extLst>
          </p:cNvPr>
          <p:cNvSpPr>
            <a:spLocks noGrp="1"/>
          </p:cNvSpPr>
          <p:nvPr>
            <p:ph type="title"/>
          </p:nvPr>
        </p:nvSpPr>
        <p:spPr/>
        <p:txBody>
          <a:bodyPr/>
          <a:lstStyle/>
          <a:p>
            <a:r>
              <a:rPr lang="en-US" dirty="0"/>
              <a:t>Guilt vs. Grudges</a:t>
            </a:r>
          </a:p>
        </p:txBody>
      </p:sp>
      <p:sp>
        <p:nvSpPr>
          <p:cNvPr id="3" name="Content Placeholder 2">
            <a:extLst>
              <a:ext uri="{FF2B5EF4-FFF2-40B4-BE49-F238E27FC236}">
                <a16:creationId xmlns:a16="http://schemas.microsoft.com/office/drawing/2014/main" id="{8A262CE1-7413-4777-A45B-A7DACA4B68CA}"/>
              </a:ext>
            </a:extLst>
          </p:cNvPr>
          <p:cNvSpPr>
            <a:spLocks noGrp="1"/>
          </p:cNvSpPr>
          <p:nvPr>
            <p:ph idx="1"/>
          </p:nvPr>
        </p:nvSpPr>
        <p:spPr/>
        <p:txBody>
          <a:bodyPr/>
          <a:lstStyle/>
          <a:p>
            <a:pPr marL="0" indent="0">
              <a:buNone/>
            </a:pPr>
            <a:r>
              <a:rPr lang="en-US" dirty="0">
                <a:solidFill>
                  <a:srgbClr val="C00000"/>
                </a:solidFill>
              </a:rPr>
              <a:t>Be aware …</a:t>
            </a:r>
          </a:p>
          <a:p>
            <a:r>
              <a:rPr lang="en-US" dirty="0">
                <a:solidFill>
                  <a:srgbClr val="C00000"/>
                </a:solidFill>
              </a:rPr>
              <a:t>Those who have done wrong need to confess their sins, seek forgiveness</a:t>
            </a:r>
          </a:p>
          <a:p>
            <a:r>
              <a:rPr lang="en-US" dirty="0">
                <a:solidFill>
                  <a:srgbClr val="C00000"/>
                </a:solidFill>
              </a:rPr>
              <a:t>Guilt can be so strong that some people have trouble believing they have been forgiven</a:t>
            </a:r>
          </a:p>
          <a:p>
            <a:r>
              <a:rPr lang="en-US" dirty="0">
                <a:solidFill>
                  <a:srgbClr val="C00000"/>
                </a:solidFill>
              </a:rPr>
              <a:t>Forgiveness is necessary for ongoing personal relationships</a:t>
            </a:r>
          </a:p>
          <a:p>
            <a:pPr marL="0" indent="0">
              <a:buNone/>
            </a:pPr>
            <a:endParaRPr lang="en-US" dirty="0"/>
          </a:p>
        </p:txBody>
      </p:sp>
    </p:spTree>
    <p:extLst>
      <p:ext uri="{BB962C8B-B14F-4D97-AF65-F5344CB8AC3E}">
        <p14:creationId xmlns:p14="http://schemas.microsoft.com/office/powerpoint/2010/main" val="343616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D4D5-3007-42CC-AF45-EE630BEA5C01}"/>
              </a:ext>
            </a:extLst>
          </p:cNvPr>
          <p:cNvSpPr>
            <a:spLocks noGrp="1"/>
          </p:cNvSpPr>
          <p:nvPr>
            <p:ph type="title"/>
          </p:nvPr>
        </p:nvSpPr>
        <p:spPr/>
        <p:txBody>
          <a:bodyPr/>
          <a:lstStyle/>
          <a:p>
            <a:pPr algn="l"/>
            <a:r>
              <a:rPr lang="en-US" dirty="0"/>
              <a:t>Listen for God’s providence.</a:t>
            </a:r>
          </a:p>
        </p:txBody>
      </p:sp>
      <p:sp>
        <p:nvSpPr>
          <p:cNvPr id="3" name="Content Placeholder 2">
            <a:extLst>
              <a:ext uri="{FF2B5EF4-FFF2-40B4-BE49-F238E27FC236}">
                <a16:creationId xmlns:a16="http://schemas.microsoft.com/office/drawing/2014/main" id="{1DE832D7-CD7E-4DD6-9048-AEF649300907}"/>
              </a:ext>
            </a:extLst>
          </p:cNvPr>
          <p:cNvSpPr>
            <a:spLocks noGrp="1"/>
          </p:cNvSpPr>
          <p:nvPr>
            <p:ph idx="1"/>
          </p:nvPr>
        </p:nvSpPr>
        <p:spPr>
          <a:xfrm>
            <a:off x="1835304" y="2129883"/>
            <a:ext cx="8521390" cy="3957870"/>
          </a:xfrm>
        </p:spPr>
        <p:txBody>
          <a:bodyPr/>
          <a:lstStyle/>
          <a:p>
            <a:pPr marL="0" indent="0" algn="ctr">
              <a:buNone/>
            </a:pPr>
            <a:r>
              <a:rPr lang="en-US" dirty="0"/>
              <a:t>Genesis 50:19-21 (NIV)   But Joseph said to them, "Don't be afraid. Am I in the place of God? 20  You intended to harm me, but God intended it for good to accomplish what is now being done, the saving of many lives. </a:t>
            </a:r>
          </a:p>
        </p:txBody>
      </p:sp>
      <p:pic>
        <p:nvPicPr>
          <p:cNvPr id="4" name="Picture 3">
            <a:extLst>
              <a:ext uri="{FF2B5EF4-FFF2-40B4-BE49-F238E27FC236}">
                <a16:creationId xmlns:a16="http://schemas.microsoft.com/office/drawing/2014/main" id="{DFF6D9A3-B585-4CED-B92C-4C54017E3640}"/>
              </a:ext>
            </a:extLst>
          </p:cNvPr>
          <p:cNvPicPr>
            <a:picLocks noChangeAspect="1"/>
          </p:cNvPicPr>
          <p:nvPr/>
        </p:nvPicPr>
        <p:blipFill>
          <a:blip r:embed="rId2"/>
          <a:stretch>
            <a:fillRect/>
          </a:stretch>
        </p:blipFill>
        <p:spPr>
          <a:xfrm>
            <a:off x="4934772" y="5719671"/>
            <a:ext cx="2322455" cy="368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74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155</TotalTime>
  <Words>904</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Pitfall of  Guilt and Grudges</vt:lpstr>
      <vt:lpstr>Video Introduction</vt:lpstr>
      <vt:lpstr>Remember that incident?</vt:lpstr>
      <vt:lpstr>Listen for fear of revenge.</vt:lpstr>
      <vt:lpstr>Listen for fear of revenge.</vt:lpstr>
      <vt:lpstr>Guilt vs. Grudges</vt:lpstr>
      <vt:lpstr>Guilt vs. Grudges</vt:lpstr>
      <vt:lpstr>Guilt vs. Grudges</vt:lpstr>
      <vt:lpstr>Listen for God’s providence.</vt:lpstr>
      <vt:lpstr>Focus on God’s Providence</vt:lpstr>
      <vt:lpstr>Focus on God’s Providence</vt:lpstr>
      <vt:lpstr>Focus on God’s Providence</vt:lpstr>
      <vt:lpstr>Listen for forgiveness and comfort.</vt:lpstr>
      <vt:lpstr>Receive Forgiveness</vt:lpstr>
      <vt:lpstr>Receive Forgiveness</vt:lpstr>
      <vt:lpstr>Application</vt:lpstr>
      <vt:lpstr>Application</vt:lpstr>
      <vt:lpstr>Application</vt:lpstr>
      <vt:lpstr>Family Activities</vt:lpstr>
      <vt:lpstr>The Pitfall of  Guilt and Grudges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3</cp:revision>
  <dcterms:created xsi:type="dcterms:W3CDTF">2022-02-11T13:28:56Z</dcterms:created>
  <dcterms:modified xsi:type="dcterms:W3CDTF">2022-02-11T16:04:51Z</dcterms:modified>
</cp:coreProperties>
</file>