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4va8y62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igl79j2n"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Pitfall of Betrayal</a:t>
            </a:r>
          </a:p>
        </p:txBody>
      </p:sp>
      <p:sp>
        <p:nvSpPr>
          <p:cNvPr id="3" name="Subtitle 2"/>
          <p:cNvSpPr>
            <a:spLocks noGrp="1"/>
          </p:cNvSpPr>
          <p:nvPr>
            <p:ph type="subTitle" idx="1"/>
          </p:nvPr>
        </p:nvSpPr>
        <p:spPr>
          <a:xfrm>
            <a:off x="1524000" y="4001984"/>
            <a:ext cx="9144000" cy="1255816"/>
          </a:xfrm>
        </p:spPr>
        <p:txBody>
          <a:bodyPr/>
          <a:lstStyle/>
          <a:p>
            <a:r>
              <a:rPr lang="en-US" dirty="0"/>
              <a:t>January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F149-D758-49D5-9959-FA299FFD7A91}"/>
              </a:ext>
            </a:extLst>
          </p:cNvPr>
          <p:cNvSpPr>
            <a:spLocks noGrp="1"/>
          </p:cNvSpPr>
          <p:nvPr>
            <p:ph type="title"/>
          </p:nvPr>
        </p:nvSpPr>
        <p:spPr/>
        <p:txBody>
          <a:bodyPr/>
          <a:lstStyle/>
          <a:p>
            <a:r>
              <a:rPr lang="en-US" dirty="0"/>
              <a:t>The Peril of Hostility and Jealousy</a:t>
            </a:r>
          </a:p>
        </p:txBody>
      </p:sp>
      <p:sp>
        <p:nvSpPr>
          <p:cNvPr id="3" name="Content Placeholder 2">
            <a:extLst>
              <a:ext uri="{FF2B5EF4-FFF2-40B4-BE49-F238E27FC236}">
                <a16:creationId xmlns:a16="http://schemas.microsoft.com/office/drawing/2014/main" id="{190532B7-33FD-4DFF-B812-EDB51B7D2FD0}"/>
              </a:ext>
            </a:extLst>
          </p:cNvPr>
          <p:cNvSpPr>
            <a:spLocks noGrp="1"/>
          </p:cNvSpPr>
          <p:nvPr>
            <p:ph idx="1"/>
          </p:nvPr>
        </p:nvSpPr>
        <p:spPr/>
        <p:txBody>
          <a:bodyPr/>
          <a:lstStyle/>
          <a:p>
            <a:r>
              <a:rPr lang="en-US" dirty="0"/>
              <a:t>Initially, how did the brothers propose to get rid of Joseph? </a:t>
            </a:r>
          </a:p>
          <a:p>
            <a:r>
              <a:rPr lang="en-US" dirty="0"/>
              <a:t>What intercessory role did Reuben play?  What was his plan? </a:t>
            </a:r>
          </a:p>
          <a:p>
            <a:r>
              <a:rPr lang="en-US" dirty="0"/>
              <a:t>How might you respond when you’re betrayed by people close to you?</a:t>
            </a:r>
          </a:p>
        </p:txBody>
      </p:sp>
    </p:spTree>
    <p:extLst>
      <p:ext uri="{BB962C8B-B14F-4D97-AF65-F5344CB8AC3E}">
        <p14:creationId xmlns:p14="http://schemas.microsoft.com/office/powerpoint/2010/main" val="8648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DC6B-B2D6-4DC5-845B-01616423271B}"/>
              </a:ext>
            </a:extLst>
          </p:cNvPr>
          <p:cNvSpPr>
            <a:spLocks noGrp="1"/>
          </p:cNvSpPr>
          <p:nvPr>
            <p:ph type="title"/>
          </p:nvPr>
        </p:nvSpPr>
        <p:spPr/>
        <p:txBody>
          <a:bodyPr/>
          <a:lstStyle/>
          <a:p>
            <a:r>
              <a:rPr lang="en-US" dirty="0"/>
              <a:t>The Peril of Hostility and Jealousy</a:t>
            </a:r>
          </a:p>
        </p:txBody>
      </p:sp>
      <p:sp>
        <p:nvSpPr>
          <p:cNvPr id="3" name="Content Placeholder 2">
            <a:extLst>
              <a:ext uri="{FF2B5EF4-FFF2-40B4-BE49-F238E27FC236}">
                <a16:creationId xmlns:a16="http://schemas.microsoft.com/office/drawing/2014/main" id="{3F385919-C4EE-4298-8659-AE50C2471204}"/>
              </a:ext>
            </a:extLst>
          </p:cNvPr>
          <p:cNvSpPr>
            <a:spLocks noGrp="1"/>
          </p:cNvSpPr>
          <p:nvPr>
            <p:ph idx="1"/>
          </p:nvPr>
        </p:nvSpPr>
        <p:spPr>
          <a:xfrm>
            <a:off x="838200" y="1944547"/>
            <a:ext cx="10515600" cy="4232416"/>
          </a:xfrm>
        </p:spPr>
        <p:txBody>
          <a:bodyPr/>
          <a:lstStyle/>
          <a:p>
            <a:r>
              <a:rPr lang="en-US" dirty="0"/>
              <a:t>What makes jealousy such a powerful emotion? </a:t>
            </a:r>
          </a:p>
          <a:p>
            <a:r>
              <a:rPr lang="en-US" dirty="0"/>
              <a:t>How can you keep anger or jealousy from taking root in your life?  How should we deal with feelings of jealousy? </a:t>
            </a:r>
          </a:p>
        </p:txBody>
      </p:sp>
    </p:spTree>
    <p:extLst>
      <p:ext uri="{BB962C8B-B14F-4D97-AF65-F5344CB8AC3E}">
        <p14:creationId xmlns:p14="http://schemas.microsoft.com/office/powerpoint/2010/main" val="31847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E7B8-FBCE-4073-9DC7-911CB16358FD}"/>
              </a:ext>
            </a:extLst>
          </p:cNvPr>
          <p:cNvSpPr>
            <a:spLocks noGrp="1"/>
          </p:cNvSpPr>
          <p:nvPr>
            <p:ph type="title"/>
          </p:nvPr>
        </p:nvSpPr>
        <p:spPr/>
        <p:txBody>
          <a:bodyPr/>
          <a:lstStyle/>
          <a:p>
            <a:pPr algn="l"/>
            <a:r>
              <a:rPr lang="en-US" dirty="0"/>
              <a:t>Listen for what saves Joseph’s life.</a:t>
            </a:r>
          </a:p>
        </p:txBody>
      </p:sp>
      <p:sp>
        <p:nvSpPr>
          <p:cNvPr id="3" name="Content Placeholder 2">
            <a:extLst>
              <a:ext uri="{FF2B5EF4-FFF2-40B4-BE49-F238E27FC236}">
                <a16:creationId xmlns:a16="http://schemas.microsoft.com/office/drawing/2014/main" id="{04A12D6D-2473-42DA-8D69-87D3DA811E4A}"/>
              </a:ext>
            </a:extLst>
          </p:cNvPr>
          <p:cNvSpPr>
            <a:spLocks noGrp="1"/>
          </p:cNvSpPr>
          <p:nvPr>
            <p:ph idx="1"/>
          </p:nvPr>
        </p:nvSpPr>
        <p:spPr>
          <a:xfrm>
            <a:off x="1269839" y="1837200"/>
            <a:ext cx="9652322" cy="4351338"/>
          </a:xfrm>
        </p:spPr>
        <p:txBody>
          <a:bodyPr/>
          <a:lstStyle/>
          <a:p>
            <a:pPr marL="0" indent="0" algn="ctr">
              <a:buNone/>
            </a:pPr>
            <a:r>
              <a:rPr lang="en-US" dirty="0"/>
              <a:t>Genesis 37:26-27 (NIV)   Judah said to his brothers, "What will we gain if we kill our brother and cover up his blood? 27  Come, let's sell him to the Ishmaelites and not lay our hands on him; after all, he is our brother, our own flesh and blood." His brothers agreed.</a:t>
            </a:r>
          </a:p>
        </p:txBody>
      </p:sp>
      <p:pic>
        <p:nvPicPr>
          <p:cNvPr id="4" name="Picture 3">
            <a:extLst>
              <a:ext uri="{FF2B5EF4-FFF2-40B4-BE49-F238E27FC236}">
                <a16:creationId xmlns:a16="http://schemas.microsoft.com/office/drawing/2014/main" id="{94D10122-5EAB-46C6-8E20-8C73FBC630E2}"/>
              </a:ext>
            </a:extLst>
          </p:cNvPr>
          <p:cNvPicPr>
            <a:picLocks noChangeAspect="1"/>
          </p:cNvPicPr>
          <p:nvPr/>
        </p:nvPicPr>
        <p:blipFill>
          <a:blip r:embed="rId2"/>
          <a:stretch>
            <a:fillRect/>
          </a:stretch>
        </p:blipFill>
        <p:spPr>
          <a:xfrm>
            <a:off x="4466417" y="5330102"/>
            <a:ext cx="2495238"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65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73BD-9C12-4416-A704-183C92DC0FED}"/>
              </a:ext>
            </a:extLst>
          </p:cNvPr>
          <p:cNvSpPr>
            <a:spLocks noGrp="1"/>
          </p:cNvSpPr>
          <p:nvPr>
            <p:ph type="title"/>
          </p:nvPr>
        </p:nvSpPr>
        <p:spPr/>
        <p:txBody>
          <a:bodyPr/>
          <a:lstStyle/>
          <a:p>
            <a:r>
              <a:rPr lang="en-US" dirty="0"/>
              <a:t>God Is Still at Work</a:t>
            </a:r>
          </a:p>
        </p:txBody>
      </p:sp>
      <p:sp>
        <p:nvSpPr>
          <p:cNvPr id="3" name="Content Placeholder 2">
            <a:extLst>
              <a:ext uri="{FF2B5EF4-FFF2-40B4-BE49-F238E27FC236}">
                <a16:creationId xmlns:a16="http://schemas.microsoft.com/office/drawing/2014/main" id="{A4C1FA8F-646E-4D8A-8DBB-B7EF706CEB9A}"/>
              </a:ext>
            </a:extLst>
          </p:cNvPr>
          <p:cNvSpPr>
            <a:spLocks noGrp="1"/>
          </p:cNvSpPr>
          <p:nvPr>
            <p:ph idx="1"/>
          </p:nvPr>
        </p:nvSpPr>
        <p:spPr/>
        <p:txBody>
          <a:bodyPr/>
          <a:lstStyle/>
          <a:p>
            <a:r>
              <a:rPr lang="en-US" dirty="0"/>
              <a:t>Who was Judah and what alternative proposal did he present to his brothers concerning Joseph? </a:t>
            </a:r>
          </a:p>
          <a:p>
            <a:r>
              <a:rPr lang="en-US" dirty="0">
                <a:solidFill>
                  <a:srgbClr val="C00000"/>
                </a:solidFill>
              </a:rPr>
              <a:t>The Ishmaelites</a:t>
            </a:r>
          </a:p>
          <a:p>
            <a:pPr lvl="1"/>
            <a:r>
              <a:rPr lang="en-US" dirty="0">
                <a:solidFill>
                  <a:srgbClr val="C00000"/>
                </a:solidFill>
              </a:rPr>
              <a:t>Descendants of Abraham’s first child (Ishmael). Sara’s handmaid.</a:t>
            </a:r>
          </a:p>
          <a:p>
            <a:pPr lvl="1"/>
            <a:r>
              <a:rPr lang="en-US" dirty="0">
                <a:solidFill>
                  <a:srgbClr val="C00000"/>
                </a:solidFill>
              </a:rPr>
              <a:t>Now three generations later.</a:t>
            </a:r>
          </a:p>
          <a:p>
            <a:pPr lvl="1"/>
            <a:r>
              <a:rPr lang="en-US" dirty="0">
                <a:solidFill>
                  <a:srgbClr val="C00000"/>
                </a:solidFill>
              </a:rPr>
              <a:t>These were maybe distant cousins of the brothers, although the families probably weren’t close at all.</a:t>
            </a:r>
          </a:p>
        </p:txBody>
      </p:sp>
    </p:spTree>
    <p:extLst>
      <p:ext uri="{BB962C8B-B14F-4D97-AF65-F5344CB8AC3E}">
        <p14:creationId xmlns:p14="http://schemas.microsoft.com/office/powerpoint/2010/main" val="6783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582B-53B2-4321-8740-503B82DDFB2B}"/>
              </a:ext>
            </a:extLst>
          </p:cNvPr>
          <p:cNvSpPr>
            <a:spLocks noGrp="1"/>
          </p:cNvSpPr>
          <p:nvPr>
            <p:ph type="title"/>
          </p:nvPr>
        </p:nvSpPr>
        <p:spPr/>
        <p:txBody>
          <a:bodyPr/>
          <a:lstStyle/>
          <a:p>
            <a:r>
              <a:rPr lang="en-US" dirty="0"/>
              <a:t>God Is Still at Work</a:t>
            </a:r>
          </a:p>
        </p:txBody>
      </p:sp>
      <p:sp>
        <p:nvSpPr>
          <p:cNvPr id="3" name="Content Placeholder 2">
            <a:extLst>
              <a:ext uri="{FF2B5EF4-FFF2-40B4-BE49-F238E27FC236}">
                <a16:creationId xmlns:a16="http://schemas.microsoft.com/office/drawing/2014/main" id="{D47826F1-EA90-4061-BACF-4EAA275945CB}"/>
              </a:ext>
            </a:extLst>
          </p:cNvPr>
          <p:cNvSpPr>
            <a:spLocks noGrp="1"/>
          </p:cNvSpPr>
          <p:nvPr>
            <p:ph idx="1"/>
          </p:nvPr>
        </p:nvSpPr>
        <p:spPr>
          <a:xfrm>
            <a:off x="838200" y="1825625"/>
            <a:ext cx="10515600" cy="4667250"/>
          </a:xfrm>
        </p:spPr>
        <p:txBody>
          <a:bodyPr>
            <a:normAutofit/>
          </a:bodyPr>
          <a:lstStyle/>
          <a:p>
            <a:r>
              <a:rPr lang="en-US" dirty="0"/>
              <a:t>What suggests that the brothers were worried  about bearing the guilt of Joseph’s death?</a:t>
            </a:r>
          </a:p>
          <a:p>
            <a:r>
              <a:rPr lang="en-US" dirty="0"/>
              <a:t>How would Joseph expect his life to change once he was sold?</a:t>
            </a:r>
          </a:p>
          <a:p>
            <a:r>
              <a:rPr lang="en-US" dirty="0"/>
              <a:t>How can God be at work during pitfalls in people’s lives? </a:t>
            </a:r>
          </a:p>
          <a:p>
            <a:r>
              <a:rPr lang="en-US" dirty="0"/>
              <a:t>How can our group help one another when someone is faced with a setback or betrayal?</a:t>
            </a:r>
          </a:p>
        </p:txBody>
      </p:sp>
    </p:spTree>
    <p:extLst>
      <p:ext uri="{BB962C8B-B14F-4D97-AF65-F5344CB8AC3E}">
        <p14:creationId xmlns:p14="http://schemas.microsoft.com/office/powerpoint/2010/main" val="9328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5794-A573-426E-B29A-3C6FB47D1D3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ABE54ED-21E6-407D-A26A-4607E40E9819}"/>
              </a:ext>
            </a:extLst>
          </p:cNvPr>
          <p:cNvSpPr>
            <a:spLocks noGrp="1"/>
          </p:cNvSpPr>
          <p:nvPr>
            <p:ph idx="1"/>
          </p:nvPr>
        </p:nvSpPr>
        <p:spPr>
          <a:xfrm>
            <a:off x="838200" y="2285999"/>
            <a:ext cx="10515600" cy="3890963"/>
          </a:xfrm>
        </p:spPr>
        <p:txBody>
          <a:bodyPr/>
          <a:lstStyle/>
          <a:p>
            <a:r>
              <a:rPr lang="en-US" dirty="0"/>
              <a:t>Be honest with God. </a:t>
            </a:r>
          </a:p>
          <a:p>
            <a:pPr lvl="1"/>
            <a:r>
              <a:rPr lang="en-US" dirty="0"/>
              <a:t>Many live in denial, refusing to admit that their heart was broken. </a:t>
            </a:r>
          </a:p>
          <a:p>
            <a:pPr lvl="1"/>
            <a:r>
              <a:rPr lang="en-US" dirty="0"/>
              <a:t>Step one is to open up with God and to admit your hard feelings.</a:t>
            </a:r>
          </a:p>
          <a:p>
            <a:endParaRPr lang="en-US" dirty="0"/>
          </a:p>
        </p:txBody>
      </p:sp>
    </p:spTree>
    <p:extLst>
      <p:ext uri="{BB962C8B-B14F-4D97-AF65-F5344CB8AC3E}">
        <p14:creationId xmlns:p14="http://schemas.microsoft.com/office/powerpoint/2010/main" val="252989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5794-A573-426E-B29A-3C6FB47D1D3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ABE54ED-21E6-407D-A26A-4607E40E9819}"/>
              </a:ext>
            </a:extLst>
          </p:cNvPr>
          <p:cNvSpPr>
            <a:spLocks noGrp="1"/>
          </p:cNvSpPr>
          <p:nvPr>
            <p:ph idx="1"/>
          </p:nvPr>
        </p:nvSpPr>
        <p:spPr>
          <a:xfrm>
            <a:off x="838200" y="2062975"/>
            <a:ext cx="10515600" cy="4113987"/>
          </a:xfrm>
        </p:spPr>
        <p:txBody>
          <a:bodyPr/>
          <a:lstStyle/>
          <a:p>
            <a:r>
              <a:rPr lang="en-US" dirty="0"/>
              <a:t>Pray for a friend. </a:t>
            </a:r>
          </a:p>
          <a:p>
            <a:pPr lvl="1"/>
            <a:r>
              <a:rPr lang="en-US" dirty="0"/>
              <a:t>Most of us know someone who feels a deep sense of betrayal. </a:t>
            </a:r>
          </a:p>
          <a:p>
            <a:pPr lvl="1"/>
            <a:r>
              <a:rPr lang="en-US" dirty="0"/>
              <a:t>Begin praying for them and look for signs that God is at work in helping them heal. Be ready to step in as part of the answer to that prayer.</a:t>
            </a:r>
          </a:p>
          <a:p>
            <a:endParaRPr lang="en-US" dirty="0"/>
          </a:p>
        </p:txBody>
      </p:sp>
    </p:spTree>
    <p:extLst>
      <p:ext uri="{BB962C8B-B14F-4D97-AF65-F5344CB8AC3E}">
        <p14:creationId xmlns:p14="http://schemas.microsoft.com/office/powerpoint/2010/main" val="308807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5794-A573-426E-B29A-3C6FB47D1D3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ABE54ED-21E6-407D-A26A-4607E40E9819}"/>
              </a:ext>
            </a:extLst>
          </p:cNvPr>
          <p:cNvSpPr>
            <a:spLocks noGrp="1"/>
          </p:cNvSpPr>
          <p:nvPr>
            <p:ph idx="1"/>
          </p:nvPr>
        </p:nvSpPr>
        <p:spPr>
          <a:xfrm>
            <a:off x="838200" y="2085277"/>
            <a:ext cx="10515600" cy="4091685"/>
          </a:xfrm>
        </p:spPr>
        <p:txBody>
          <a:bodyPr/>
          <a:lstStyle/>
          <a:p>
            <a:r>
              <a:rPr lang="en-US" dirty="0"/>
              <a:t>Begin a support group. </a:t>
            </a:r>
          </a:p>
          <a:p>
            <a:pPr lvl="1"/>
            <a:r>
              <a:rPr lang="en-US" dirty="0"/>
              <a:t>As you meet others dealing with betrayal, consider starting an informal Bible study, perhaps a weekly coffee. </a:t>
            </a:r>
          </a:p>
          <a:p>
            <a:pPr lvl="1"/>
            <a:r>
              <a:rPr lang="en-US" dirty="0"/>
              <a:t>Be sure to invite one or two people who have overcome their struggles who can help other </a:t>
            </a:r>
          </a:p>
          <a:p>
            <a:endParaRPr lang="en-US" dirty="0"/>
          </a:p>
        </p:txBody>
      </p:sp>
    </p:spTree>
    <p:extLst>
      <p:ext uri="{BB962C8B-B14F-4D97-AF65-F5344CB8AC3E}">
        <p14:creationId xmlns:p14="http://schemas.microsoft.com/office/powerpoint/2010/main" val="188996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1872F-57DA-4493-974D-6DF9C9331B4F}"/>
              </a:ext>
            </a:extLst>
          </p:cNvPr>
          <p:cNvSpPr>
            <a:spLocks noGrp="1"/>
          </p:cNvSpPr>
          <p:nvPr>
            <p:ph type="title"/>
          </p:nvPr>
        </p:nvSpPr>
        <p:spPr/>
        <p:txBody>
          <a:bodyPr/>
          <a:lstStyle/>
          <a:p>
            <a:r>
              <a:rPr lang="en-US" dirty="0"/>
              <a:t>Family Activities</a:t>
            </a:r>
          </a:p>
        </p:txBody>
      </p:sp>
      <p:pic>
        <p:nvPicPr>
          <p:cNvPr id="5" name="Picture 4" descr="Graphical user interface&#10;&#10;Description automatically generated with medium confidence">
            <a:extLst>
              <a:ext uri="{FF2B5EF4-FFF2-40B4-BE49-F238E27FC236}">
                <a16:creationId xmlns:a16="http://schemas.microsoft.com/office/drawing/2014/main" id="{3DB35607-A8CD-4332-A1C8-147C6F111978}"/>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b="39913"/>
          <a:stretch/>
        </p:blipFill>
        <p:spPr bwMode="auto">
          <a:xfrm>
            <a:off x="1698284" y="1424546"/>
            <a:ext cx="3844290" cy="4878705"/>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a:extLst>
            <a:ext uri="{53640926-AAD7-44D8-BBD7-CCE9431645EC}">
              <a14:shadowObscured xmlns:a14="http://schemas.microsoft.com/office/drawing/2010/main"/>
            </a:ext>
          </a:extLst>
        </p:spPr>
      </p:pic>
      <p:pic>
        <p:nvPicPr>
          <p:cNvPr id="7" name="Picture 6" descr="A picture containing text, vector graphics&#10;&#10;Description automatically generated">
            <a:extLst>
              <a:ext uri="{FF2B5EF4-FFF2-40B4-BE49-F238E27FC236}">
                <a16:creationId xmlns:a16="http://schemas.microsoft.com/office/drawing/2014/main" id="{7063ACA0-DC2F-4714-8BE7-4F975665C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01525" y="1690727"/>
            <a:ext cx="2468348" cy="3476546"/>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85DF03B6-938A-47CD-8722-4166E821CF31}"/>
              </a:ext>
            </a:extLst>
          </p:cNvPr>
          <p:cNvSpPr/>
          <p:nvPr/>
        </p:nvSpPr>
        <p:spPr>
          <a:xfrm>
            <a:off x="7649737" y="1690687"/>
            <a:ext cx="3844290" cy="3476545"/>
          </a:xfrm>
          <a:prstGeom prst="wedgeRoundRectCallout">
            <a:avLst>
              <a:gd name="adj1" fmla="val -83289"/>
              <a:gd name="adj2" fmla="val -259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Hmmm … a possible case of espionage.  Maybe I should contact Spiros the Spy.  Looks like the key to the message is itself in code.  If you need help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https://tinyurl.com/4va8y62a</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rPr>
              <a:t>Maybe you can find additional activities for your own intrigue.   </a:t>
            </a:r>
          </a:p>
        </p:txBody>
      </p:sp>
    </p:spTree>
    <p:extLst>
      <p:ext uri="{BB962C8B-B14F-4D97-AF65-F5344CB8AC3E}">
        <p14:creationId xmlns:p14="http://schemas.microsoft.com/office/powerpoint/2010/main" val="27163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Pitfall of Betrayal</a:t>
            </a:r>
          </a:p>
        </p:txBody>
      </p:sp>
      <p:sp>
        <p:nvSpPr>
          <p:cNvPr id="3" name="Subtitle 2"/>
          <p:cNvSpPr>
            <a:spLocks noGrp="1"/>
          </p:cNvSpPr>
          <p:nvPr>
            <p:ph type="subTitle" idx="1"/>
          </p:nvPr>
        </p:nvSpPr>
        <p:spPr>
          <a:xfrm>
            <a:off x="1524000" y="4001984"/>
            <a:ext cx="9144000" cy="1255816"/>
          </a:xfrm>
        </p:spPr>
        <p:txBody>
          <a:bodyPr/>
          <a:lstStyle/>
          <a:p>
            <a:r>
              <a:rPr lang="en-US" dirty="0"/>
              <a:t>January 23</a:t>
            </a:r>
          </a:p>
        </p:txBody>
      </p:sp>
    </p:spTree>
    <p:extLst>
      <p:ext uri="{BB962C8B-B14F-4D97-AF65-F5344CB8AC3E}">
        <p14:creationId xmlns:p14="http://schemas.microsoft.com/office/powerpoint/2010/main" val="98514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24F97-423E-4A3F-B215-8DAB24DD3C1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D837098-863E-46CE-924A-ACA9804B5FBE}"/>
              </a:ext>
            </a:extLst>
          </p:cNvPr>
          <p:cNvGrpSpPr/>
          <p:nvPr/>
        </p:nvGrpSpPr>
        <p:grpSpPr>
          <a:xfrm>
            <a:off x="2849598" y="1353786"/>
            <a:ext cx="6492803" cy="4462957"/>
            <a:chOff x="2849598" y="1389412"/>
            <a:chExt cx="6492803" cy="4462957"/>
          </a:xfrm>
        </p:grpSpPr>
        <p:pic>
          <p:nvPicPr>
            <p:cNvPr id="6" name="Picture 5">
              <a:extLst>
                <a:ext uri="{FF2B5EF4-FFF2-40B4-BE49-F238E27FC236}">
                  <a16:creationId xmlns:a16="http://schemas.microsoft.com/office/drawing/2014/main" id="{2DCF0254-F7FC-4829-86E6-CEF98ED4D334}"/>
                </a:ext>
              </a:extLst>
            </p:cNvPr>
            <p:cNvPicPr>
              <a:picLocks noChangeAspect="1"/>
            </p:cNvPicPr>
            <p:nvPr/>
          </p:nvPicPr>
          <p:blipFill>
            <a:blip r:embed="rId2"/>
            <a:stretch>
              <a:fillRect/>
            </a:stretch>
          </p:blipFill>
          <p:spPr>
            <a:xfrm>
              <a:off x="3170711" y="1675826"/>
              <a:ext cx="5890161" cy="323280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80F955D5-3C1B-4028-B639-DE5D97FFD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389412"/>
              <a:ext cx="6492803" cy="4462957"/>
            </a:xfrm>
            <a:prstGeom prst="rect">
              <a:avLst/>
            </a:prstGeom>
            <a:ln>
              <a:noFill/>
            </a:ln>
            <a:effectLst>
              <a:outerShdw blurRad="292100" dist="139700" dir="2700000" algn="tl" rotWithShape="0">
                <a:srgbClr val="333333">
                  <a:alpha val="65000"/>
                </a:srgbClr>
              </a:outerShdw>
            </a:effectLst>
          </p:spPr>
        </p:pic>
      </p:grpSp>
      <p:sp>
        <p:nvSpPr>
          <p:cNvPr id="10" name="TextBox 9">
            <a:hlinkClick r:id="rId3"/>
            <a:extLst>
              <a:ext uri="{FF2B5EF4-FFF2-40B4-BE49-F238E27FC236}">
                <a16:creationId xmlns:a16="http://schemas.microsoft.com/office/drawing/2014/main" id="{4D807D4F-3299-43F3-B87F-3458B0FA9E92}"/>
              </a:ext>
            </a:extLst>
          </p:cNvPr>
          <p:cNvSpPr txBox="1"/>
          <p:nvPr/>
        </p:nvSpPr>
        <p:spPr>
          <a:xfrm>
            <a:off x="4083131" y="5721692"/>
            <a:ext cx="4025735" cy="461665"/>
          </a:xfrm>
          <a:prstGeom prst="rect">
            <a:avLst/>
          </a:prstGeom>
          <a:noFill/>
        </p:spPr>
        <p:txBody>
          <a:bodyPr wrap="square" rtlCol="0">
            <a:spAutoFit/>
          </a:bodyPr>
          <a:lstStyle/>
          <a:p>
            <a:pPr algn="ctr"/>
            <a:r>
              <a:rPr lang="en-US" sz="2400" dirty="0"/>
              <a:t>View Video</a:t>
            </a:r>
          </a:p>
        </p:txBody>
      </p:sp>
    </p:spTree>
    <p:extLst>
      <p:ext uri="{BB962C8B-B14F-4D97-AF65-F5344CB8AC3E}">
        <p14:creationId xmlns:p14="http://schemas.microsoft.com/office/powerpoint/2010/main" val="234932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9563F-0A4B-46D1-8808-C8A28796F691}"/>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1E922A38-917B-4399-BE36-5C3E2584B780}"/>
              </a:ext>
            </a:extLst>
          </p:cNvPr>
          <p:cNvSpPr>
            <a:spLocks noGrp="1"/>
          </p:cNvSpPr>
          <p:nvPr>
            <p:ph idx="1"/>
          </p:nvPr>
        </p:nvSpPr>
        <p:spPr/>
        <p:txBody>
          <a:bodyPr/>
          <a:lstStyle/>
          <a:p>
            <a:r>
              <a:rPr lang="en-US" dirty="0"/>
              <a:t>Think of a situation where you were initially upset by what was going on, but it turned out for the good? </a:t>
            </a:r>
          </a:p>
          <a:p>
            <a:r>
              <a:rPr lang="en-US" altLang="en-US" dirty="0">
                <a:solidFill>
                  <a:srgbClr val="C00000"/>
                </a:solidFill>
              </a:rPr>
              <a:t>Difficulties are part of life … </a:t>
            </a:r>
          </a:p>
          <a:p>
            <a:pPr lvl="1"/>
            <a:r>
              <a:rPr lang="en-US" altLang="en-US" dirty="0">
                <a:solidFill>
                  <a:srgbClr val="C00000"/>
                </a:solidFill>
              </a:rPr>
              <a:t>Today we look at a the life of Joseph</a:t>
            </a:r>
          </a:p>
          <a:p>
            <a:pPr lvl="1"/>
            <a:r>
              <a:rPr lang="en-US" altLang="en-US" dirty="0">
                <a:solidFill>
                  <a:srgbClr val="C00000"/>
                </a:solidFill>
              </a:rPr>
              <a:t>We discover that God is at work, even in the midst of conflict</a:t>
            </a:r>
          </a:p>
          <a:p>
            <a:endParaRPr lang="en-US" dirty="0"/>
          </a:p>
        </p:txBody>
      </p:sp>
      <p:grpSp>
        <p:nvGrpSpPr>
          <p:cNvPr id="12" name="Group 11">
            <a:extLst>
              <a:ext uri="{FF2B5EF4-FFF2-40B4-BE49-F238E27FC236}">
                <a16:creationId xmlns:a16="http://schemas.microsoft.com/office/drawing/2014/main" id="{F916D074-E1AB-4641-9920-6305E1989C6A}"/>
              </a:ext>
            </a:extLst>
          </p:cNvPr>
          <p:cNvGrpSpPr>
            <a:grpSpLocks/>
          </p:cNvGrpSpPr>
          <p:nvPr/>
        </p:nvGrpSpPr>
        <p:grpSpPr bwMode="auto">
          <a:xfrm>
            <a:off x="2603501" y="3576998"/>
            <a:ext cx="6984998" cy="1865313"/>
            <a:chOff x="1158634" y="3657600"/>
            <a:chExt cx="6985611" cy="1865671"/>
          </a:xfrm>
        </p:grpSpPr>
        <p:pic>
          <p:nvPicPr>
            <p:cNvPr id="13" name="Picture 12">
              <a:extLst>
                <a:ext uri="{FF2B5EF4-FFF2-40B4-BE49-F238E27FC236}">
                  <a16:creationId xmlns:a16="http://schemas.microsoft.com/office/drawing/2014/main" id="{6FF3BBA4-410C-478E-94D2-CBDFF659C0AF}"/>
                </a:ext>
              </a:extLst>
            </p:cNvPr>
            <p:cNvPicPr>
              <a:picLocks noChangeAspect="1" noChangeArrowheads="1"/>
            </p:cNvPicPr>
            <p:nvPr/>
          </p:nvPicPr>
          <p:blipFill>
            <a:blip r:embed="rId2"/>
            <a:srcRect/>
            <a:stretch>
              <a:fillRect/>
            </a:stretch>
          </p:blipFill>
          <p:spPr bwMode="auto">
            <a:xfrm rot="20520173">
              <a:off x="5851694" y="3902122"/>
              <a:ext cx="2292551" cy="151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AFD7264-DFB1-4598-9DF8-DCC9EBD3E005}"/>
                </a:ext>
              </a:extLst>
            </p:cNvPr>
            <p:cNvPicPr>
              <a:picLocks noChangeAspect="1" noChangeArrowheads="1"/>
            </p:cNvPicPr>
            <p:nvPr/>
          </p:nvPicPr>
          <p:blipFill>
            <a:blip r:embed="rId3"/>
            <a:srcRect/>
            <a:stretch>
              <a:fillRect/>
            </a:stretch>
          </p:blipFill>
          <p:spPr bwMode="auto">
            <a:xfrm rot="196788" flipH="1">
              <a:off x="3890961" y="3657600"/>
              <a:ext cx="1332029" cy="1865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75BC88C-6296-46FC-863B-E205E1CC6F96}"/>
                </a:ext>
              </a:extLst>
            </p:cNvPr>
            <p:cNvPicPr>
              <a:picLocks noChangeAspect="1" noChangeArrowheads="1"/>
            </p:cNvPicPr>
            <p:nvPr/>
          </p:nvPicPr>
          <p:blipFill>
            <a:blip r:embed="rId4"/>
            <a:srcRect/>
            <a:stretch>
              <a:fillRect/>
            </a:stretch>
          </p:blipFill>
          <p:spPr bwMode="auto">
            <a:xfrm>
              <a:off x="1158634" y="4043437"/>
              <a:ext cx="1481268" cy="1228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36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FD1B-CE6F-4987-A09A-88407DF174C9}"/>
              </a:ext>
            </a:extLst>
          </p:cNvPr>
          <p:cNvSpPr>
            <a:spLocks noGrp="1"/>
          </p:cNvSpPr>
          <p:nvPr>
            <p:ph type="title"/>
          </p:nvPr>
        </p:nvSpPr>
        <p:spPr/>
        <p:txBody>
          <a:bodyPr/>
          <a:lstStyle/>
          <a:p>
            <a:pPr algn="l"/>
            <a:r>
              <a:rPr lang="en-US" dirty="0"/>
              <a:t>Listen for love and hate.</a:t>
            </a:r>
          </a:p>
        </p:txBody>
      </p:sp>
      <p:sp>
        <p:nvSpPr>
          <p:cNvPr id="3" name="Content Placeholder 2">
            <a:extLst>
              <a:ext uri="{FF2B5EF4-FFF2-40B4-BE49-F238E27FC236}">
                <a16:creationId xmlns:a16="http://schemas.microsoft.com/office/drawing/2014/main" id="{CDC8A5C0-E749-41E5-9ED0-6B4F953CB332}"/>
              </a:ext>
            </a:extLst>
          </p:cNvPr>
          <p:cNvSpPr>
            <a:spLocks noGrp="1"/>
          </p:cNvSpPr>
          <p:nvPr>
            <p:ph idx="1"/>
          </p:nvPr>
        </p:nvSpPr>
        <p:spPr/>
        <p:txBody>
          <a:bodyPr/>
          <a:lstStyle/>
          <a:p>
            <a:pPr marL="0" indent="0" algn="ctr">
              <a:buNone/>
            </a:pPr>
            <a:r>
              <a:rPr lang="en-US" dirty="0"/>
              <a:t>Genesis 37:1-5 (NIV)  Jacob lived in the land where his father had stayed, the land of Canaan. 2  This is the account of Jacob. Joseph, a young man of seventeen, was tending the flocks with his brothers, the sons of Bilhah and the sons of </a:t>
            </a:r>
            <a:r>
              <a:rPr lang="en-US" dirty="0" err="1"/>
              <a:t>Zilpah</a:t>
            </a:r>
            <a:r>
              <a:rPr lang="en-US" dirty="0"/>
              <a:t>, his father's wives, and he brought their father a bad report about them. 3  Now Israel loved Joseph more than any of his </a:t>
            </a:r>
          </a:p>
        </p:txBody>
      </p:sp>
    </p:spTree>
    <p:extLst>
      <p:ext uri="{BB962C8B-B14F-4D97-AF65-F5344CB8AC3E}">
        <p14:creationId xmlns:p14="http://schemas.microsoft.com/office/powerpoint/2010/main" val="12970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FD1B-CE6F-4987-A09A-88407DF174C9}"/>
              </a:ext>
            </a:extLst>
          </p:cNvPr>
          <p:cNvSpPr>
            <a:spLocks noGrp="1"/>
          </p:cNvSpPr>
          <p:nvPr>
            <p:ph type="title"/>
          </p:nvPr>
        </p:nvSpPr>
        <p:spPr/>
        <p:txBody>
          <a:bodyPr/>
          <a:lstStyle/>
          <a:p>
            <a:pPr algn="l"/>
            <a:r>
              <a:rPr lang="en-US" dirty="0"/>
              <a:t>Listen for love and hate.</a:t>
            </a:r>
          </a:p>
        </p:txBody>
      </p:sp>
      <p:sp>
        <p:nvSpPr>
          <p:cNvPr id="3" name="Content Placeholder 2">
            <a:extLst>
              <a:ext uri="{FF2B5EF4-FFF2-40B4-BE49-F238E27FC236}">
                <a16:creationId xmlns:a16="http://schemas.microsoft.com/office/drawing/2014/main" id="{CDC8A5C0-E749-41E5-9ED0-6B4F953CB332}"/>
              </a:ext>
            </a:extLst>
          </p:cNvPr>
          <p:cNvSpPr>
            <a:spLocks noGrp="1"/>
          </p:cNvSpPr>
          <p:nvPr>
            <p:ph idx="1"/>
          </p:nvPr>
        </p:nvSpPr>
        <p:spPr/>
        <p:txBody>
          <a:bodyPr/>
          <a:lstStyle/>
          <a:p>
            <a:pPr marL="0" indent="0" algn="ctr">
              <a:buNone/>
            </a:pPr>
            <a:r>
              <a:rPr lang="en-US" dirty="0"/>
              <a:t>other sons, because he had been born to him in his old age; and he made a richly ornamented robe for him. 4  When his brothers saw that their father loved him more than any of them, they hated him and could not speak a kind word to him. 5  Joseph had a dream, and when he told it to his brothers, they hated him all the more.</a:t>
            </a:r>
          </a:p>
        </p:txBody>
      </p:sp>
      <p:pic>
        <p:nvPicPr>
          <p:cNvPr id="5" name="Picture 4">
            <a:extLst>
              <a:ext uri="{FF2B5EF4-FFF2-40B4-BE49-F238E27FC236}">
                <a16:creationId xmlns:a16="http://schemas.microsoft.com/office/drawing/2014/main" id="{41295E03-7E70-488E-934F-AA4713076736}"/>
              </a:ext>
            </a:extLst>
          </p:cNvPr>
          <p:cNvPicPr>
            <a:picLocks noChangeAspect="1"/>
          </p:cNvPicPr>
          <p:nvPr/>
        </p:nvPicPr>
        <p:blipFill>
          <a:blip r:embed="rId2"/>
          <a:stretch>
            <a:fillRect/>
          </a:stretch>
        </p:blipFill>
        <p:spPr>
          <a:xfrm>
            <a:off x="4848381" y="5765175"/>
            <a:ext cx="2495238"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367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D6F0-CD7F-4C29-8FE0-E1C14D01446C}"/>
              </a:ext>
            </a:extLst>
          </p:cNvPr>
          <p:cNvSpPr>
            <a:spLocks noGrp="1"/>
          </p:cNvSpPr>
          <p:nvPr>
            <p:ph type="title"/>
          </p:nvPr>
        </p:nvSpPr>
        <p:spPr/>
        <p:txBody>
          <a:bodyPr/>
          <a:lstStyle/>
          <a:p>
            <a:r>
              <a:rPr lang="en-US" dirty="0"/>
              <a:t>A Dysfunctional Family</a:t>
            </a:r>
          </a:p>
        </p:txBody>
      </p:sp>
      <p:sp>
        <p:nvSpPr>
          <p:cNvPr id="3" name="Content Placeholder 2">
            <a:extLst>
              <a:ext uri="{FF2B5EF4-FFF2-40B4-BE49-F238E27FC236}">
                <a16:creationId xmlns:a16="http://schemas.microsoft.com/office/drawing/2014/main" id="{12DDA044-7C95-43E3-B3B9-B8E3C16B0513}"/>
              </a:ext>
            </a:extLst>
          </p:cNvPr>
          <p:cNvSpPr>
            <a:spLocks noGrp="1"/>
          </p:cNvSpPr>
          <p:nvPr>
            <p:ph idx="1"/>
          </p:nvPr>
        </p:nvSpPr>
        <p:spPr/>
        <p:txBody>
          <a:bodyPr/>
          <a:lstStyle/>
          <a:p>
            <a:r>
              <a:rPr lang="en-US" dirty="0"/>
              <a:t>Why might a parent favor one child over another? </a:t>
            </a:r>
          </a:p>
          <a:p>
            <a:r>
              <a:rPr lang="en-US" dirty="0"/>
              <a:t>What reasons do you see for conflict between Joseph and his brothers? </a:t>
            </a:r>
          </a:p>
          <a:p>
            <a:r>
              <a:rPr lang="en-US" dirty="0"/>
              <a:t>What other kinds of things cause jealousy between siblings?</a:t>
            </a:r>
          </a:p>
          <a:p>
            <a:r>
              <a:rPr lang="en-US" dirty="0"/>
              <a:t>How does boasting get people like Joseph into trouble?</a:t>
            </a:r>
          </a:p>
        </p:txBody>
      </p:sp>
    </p:spTree>
    <p:extLst>
      <p:ext uri="{BB962C8B-B14F-4D97-AF65-F5344CB8AC3E}">
        <p14:creationId xmlns:p14="http://schemas.microsoft.com/office/powerpoint/2010/main" val="339921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2EE7-A44B-4BE5-AA29-7734661E2F97}"/>
              </a:ext>
            </a:extLst>
          </p:cNvPr>
          <p:cNvSpPr>
            <a:spLocks noGrp="1"/>
          </p:cNvSpPr>
          <p:nvPr>
            <p:ph type="title"/>
          </p:nvPr>
        </p:nvSpPr>
        <p:spPr/>
        <p:txBody>
          <a:bodyPr/>
          <a:lstStyle/>
          <a:p>
            <a:r>
              <a:rPr lang="en-US" dirty="0"/>
              <a:t>A Dysfunctional Family</a:t>
            </a:r>
          </a:p>
        </p:txBody>
      </p:sp>
      <p:sp>
        <p:nvSpPr>
          <p:cNvPr id="3" name="Content Placeholder 2">
            <a:extLst>
              <a:ext uri="{FF2B5EF4-FFF2-40B4-BE49-F238E27FC236}">
                <a16:creationId xmlns:a16="http://schemas.microsoft.com/office/drawing/2014/main" id="{68D298C9-54F3-49EE-84F9-B98D113DE761}"/>
              </a:ext>
            </a:extLst>
          </p:cNvPr>
          <p:cNvSpPr>
            <a:spLocks noGrp="1"/>
          </p:cNvSpPr>
          <p:nvPr>
            <p:ph idx="1"/>
          </p:nvPr>
        </p:nvSpPr>
        <p:spPr/>
        <p:txBody>
          <a:bodyPr/>
          <a:lstStyle/>
          <a:p>
            <a:r>
              <a:rPr lang="en-US" dirty="0"/>
              <a:t>Suppose you are one of the brothers.  How do you feel about Joseph?  What thoughts would you have?</a:t>
            </a:r>
          </a:p>
          <a:p>
            <a:r>
              <a:rPr lang="en-US" dirty="0"/>
              <a:t>Thinking of cause and effect, do you think hatred was the cause or the result of this conflict?</a:t>
            </a:r>
          </a:p>
          <a:p>
            <a:r>
              <a:rPr lang="en-US" dirty="0"/>
              <a:t>How can parents avoid fueling jealousy between their children? </a:t>
            </a:r>
          </a:p>
        </p:txBody>
      </p:sp>
      <p:pic>
        <p:nvPicPr>
          <p:cNvPr id="6" name="Picture 5" descr="Shape, arrow&#10;&#10;Description automatically generated">
            <a:extLst>
              <a:ext uri="{FF2B5EF4-FFF2-40B4-BE49-F238E27FC236}">
                <a16:creationId xmlns:a16="http://schemas.microsoft.com/office/drawing/2014/main" id="{62DB7923-8774-483D-AC0A-6A7B36AE2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019" y="1690688"/>
            <a:ext cx="4088915" cy="4121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7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34F2-6AE3-471E-98D5-D1D8664F8715}"/>
              </a:ext>
            </a:extLst>
          </p:cNvPr>
          <p:cNvSpPr>
            <a:spLocks noGrp="1"/>
          </p:cNvSpPr>
          <p:nvPr>
            <p:ph type="title"/>
          </p:nvPr>
        </p:nvSpPr>
        <p:spPr/>
        <p:txBody>
          <a:bodyPr/>
          <a:lstStyle/>
          <a:p>
            <a:pPr algn="l"/>
            <a:r>
              <a:rPr lang="en-US" dirty="0"/>
              <a:t>Listen for plans of betrayal.</a:t>
            </a:r>
          </a:p>
        </p:txBody>
      </p:sp>
      <p:sp>
        <p:nvSpPr>
          <p:cNvPr id="3" name="Content Placeholder 2">
            <a:extLst>
              <a:ext uri="{FF2B5EF4-FFF2-40B4-BE49-F238E27FC236}">
                <a16:creationId xmlns:a16="http://schemas.microsoft.com/office/drawing/2014/main" id="{C07D175A-FA95-4872-A992-588B9F311BAA}"/>
              </a:ext>
            </a:extLst>
          </p:cNvPr>
          <p:cNvSpPr>
            <a:spLocks noGrp="1"/>
          </p:cNvSpPr>
          <p:nvPr>
            <p:ph idx="1"/>
          </p:nvPr>
        </p:nvSpPr>
        <p:spPr/>
        <p:txBody>
          <a:bodyPr/>
          <a:lstStyle/>
          <a:p>
            <a:pPr marL="0" indent="0" algn="ctr">
              <a:buNone/>
            </a:pPr>
            <a:r>
              <a:rPr lang="en-US" dirty="0"/>
              <a:t>Genesis 37:19-24 (NIV)  "Here comes that dreamer!" they said to each other. 20  "Come now, let's kill him and throw him into one of these cisterns and say that a ferocious animal devoured him. Then we'll see what comes of his dreams." 21  When Reuben heard this, he tried to rescue him from their hands. "Let's not take his life," he said. 22  "Don't shed any blood. Throw him into </a:t>
            </a:r>
          </a:p>
        </p:txBody>
      </p:sp>
    </p:spTree>
    <p:extLst>
      <p:ext uri="{BB962C8B-B14F-4D97-AF65-F5344CB8AC3E}">
        <p14:creationId xmlns:p14="http://schemas.microsoft.com/office/powerpoint/2010/main" val="40572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34F2-6AE3-471E-98D5-D1D8664F8715}"/>
              </a:ext>
            </a:extLst>
          </p:cNvPr>
          <p:cNvSpPr>
            <a:spLocks noGrp="1"/>
          </p:cNvSpPr>
          <p:nvPr>
            <p:ph type="title"/>
          </p:nvPr>
        </p:nvSpPr>
        <p:spPr/>
        <p:txBody>
          <a:bodyPr/>
          <a:lstStyle/>
          <a:p>
            <a:pPr algn="l"/>
            <a:r>
              <a:rPr lang="en-US" dirty="0"/>
              <a:t>Listen for plans of betrayal.</a:t>
            </a:r>
          </a:p>
        </p:txBody>
      </p:sp>
      <p:sp>
        <p:nvSpPr>
          <p:cNvPr id="3" name="Content Placeholder 2">
            <a:extLst>
              <a:ext uri="{FF2B5EF4-FFF2-40B4-BE49-F238E27FC236}">
                <a16:creationId xmlns:a16="http://schemas.microsoft.com/office/drawing/2014/main" id="{C07D175A-FA95-4872-A992-588B9F311BAA}"/>
              </a:ext>
            </a:extLst>
          </p:cNvPr>
          <p:cNvSpPr>
            <a:spLocks noGrp="1"/>
          </p:cNvSpPr>
          <p:nvPr>
            <p:ph idx="1"/>
          </p:nvPr>
        </p:nvSpPr>
        <p:spPr>
          <a:xfrm>
            <a:off x="1261639" y="1594132"/>
            <a:ext cx="9976413" cy="4351338"/>
          </a:xfrm>
        </p:spPr>
        <p:txBody>
          <a:bodyPr/>
          <a:lstStyle/>
          <a:p>
            <a:pPr marL="0" indent="0" algn="ctr">
              <a:buNone/>
            </a:pPr>
            <a:r>
              <a:rPr lang="en-US" dirty="0"/>
              <a:t>this cistern here in the desert, but don't lay a hand on him." Reuben said this to rescue him from them and take him back to his father. 23  So when Joseph came to his brothers, they stripped him of his robe--the richly ornamented robe he was wearing-- 24  and they took him and threw him into the cistern. Now the cistern was empty; there was no water in it.</a:t>
            </a:r>
          </a:p>
        </p:txBody>
      </p:sp>
      <p:pic>
        <p:nvPicPr>
          <p:cNvPr id="4" name="Picture 3">
            <a:extLst>
              <a:ext uri="{FF2B5EF4-FFF2-40B4-BE49-F238E27FC236}">
                <a16:creationId xmlns:a16="http://schemas.microsoft.com/office/drawing/2014/main" id="{3940F38D-1BA3-43EF-BC24-CC58D83E60BE}"/>
              </a:ext>
            </a:extLst>
          </p:cNvPr>
          <p:cNvPicPr>
            <a:picLocks noChangeAspect="1"/>
          </p:cNvPicPr>
          <p:nvPr/>
        </p:nvPicPr>
        <p:blipFill>
          <a:blip r:embed="rId2"/>
          <a:stretch>
            <a:fillRect/>
          </a:stretch>
        </p:blipFill>
        <p:spPr>
          <a:xfrm>
            <a:off x="4605313" y="5793089"/>
            <a:ext cx="2495238"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32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59</TotalTime>
  <Words>970</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The Pitfall of Betrayal</vt:lpstr>
      <vt:lpstr>Video Introduction</vt:lpstr>
      <vt:lpstr>Remember that time …</vt:lpstr>
      <vt:lpstr>Listen for love and hate.</vt:lpstr>
      <vt:lpstr>Listen for love and hate.</vt:lpstr>
      <vt:lpstr>A Dysfunctional Family</vt:lpstr>
      <vt:lpstr>A Dysfunctional Family</vt:lpstr>
      <vt:lpstr>Listen for plans of betrayal.</vt:lpstr>
      <vt:lpstr>Listen for plans of betrayal.</vt:lpstr>
      <vt:lpstr>The Peril of Hostility and Jealousy</vt:lpstr>
      <vt:lpstr>The Peril of Hostility and Jealousy</vt:lpstr>
      <vt:lpstr>Listen for what saves Joseph’s life.</vt:lpstr>
      <vt:lpstr>God Is Still at Work</vt:lpstr>
      <vt:lpstr>God Is Still at Work</vt:lpstr>
      <vt:lpstr>Application</vt:lpstr>
      <vt:lpstr>Application</vt:lpstr>
      <vt:lpstr>Application</vt:lpstr>
      <vt:lpstr>Family Activities</vt:lpstr>
      <vt:lpstr>The Pitfall of Betrayal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5</cp:revision>
  <dcterms:created xsi:type="dcterms:W3CDTF">2022-01-07T16:24:35Z</dcterms:created>
  <dcterms:modified xsi:type="dcterms:W3CDTF">2022-01-07T17:23:58Z</dcterms:modified>
</cp:coreProperties>
</file>