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5" d="100"/>
          <a:sy n="75" d="100"/>
        </p:scale>
        <p:origin x="6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t="-37000" r="3000" b="-4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2/19/2021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f03h356u"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hyperlink" Target="https://tinyurl.com/1rdbgysb"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Nature of God</a:t>
            </a:r>
          </a:p>
        </p:txBody>
      </p:sp>
      <p:sp>
        <p:nvSpPr>
          <p:cNvPr id="3" name="Subtitle 2"/>
          <p:cNvSpPr>
            <a:spLocks noGrp="1"/>
          </p:cNvSpPr>
          <p:nvPr>
            <p:ph type="subTitle" idx="1"/>
          </p:nvPr>
        </p:nvSpPr>
        <p:spPr>
          <a:xfrm>
            <a:off x="1524000" y="3883230"/>
            <a:ext cx="9144000" cy="1374569"/>
          </a:xfrm>
        </p:spPr>
        <p:txBody>
          <a:bodyPr/>
          <a:lstStyle/>
          <a:p>
            <a:r>
              <a:rPr lang="en-US" dirty="0"/>
              <a:t>March 7</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729DD-6E77-4F0F-B819-4F39BA62AE31}"/>
              </a:ext>
            </a:extLst>
          </p:cNvPr>
          <p:cNvSpPr>
            <a:spLocks noGrp="1"/>
          </p:cNvSpPr>
          <p:nvPr>
            <p:ph type="title"/>
          </p:nvPr>
        </p:nvSpPr>
        <p:spPr/>
        <p:txBody>
          <a:bodyPr/>
          <a:lstStyle/>
          <a:p>
            <a:r>
              <a:rPr lang="en-US" dirty="0"/>
              <a:t>The Holy Spirit Is in Your Life</a:t>
            </a:r>
          </a:p>
        </p:txBody>
      </p:sp>
      <p:sp>
        <p:nvSpPr>
          <p:cNvPr id="3" name="Content Placeholder 2">
            <a:extLst>
              <a:ext uri="{FF2B5EF4-FFF2-40B4-BE49-F238E27FC236}">
                <a16:creationId xmlns:a16="http://schemas.microsoft.com/office/drawing/2014/main" id="{6F7612BB-D7E3-478C-908F-ACFD9F82E5BF}"/>
              </a:ext>
            </a:extLst>
          </p:cNvPr>
          <p:cNvSpPr>
            <a:spLocks noGrp="1"/>
          </p:cNvSpPr>
          <p:nvPr>
            <p:ph idx="1"/>
          </p:nvPr>
        </p:nvSpPr>
        <p:spPr/>
        <p:txBody>
          <a:bodyPr/>
          <a:lstStyle/>
          <a:p>
            <a:r>
              <a:rPr lang="en-US" dirty="0"/>
              <a:t>Who would the Father give to the believers in response to the request of the Son? </a:t>
            </a:r>
          </a:p>
          <a:p>
            <a:r>
              <a:rPr lang="en-US" dirty="0"/>
              <a:t>Why can believers receive Him but not those who are of the world? Why can’t unbelievers “see” Him (or see His working)?</a:t>
            </a:r>
          </a:p>
          <a:p>
            <a:r>
              <a:rPr lang="en-US" dirty="0"/>
              <a:t>What are some different words used by some of your translations for “counselor”?</a:t>
            </a:r>
          </a:p>
          <a:p>
            <a:endParaRPr lang="en-US" dirty="0"/>
          </a:p>
        </p:txBody>
      </p:sp>
    </p:spTree>
    <p:extLst>
      <p:ext uri="{BB962C8B-B14F-4D97-AF65-F5344CB8AC3E}">
        <p14:creationId xmlns:p14="http://schemas.microsoft.com/office/powerpoint/2010/main" val="2610449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CB596-573D-4B0A-AEA4-B8050CD49C40}"/>
              </a:ext>
            </a:extLst>
          </p:cNvPr>
          <p:cNvSpPr>
            <a:spLocks noGrp="1"/>
          </p:cNvSpPr>
          <p:nvPr>
            <p:ph type="title"/>
          </p:nvPr>
        </p:nvSpPr>
        <p:spPr/>
        <p:txBody>
          <a:bodyPr/>
          <a:lstStyle/>
          <a:p>
            <a:r>
              <a:rPr lang="en-US" dirty="0"/>
              <a:t>The Holy Spirit Is in Your Life</a:t>
            </a:r>
          </a:p>
        </p:txBody>
      </p:sp>
      <p:sp>
        <p:nvSpPr>
          <p:cNvPr id="3" name="Content Placeholder 2">
            <a:extLst>
              <a:ext uri="{FF2B5EF4-FFF2-40B4-BE49-F238E27FC236}">
                <a16:creationId xmlns:a16="http://schemas.microsoft.com/office/drawing/2014/main" id="{C642BA87-4505-4334-8B88-660B6DE53323}"/>
              </a:ext>
            </a:extLst>
          </p:cNvPr>
          <p:cNvSpPr>
            <a:spLocks noGrp="1"/>
          </p:cNvSpPr>
          <p:nvPr>
            <p:ph idx="1"/>
          </p:nvPr>
        </p:nvSpPr>
        <p:spPr/>
        <p:txBody>
          <a:bodyPr/>
          <a:lstStyle/>
          <a:p>
            <a:r>
              <a:rPr lang="en-US" dirty="0"/>
              <a:t>How does the Holy Spirit work in the life of a believer? What are the benefits of having the Holy Spirit in your life? </a:t>
            </a:r>
          </a:p>
        </p:txBody>
      </p:sp>
      <p:pic>
        <p:nvPicPr>
          <p:cNvPr id="2050" name="Picture 2">
            <a:extLst>
              <a:ext uri="{FF2B5EF4-FFF2-40B4-BE49-F238E27FC236}">
                <a16:creationId xmlns:a16="http://schemas.microsoft.com/office/drawing/2014/main" id="{65B6EA07-EB89-411F-A738-156492E23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7746" y="3429000"/>
            <a:ext cx="4656507" cy="284298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5025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31E0D-7BEE-4484-A37D-5DAA7372C4DB}"/>
              </a:ext>
            </a:extLst>
          </p:cNvPr>
          <p:cNvSpPr>
            <a:spLocks noGrp="1"/>
          </p:cNvSpPr>
          <p:nvPr>
            <p:ph type="title"/>
          </p:nvPr>
        </p:nvSpPr>
        <p:spPr/>
        <p:txBody>
          <a:bodyPr/>
          <a:lstStyle/>
          <a:p>
            <a:r>
              <a:rPr lang="en-US" dirty="0"/>
              <a:t>The Holy Spirit Is in Your Life</a:t>
            </a:r>
          </a:p>
        </p:txBody>
      </p:sp>
      <p:sp>
        <p:nvSpPr>
          <p:cNvPr id="3" name="Content Placeholder 2">
            <a:extLst>
              <a:ext uri="{FF2B5EF4-FFF2-40B4-BE49-F238E27FC236}">
                <a16:creationId xmlns:a16="http://schemas.microsoft.com/office/drawing/2014/main" id="{8095D808-85DB-4728-886C-DA82A371069B}"/>
              </a:ext>
            </a:extLst>
          </p:cNvPr>
          <p:cNvSpPr>
            <a:spLocks noGrp="1"/>
          </p:cNvSpPr>
          <p:nvPr>
            <p:ph idx="1"/>
          </p:nvPr>
        </p:nvSpPr>
        <p:spPr/>
        <p:txBody>
          <a:bodyPr>
            <a:normAutofit/>
          </a:bodyPr>
          <a:lstStyle/>
          <a:p>
            <a:r>
              <a:rPr lang="en-US" dirty="0"/>
              <a:t>How are we taught by the Holy Spirit?</a:t>
            </a:r>
          </a:p>
          <a:p>
            <a:r>
              <a:rPr lang="en-US" dirty="0">
                <a:solidFill>
                  <a:srgbClr val="C00000"/>
                </a:solidFill>
              </a:rPr>
              <a:t>Note:  He will be </a:t>
            </a:r>
            <a:r>
              <a:rPr lang="en-US" i="1" dirty="0">
                <a:solidFill>
                  <a:srgbClr val="C00000"/>
                </a:solidFill>
              </a:rPr>
              <a:t>different</a:t>
            </a:r>
            <a:r>
              <a:rPr lang="en-US" dirty="0">
                <a:solidFill>
                  <a:srgbClr val="C00000"/>
                </a:solidFill>
              </a:rPr>
              <a:t> from Jesus in that </a:t>
            </a:r>
          </a:p>
          <a:p>
            <a:pPr lvl="1"/>
            <a:r>
              <a:rPr lang="en-US" dirty="0">
                <a:solidFill>
                  <a:srgbClr val="C00000"/>
                </a:solidFill>
              </a:rPr>
              <a:t>The Spirit lives within the lives of all believers, </a:t>
            </a:r>
            <a:r>
              <a:rPr lang="en-US" i="1" dirty="0">
                <a:solidFill>
                  <a:srgbClr val="C00000"/>
                </a:solidFill>
              </a:rPr>
              <a:t>everywhere</a:t>
            </a:r>
            <a:r>
              <a:rPr lang="en-US" dirty="0">
                <a:solidFill>
                  <a:srgbClr val="C00000"/>
                </a:solidFill>
              </a:rPr>
              <a:t>, in all </a:t>
            </a:r>
            <a:r>
              <a:rPr lang="en-US" i="1" dirty="0">
                <a:solidFill>
                  <a:srgbClr val="C00000"/>
                </a:solidFill>
              </a:rPr>
              <a:t>time</a:t>
            </a:r>
            <a:r>
              <a:rPr lang="en-US" dirty="0">
                <a:solidFill>
                  <a:srgbClr val="C00000"/>
                </a:solidFill>
              </a:rPr>
              <a:t> and space</a:t>
            </a:r>
          </a:p>
          <a:p>
            <a:pPr lvl="1"/>
            <a:r>
              <a:rPr lang="en-US" dirty="0">
                <a:solidFill>
                  <a:srgbClr val="C00000"/>
                </a:solidFill>
              </a:rPr>
              <a:t>He is omnipotent, omnipresent, omniscient, eternal </a:t>
            </a:r>
          </a:p>
          <a:p>
            <a:pPr lvl="1"/>
            <a:r>
              <a:rPr lang="en-US" dirty="0">
                <a:solidFill>
                  <a:srgbClr val="C00000"/>
                </a:solidFill>
              </a:rPr>
              <a:t>Jesus, </a:t>
            </a:r>
            <a:r>
              <a:rPr lang="en-US" i="1" dirty="0">
                <a:solidFill>
                  <a:srgbClr val="C00000"/>
                </a:solidFill>
              </a:rPr>
              <a:t>as a human</a:t>
            </a:r>
            <a:r>
              <a:rPr lang="en-US" dirty="0">
                <a:solidFill>
                  <a:srgbClr val="C00000"/>
                </a:solidFill>
              </a:rPr>
              <a:t>, was confined in time and space</a:t>
            </a:r>
          </a:p>
          <a:p>
            <a:endParaRPr lang="en-US" dirty="0"/>
          </a:p>
        </p:txBody>
      </p:sp>
    </p:spTree>
    <p:extLst>
      <p:ext uri="{BB962C8B-B14F-4D97-AF65-F5344CB8AC3E}">
        <p14:creationId xmlns:p14="http://schemas.microsoft.com/office/powerpoint/2010/main" val="7322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F4E1D-0904-4817-A67C-D6F679154A58}"/>
              </a:ext>
            </a:extLst>
          </p:cNvPr>
          <p:cNvSpPr>
            <a:spLocks noGrp="1"/>
          </p:cNvSpPr>
          <p:nvPr>
            <p:ph type="title"/>
          </p:nvPr>
        </p:nvSpPr>
        <p:spPr>
          <a:xfrm>
            <a:off x="838199" y="365125"/>
            <a:ext cx="10685745" cy="1325563"/>
          </a:xfrm>
        </p:spPr>
        <p:txBody>
          <a:bodyPr/>
          <a:lstStyle/>
          <a:p>
            <a:pPr algn="l"/>
            <a:r>
              <a:rPr lang="en-US" dirty="0"/>
              <a:t>Listen for what the Spirit does in our lives.</a:t>
            </a:r>
          </a:p>
        </p:txBody>
      </p:sp>
      <p:sp>
        <p:nvSpPr>
          <p:cNvPr id="3" name="Content Placeholder 2">
            <a:extLst>
              <a:ext uri="{FF2B5EF4-FFF2-40B4-BE49-F238E27FC236}">
                <a16:creationId xmlns:a16="http://schemas.microsoft.com/office/drawing/2014/main" id="{D161C41C-262F-4DD9-A4B4-049F7674ED1E}"/>
              </a:ext>
            </a:extLst>
          </p:cNvPr>
          <p:cNvSpPr>
            <a:spLocks noGrp="1"/>
          </p:cNvSpPr>
          <p:nvPr>
            <p:ph idx="1"/>
          </p:nvPr>
        </p:nvSpPr>
        <p:spPr>
          <a:xfrm>
            <a:off x="1362204" y="1825625"/>
            <a:ext cx="9637734" cy="4351338"/>
          </a:xfrm>
        </p:spPr>
        <p:txBody>
          <a:bodyPr/>
          <a:lstStyle/>
          <a:p>
            <a:pPr marL="0" indent="0" algn="ctr">
              <a:buNone/>
            </a:pPr>
            <a:r>
              <a:rPr lang="en-US" dirty="0"/>
              <a:t>John 14:23-26 (NIV)   Jesus replied, "If anyone loves me, he will obey my teaching. My Father will love him, and we will come to him and make our home with him.  24  He who does not love me will not obey my teaching. These words you hear are not my own; </a:t>
            </a:r>
          </a:p>
        </p:txBody>
      </p:sp>
    </p:spTree>
    <p:extLst>
      <p:ext uri="{BB962C8B-B14F-4D97-AF65-F5344CB8AC3E}">
        <p14:creationId xmlns:p14="http://schemas.microsoft.com/office/powerpoint/2010/main" val="342809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F4E1D-0904-4817-A67C-D6F679154A58}"/>
              </a:ext>
            </a:extLst>
          </p:cNvPr>
          <p:cNvSpPr>
            <a:spLocks noGrp="1"/>
          </p:cNvSpPr>
          <p:nvPr>
            <p:ph type="title"/>
          </p:nvPr>
        </p:nvSpPr>
        <p:spPr>
          <a:xfrm>
            <a:off x="838199" y="365125"/>
            <a:ext cx="10685745" cy="1325563"/>
          </a:xfrm>
        </p:spPr>
        <p:txBody>
          <a:bodyPr/>
          <a:lstStyle/>
          <a:p>
            <a:pPr algn="l"/>
            <a:r>
              <a:rPr lang="en-US" dirty="0"/>
              <a:t>Listen for what the Spirit does in our lives.</a:t>
            </a:r>
          </a:p>
        </p:txBody>
      </p:sp>
      <p:sp>
        <p:nvSpPr>
          <p:cNvPr id="3" name="Content Placeholder 2">
            <a:extLst>
              <a:ext uri="{FF2B5EF4-FFF2-40B4-BE49-F238E27FC236}">
                <a16:creationId xmlns:a16="http://schemas.microsoft.com/office/drawing/2014/main" id="{D161C41C-262F-4DD9-A4B4-049F7674ED1E}"/>
              </a:ext>
            </a:extLst>
          </p:cNvPr>
          <p:cNvSpPr>
            <a:spLocks noGrp="1"/>
          </p:cNvSpPr>
          <p:nvPr>
            <p:ph idx="1"/>
          </p:nvPr>
        </p:nvSpPr>
        <p:spPr>
          <a:xfrm>
            <a:off x="1441538" y="1813099"/>
            <a:ext cx="9308924" cy="4351338"/>
          </a:xfrm>
        </p:spPr>
        <p:txBody>
          <a:bodyPr/>
          <a:lstStyle/>
          <a:p>
            <a:pPr marL="0" indent="0" algn="ctr">
              <a:buNone/>
            </a:pPr>
            <a:r>
              <a:rPr lang="en-US" dirty="0"/>
              <a:t>they belong to the Father who sent me.  25  "All this I have spoken while still with you.  26  But the Counselor, the Holy Spirit, whom the Father will send in my name, will teach you all things and will remind you of everything I have said to you. </a:t>
            </a:r>
          </a:p>
        </p:txBody>
      </p:sp>
      <p:pic>
        <p:nvPicPr>
          <p:cNvPr id="4" name="Picture 3">
            <a:extLst>
              <a:ext uri="{FF2B5EF4-FFF2-40B4-BE49-F238E27FC236}">
                <a16:creationId xmlns:a16="http://schemas.microsoft.com/office/drawing/2014/main" id="{F513DBC6-B316-4E45-8EF6-FADD9BB08236}"/>
              </a:ext>
            </a:extLst>
          </p:cNvPr>
          <p:cNvPicPr>
            <a:picLocks noChangeAspect="1"/>
          </p:cNvPicPr>
          <p:nvPr/>
        </p:nvPicPr>
        <p:blipFill>
          <a:blip r:embed="rId2"/>
          <a:stretch>
            <a:fillRect/>
          </a:stretch>
        </p:blipFill>
        <p:spPr>
          <a:xfrm>
            <a:off x="4962666" y="5311250"/>
            <a:ext cx="2266667" cy="31428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39663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31F2-0BEB-46B5-AE66-9CE5090E2EBD}"/>
              </a:ext>
            </a:extLst>
          </p:cNvPr>
          <p:cNvSpPr>
            <a:spLocks noGrp="1"/>
          </p:cNvSpPr>
          <p:nvPr>
            <p:ph type="title"/>
          </p:nvPr>
        </p:nvSpPr>
        <p:spPr/>
        <p:txBody>
          <a:bodyPr/>
          <a:lstStyle/>
          <a:p>
            <a:r>
              <a:rPr lang="en-US" dirty="0"/>
              <a:t>The Spirit Continues the Work of the Son</a:t>
            </a:r>
          </a:p>
        </p:txBody>
      </p:sp>
      <p:sp>
        <p:nvSpPr>
          <p:cNvPr id="3" name="Content Placeholder 2">
            <a:extLst>
              <a:ext uri="{FF2B5EF4-FFF2-40B4-BE49-F238E27FC236}">
                <a16:creationId xmlns:a16="http://schemas.microsoft.com/office/drawing/2014/main" id="{AF8CBE9C-AD2E-4396-B4E3-79C05006F67F}"/>
              </a:ext>
            </a:extLst>
          </p:cNvPr>
          <p:cNvSpPr>
            <a:spLocks noGrp="1"/>
          </p:cNvSpPr>
          <p:nvPr>
            <p:ph idx="1"/>
          </p:nvPr>
        </p:nvSpPr>
        <p:spPr/>
        <p:txBody>
          <a:bodyPr/>
          <a:lstStyle/>
          <a:p>
            <a:r>
              <a:rPr lang="en-US" dirty="0"/>
              <a:t>What kind of evidence affirms that a person loves the Lord? </a:t>
            </a:r>
          </a:p>
          <a:p>
            <a:r>
              <a:rPr lang="en-US" dirty="0"/>
              <a:t>What attitudes and actions will be motivated by our love for the Lord?</a:t>
            </a:r>
          </a:p>
          <a:p>
            <a:r>
              <a:rPr lang="en-US" dirty="0"/>
              <a:t>What effect does loving obedience have on one’s relationship to the Father and the Son? </a:t>
            </a:r>
          </a:p>
        </p:txBody>
      </p:sp>
    </p:spTree>
    <p:extLst>
      <p:ext uri="{BB962C8B-B14F-4D97-AF65-F5344CB8AC3E}">
        <p14:creationId xmlns:p14="http://schemas.microsoft.com/office/powerpoint/2010/main" val="3034306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8B8A0-E318-4F80-AC11-40F6813660E8}"/>
              </a:ext>
            </a:extLst>
          </p:cNvPr>
          <p:cNvSpPr>
            <a:spLocks noGrp="1"/>
          </p:cNvSpPr>
          <p:nvPr>
            <p:ph type="title"/>
          </p:nvPr>
        </p:nvSpPr>
        <p:spPr/>
        <p:txBody>
          <a:bodyPr/>
          <a:lstStyle/>
          <a:p>
            <a:r>
              <a:rPr lang="en-US" dirty="0"/>
              <a:t>The Spirit Continues the Work of the Son</a:t>
            </a:r>
          </a:p>
        </p:txBody>
      </p:sp>
      <p:sp>
        <p:nvSpPr>
          <p:cNvPr id="3" name="Content Placeholder 2">
            <a:extLst>
              <a:ext uri="{FF2B5EF4-FFF2-40B4-BE49-F238E27FC236}">
                <a16:creationId xmlns:a16="http://schemas.microsoft.com/office/drawing/2014/main" id="{E36D72D8-30E3-4D16-B0DC-B426553585EE}"/>
              </a:ext>
            </a:extLst>
          </p:cNvPr>
          <p:cNvSpPr>
            <a:spLocks noGrp="1"/>
          </p:cNvSpPr>
          <p:nvPr>
            <p:ph idx="1"/>
          </p:nvPr>
        </p:nvSpPr>
        <p:spPr/>
        <p:txBody>
          <a:bodyPr/>
          <a:lstStyle/>
          <a:p>
            <a:r>
              <a:rPr lang="en-US" dirty="0"/>
              <a:t>Verse 26 says the Holy Spirit will teach us. How does the Holy Spirit teach us?</a:t>
            </a:r>
          </a:p>
          <a:p>
            <a:r>
              <a:rPr lang="en-US" dirty="0"/>
              <a:t>How does it make you feel to know that God abides with (lives within) you and the Spirit helps you understand His Word?  </a:t>
            </a:r>
          </a:p>
        </p:txBody>
      </p:sp>
    </p:spTree>
    <p:extLst>
      <p:ext uri="{BB962C8B-B14F-4D97-AF65-F5344CB8AC3E}">
        <p14:creationId xmlns:p14="http://schemas.microsoft.com/office/powerpoint/2010/main" val="499190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8A330-8DB9-4CC6-8212-E017CBD91FFC}"/>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DAA5E74C-2072-4BDD-AD43-507FAF7C5B9B}"/>
              </a:ext>
            </a:extLst>
          </p:cNvPr>
          <p:cNvSpPr>
            <a:spLocks noGrp="1"/>
          </p:cNvSpPr>
          <p:nvPr>
            <p:ph idx="1"/>
          </p:nvPr>
        </p:nvSpPr>
        <p:spPr>
          <a:xfrm>
            <a:off x="838200" y="2116899"/>
            <a:ext cx="10515600" cy="4060064"/>
          </a:xfrm>
        </p:spPr>
        <p:txBody>
          <a:bodyPr/>
          <a:lstStyle/>
          <a:p>
            <a:r>
              <a:rPr lang="en-US" dirty="0"/>
              <a:t>Pray. </a:t>
            </a:r>
          </a:p>
          <a:p>
            <a:pPr lvl="1"/>
            <a:r>
              <a:rPr lang="en-US" dirty="0"/>
              <a:t>Give thanks to God for being a God who reveals Himself to us. </a:t>
            </a:r>
          </a:p>
          <a:p>
            <a:pPr lvl="1"/>
            <a:r>
              <a:rPr lang="en-US" dirty="0"/>
              <a:t>Thank Him for coming to us in Jesus Christ and for giving us His Holy Spirit to work in us and through us.</a:t>
            </a:r>
          </a:p>
          <a:p>
            <a:endParaRPr lang="en-US" dirty="0"/>
          </a:p>
        </p:txBody>
      </p:sp>
    </p:spTree>
    <p:extLst>
      <p:ext uri="{BB962C8B-B14F-4D97-AF65-F5344CB8AC3E}">
        <p14:creationId xmlns:p14="http://schemas.microsoft.com/office/powerpoint/2010/main" val="129326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8A330-8DB9-4CC6-8212-E017CBD91FFC}"/>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DAA5E74C-2072-4BDD-AD43-507FAF7C5B9B}"/>
              </a:ext>
            </a:extLst>
          </p:cNvPr>
          <p:cNvSpPr>
            <a:spLocks noGrp="1"/>
          </p:cNvSpPr>
          <p:nvPr>
            <p:ph idx="1"/>
          </p:nvPr>
        </p:nvSpPr>
        <p:spPr/>
        <p:txBody>
          <a:bodyPr>
            <a:normAutofit/>
          </a:bodyPr>
          <a:lstStyle/>
          <a:p>
            <a:r>
              <a:rPr lang="en-US" dirty="0"/>
              <a:t>Study. </a:t>
            </a:r>
          </a:p>
          <a:p>
            <a:pPr lvl="1"/>
            <a:r>
              <a:rPr lang="en-US" dirty="0"/>
              <a:t>Compare two passages: Genesis 1:1-2 and John 1:1-18. </a:t>
            </a:r>
          </a:p>
          <a:p>
            <a:pPr lvl="1"/>
            <a:r>
              <a:rPr lang="en-US" dirty="0"/>
              <a:t>Underline where you see the Father, the Son, and the Holy Spirit in these passages. </a:t>
            </a:r>
          </a:p>
          <a:p>
            <a:pPr lvl="1"/>
            <a:r>
              <a:rPr lang="en-US" dirty="0"/>
              <a:t>Make note of the similarities and differences in how the three Persons of the Trinity are described.</a:t>
            </a:r>
          </a:p>
          <a:p>
            <a:endParaRPr lang="en-US" dirty="0"/>
          </a:p>
        </p:txBody>
      </p:sp>
    </p:spTree>
    <p:extLst>
      <p:ext uri="{BB962C8B-B14F-4D97-AF65-F5344CB8AC3E}">
        <p14:creationId xmlns:p14="http://schemas.microsoft.com/office/powerpoint/2010/main" val="32553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8A330-8DB9-4CC6-8212-E017CBD91FFC}"/>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DAA5E74C-2072-4BDD-AD43-507FAF7C5B9B}"/>
              </a:ext>
            </a:extLst>
          </p:cNvPr>
          <p:cNvSpPr>
            <a:spLocks noGrp="1"/>
          </p:cNvSpPr>
          <p:nvPr>
            <p:ph idx="1"/>
          </p:nvPr>
        </p:nvSpPr>
        <p:spPr>
          <a:xfrm>
            <a:off x="838200" y="2217107"/>
            <a:ext cx="10515600" cy="3959856"/>
          </a:xfrm>
        </p:spPr>
        <p:txBody>
          <a:bodyPr/>
          <a:lstStyle/>
          <a:p>
            <a:r>
              <a:rPr lang="en-US" dirty="0"/>
              <a:t>Display. </a:t>
            </a:r>
          </a:p>
          <a:p>
            <a:pPr lvl="1"/>
            <a:r>
              <a:rPr lang="en-US" dirty="0"/>
              <a:t>Just as the world around us reveals God, we are called to reveal Him to those around us. </a:t>
            </a:r>
          </a:p>
          <a:p>
            <a:pPr lvl="1"/>
            <a:r>
              <a:rPr lang="en-US" dirty="0"/>
              <a:t>Trust the Holy Spirit to give you the opportunity and the words to point others to Jesus. </a:t>
            </a:r>
          </a:p>
        </p:txBody>
      </p:sp>
    </p:spTree>
    <p:extLst>
      <p:ext uri="{BB962C8B-B14F-4D97-AF65-F5344CB8AC3E}">
        <p14:creationId xmlns:p14="http://schemas.microsoft.com/office/powerpoint/2010/main" val="278751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4071A-72BF-4778-BFB8-BCA8B1ED4E91}"/>
              </a:ext>
            </a:extLst>
          </p:cNvPr>
          <p:cNvSpPr>
            <a:spLocks noGrp="1"/>
          </p:cNvSpPr>
          <p:nvPr>
            <p:ph type="title"/>
          </p:nvPr>
        </p:nvSpPr>
        <p:spPr/>
        <p:txBody>
          <a:bodyPr/>
          <a:lstStyle/>
          <a:p>
            <a:r>
              <a:rPr lang="en-US" dirty="0"/>
              <a:t>Video Introduction</a:t>
            </a:r>
          </a:p>
        </p:txBody>
      </p:sp>
      <p:grpSp>
        <p:nvGrpSpPr>
          <p:cNvPr id="8" name="Group 7">
            <a:extLst>
              <a:ext uri="{FF2B5EF4-FFF2-40B4-BE49-F238E27FC236}">
                <a16:creationId xmlns:a16="http://schemas.microsoft.com/office/drawing/2014/main" id="{17A10EF0-6B0B-4C42-8E52-DC2E3AF87E73}"/>
              </a:ext>
            </a:extLst>
          </p:cNvPr>
          <p:cNvGrpSpPr/>
          <p:nvPr/>
        </p:nvGrpSpPr>
        <p:grpSpPr>
          <a:xfrm>
            <a:off x="2849598" y="1567542"/>
            <a:ext cx="6492803" cy="4284827"/>
            <a:chOff x="2849598" y="1567542"/>
            <a:chExt cx="6492803" cy="4284827"/>
          </a:xfrm>
        </p:grpSpPr>
        <p:pic>
          <p:nvPicPr>
            <p:cNvPr id="5" name="Picture 4" descr="A picture containing text, clothes&#10;&#10;Description automatically generated">
              <a:extLst>
                <a:ext uri="{FF2B5EF4-FFF2-40B4-BE49-F238E27FC236}">
                  <a16:creationId xmlns:a16="http://schemas.microsoft.com/office/drawing/2014/main" id="{90341419-F086-4BEA-8A83-069F806F8A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871662"/>
              <a:ext cx="5715000" cy="3114675"/>
            </a:xfrm>
            <a:prstGeom prst="rect">
              <a:avLst/>
            </a:prstGeom>
            <a:ln>
              <a:noFill/>
            </a:ln>
            <a:effectLst>
              <a:outerShdw blurRad="292100" dist="139700" dir="2700000" algn="tl" rotWithShape="0">
                <a:srgbClr val="333333">
                  <a:alpha val="65000"/>
                </a:srgbClr>
              </a:outerShdw>
            </a:effectLst>
          </p:spPr>
        </p:pic>
        <p:pic>
          <p:nvPicPr>
            <p:cNvPr id="7" name="Picture 6" descr="Shape&#10;&#10;Description automatically generated with medium confidence">
              <a:hlinkClick r:id="rId3"/>
              <a:extLst>
                <a:ext uri="{FF2B5EF4-FFF2-40B4-BE49-F238E27FC236}">
                  <a16:creationId xmlns:a16="http://schemas.microsoft.com/office/drawing/2014/main" id="{1ED1EE17-B39A-4B93-9E0A-25CFFEF8A8A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567542"/>
              <a:ext cx="6492803" cy="4284827"/>
            </a:xfrm>
            <a:prstGeom prst="rect">
              <a:avLst/>
            </a:prstGeom>
            <a:ln>
              <a:noFill/>
            </a:ln>
            <a:effectLst>
              <a:outerShdw blurRad="292100" dist="139700" dir="2700000" algn="tl" rotWithShape="0">
                <a:srgbClr val="333333">
                  <a:alpha val="65000"/>
                </a:srgbClr>
              </a:outerShdw>
            </a:effectLst>
          </p:spPr>
        </p:pic>
      </p:grpSp>
      <p:sp>
        <p:nvSpPr>
          <p:cNvPr id="9" name="TextBox 8">
            <a:extLst>
              <a:ext uri="{FF2B5EF4-FFF2-40B4-BE49-F238E27FC236}">
                <a16:creationId xmlns:a16="http://schemas.microsoft.com/office/drawing/2014/main" id="{9676829B-1C18-47D9-9510-5648CDDB5740}"/>
              </a:ext>
            </a:extLst>
          </p:cNvPr>
          <p:cNvSpPr txBox="1"/>
          <p:nvPr/>
        </p:nvSpPr>
        <p:spPr>
          <a:xfrm>
            <a:off x="4041567" y="5814577"/>
            <a:ext cx="4108863" cy="523220"/>
          </a:xfrm>
          <a:prstGeom prst="rect">
            <a:avLst/>
          </a:prstGeom>
          <a:noFill/>
        </p:spPr>
        <p:txBody>
          <a:bodyPr wrap="square" rtlCol="0">
            <a:spAutoFit/>
          </a:bodyPr>
          <a:lstStyle/>
          <a:p>
            <a:pPr algn="ctr"/>
            <a:r>
              <a:rPr lang="en-US" sz="2800" dirty="0">
                <a:hlinkClick r:id="rId3"/>
              </a:rPr>
              <a:t>View Video</a:t>
            </a:r>
            <a:endParaRPr lang="en-US" sz="2800" dirty="0"/>
          </a:p>
        </p:txBody>
      </p:sp>
    </p:spTree>
    <p:extLst>
      <p:ext uri="{BB962C8B-B14F-4D97-AF65-F5344CB8AC3E}">
        <p14:creationId xmlns:p14="http://schemas.microsoft.com/office/powerpoint/2010/main" val="1272154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3BC6076-5E1E-4FBD-A192-7C04B0D87531}"/>
              </a:ext>
            </a:extLst>
          </p:cNvPr>
          <p:cNvSpPr>
            <a:spLocks noGrp="1"/>
          </p:cNvSpPr>
          <p:nvPr>
            <p:ph type="title"/>
          </p:nvPr>
        </p:nvSpPr>
        <p:spPr/>
        <p:txBody>
          <a:bodyPr/>
          <a:lstStyle/>
          <a:p>
            <a:r>
              <a:rPr lang="en-US" dirty="0"/>
              <a:t>Family Activities</a:t>
            </a:r>
          </a:p>
        </p:txBody>
      </p:sp>
      <p:pic>
        <p:nvPicPr>
          <p:cNvPr id="8" name="Picture 7" descr="Chart&#10;&#10;Description automatically generated with low confidence">
            <a:extLst>
              <a:ext uri="{FF2B5EF4-FFF2-40B4-BE49-F238E27FC236}">
                <a16:creationId xmlns:a16="http://schemas.microsoft.com/office/drawing/2014/main" id="{69FC5D41-752B-4719-92F6-1E7728C8AF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464839">
            <a:off x="6437827" y="3713859"/>
            <a:ext cx="1921150" cy="2124806"/>
          </a:xfrm>
          <a:prstGeom prst="rect">
            <a:avLst/>
          </a:prstGeom>
          <a:ln>
            <a:noFill/>
          </a:ln>
          <a:effectLst>
            <a:outerShdw blurRad="292100" dist="139700" dir="2700000" algn="tl" rotWithShape="0">
              <a:srgbClr val="333333">
                <a:alpha val="65000"/>
              </a:srgbClr>
            </a:outerShdw>
          </a:effectLst>
          <a:scene3d>
            <a:camera prst="perspectiveHeroicExtremeRightFacing"/>
            <a:lightRig rig="threePt" dir="t"/>
          </a:scene3d>
        </p:spPr>
      </p:pic>
      <p:pic>
        <p:nvPicPr>
          <p:cNvPr id="6" name="Picture 5" descr="A person looking at a computer screen&#10;&#10;Description automatically generated with low confidence">
            <a:extLst>
              <a:ext uri="{FF2B5EF4-FFF2-40B4-BE49-F238E27FC236}">
                <a16:creationId xmlns:a16="http://schemas.microsoft.com/office/drawing/2014/main" id="{F8B5A677-29B2-4A5F-B26E-72FB2A2A1B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1673" y="2494224"/>
            <a:ext cx="2660607" cy="2972278"/>
          </a:xfrm>
          <a:prstGeom prst="rect">
            <a:avLst/>
          </a:prstGeom>
          <a:ln>
            <a:noFill/>
          </a:ln>
          <a:effectLst>
            <a:outerShdw blurRad="292100" dist="139700" dir="2700000" algn="tl" rotWithShape="0">
              <a:srgbClr val="333333">
                <a:alpha val="65000"/>
              </a:srgbClr>
            </a:outerShdw>
          </a:effectLst>
        </p:spPr>
      </p:pic>
      <p:sp>
        <p:nvSpPr>
          <p:cNvPr id="9" name="Speech Bubble: Rectangle with Corners Rounded 8">
            <a:extLst>
              <a:ext uri="{FF2B5EF4-FFF2-40B4-BE49-F238E27FC236}">
                <a16:creationId xmlns:a16="http://schemas.microsoft.com/office/drawing/2014/main" id="{5E33D67E-3894-413D-AF67-3DE3106145A8}"/>
              </a:ext>
            </a:extLst>
          </p:cNvPr>
          <p:cNvSpPr/>
          <p:nvPr/>
        </p:nvSpPr>
        <p:spPr>
          <a:xfrm>
            <a:off x="1866378" y="1690688"/>
            <a:ext cx="4885151" cy="2079646"/>
          </a:xfrm>
          <a:prstGeom prst="wedgeRoundRectCallout">
            <a:avLst>
              <a:gd name="adj1" fmla="val 69423"/>
              <a:gd name="adj2" fmla="val 3118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This is a cool puzzle.  Just look up the Bible Study passage and find the words with the clues.  And there’s more stuff where this came from.  Go to </a:t>
            </a:r>
            <a:r>
              <a:rPr lang="en-US" dirty="0">
                <a:latin typeface="Comic Sans MS" panose="030F0702030302020204" pitchFamily="66" charset="0"/>
                <a:hlinkClick r:id="rId4"/>
              </a:rPr>
              <a:t>https://tinyurl.com/1rdbgysb</a:t>
            </a:r>
            <a:r>
              <a:rPr lang="en-US" dirty="0">
                <a:latin typeface="Comic Sans MS" panose="030F0702030302020204" pitchFamily="66" charset="0"/>
              </a:rPr>
              <a:t> </a:t>
            </a:r>
          </a:p>
        </p:txBody>
      </p:sp>
      <p:pic>
        <p:nvPicPr>
          <p:cNvPr id="11" name="Picture 10">
            <a:extLst>
              <a:ext uri="{FF2B5EF4-FFF2-40B4-BE49-F238E27FC236}">
                <a16:creationId xmlns:a16="http://schemas.microsoft.com/office/drawing/2014/main" id="{0B711689-9A54-48AA-931E-6A225CBF509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4472273">
            <a:off x="7495801" y="4536524"/>
            <a:ext cx="849400" cy="848456"/>
          </a:xfrm>
          <a:prstGeom prst="rect">
            <a:avLst/>
          </a:prstGeom>
          <a:ln>
            <a:noFill/>
          </a:ln>
          <a:effectLst>
            <a:outerShdw blurRad="50800" dist="38100" dir="16200000" rotWithShape="0">
              <a:prstClr val="black">
                <a:alpha val="40000"/>
              </a:prstClr>
            </a:outerShdw>
          </a:effectLst>
        </p:spPr>
      </p:pic>
    </p:spTree>
    <p:extLst>
      <p:ext uri="{BB962C8B-B14F-4D97-AF65-F5344CB8AC3E}">
        <p14:creationId xmlns:p14="http://schemas.microsoft.com/office/powerpoint/2010/main" val="1122165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Nature of God</a:t>
            </a:r>
          </a:p>
        </p:txBody>
      </p:sp>
      <p:sp>
        <p:nvSpPr>
          <p:cNvPr id="3" name="Subtitle 2"/>
          <p:cNvSpPr>
            <a:spLocks noGrp="1"/>
          </p:cNvSpPr>
          <p:nvPr>
            <p:ph type="subTitle" idx="1"/>
          </p:nvPr>
        </p:nvSpPr>
        <p:spPr>
          <a:xfrm>
            <a:off x="1524000" y="3883230"/>
            <a:ext cx="9144000" cy="1374569"/>
          </a:xfrm>
        </p:spPr>
        <p:txBody>
          <a:bodyPr/>
          <a:lstStyle/>
          <a:p>
            <a:r>
              <a:rPr lang="en-US" dirty="0"/>
              <a:t>March 7</a:t>
            </a:r>
          </a:p>
        </p:txBody>
      </p:sp>
    </p:spTree>
    <p:extLst>
      <p:ext uri="{BB962C8B-B14F-4D97-AF65-F5344CB8AC3E}">
        <p14:creationId xmlns:p14="http://schemas.microsoft.com/office/powerpoint/2010/main" val="394038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148B57-DD7E-4C22-B967-F88C137B4C6B}"/>
              </a:ext>
            </a:extLst>
          </p:cNvPr>
          <p:cNvSpPr>
            <a:spLocks noGrp="1"/>
          </p:cNvSpPr>
          <p:nvPr>
            <p:ph type="title"/>
          </p:nvPr>
        </p:nvSpPr>
        <p:spPr/>
        <p:txBody>
          <a:bodyPr/>
          <a:lstStyle/>
          <a:p>
            <a:r>
              <a:rPr lang="en-US" dirty="0"/>
              <a:t>Admit it, now …</a:t>
            </a:r>
          </a:p>
        </p:txBody>
      </p:sp>
      <p:sp>
        <p:nvSpPr>
          <p:cNvPr id="4" name="Content Placeholder 3">
            <a:extLst>
              <a:ext uri="{FF2B5EF4-FFF2-40B4-BE49-F238E27FC236}">
                <a16:creationId xmlns:a16="http://schemas.microsoft.com/office/drawing/2014/main" id="{3FB3EA2A-F1A0-4D8E-89CC-A0270876846E}"/>
              </a:ext>
            </a:extLst>
          </p:cNvPr>
          <p:cNvSpPr>
            <a:spLocks noGrp="1"/>
          </p:cNvSpPr>
          <p:nvPr>
            <p:ph idx="1"/>
          </p:nvPr>
        </p:nvSpPr>
        <p:spPr/>
        <p:txBody>
          <a:bodyPr>
            <a:normAutofit/>
          </a:bodyPr>
          <a:lstStyle/>
          <a:p>
            <a:r>
              <a:rPr lang="en-US" dirty="0"/>
              <a:t>When have you looked for answers for something beyond your understanding?</a:t>
            </a:r>
            <a:r>
              <a:rPr lang="en-US" b="0" i="0" dirty="0">
                <a:solidFill>
                  <a:srgbClr val="202122"/>
                </a:solidFill>
                <a:effectLst/>
                <a:latin typeface="Arial" panose="020B0604020202020204" pitchFamily="34" charset="0"/>
              </a:rPr>
              <a:t> </a:t>
            </a:r>
          </a:p>
          <a:p>
            <a:r>
              <a:rPr lang="en-US" dirty="0">
                <a:solidFill>
                  <a:srgbClr val="C00000"/>
                </a:solidFill>
              </a:rPr>
              <a:t>Serie, Alexa, or Google can tell us lots of things, but not everything.</a:t>
            </a:r>
          </a:p>
          <a:p>
            <a:pPr lvl="1"/>
            <a:r>
              <a:rPr lang="en-US" dirty="0">
                <a:solidFill>
                  <a:srgbClr val="C00000"/>
                </a:solidFill>
              </a:rPr>
              <a:t>One theological fact beyond our understanding is the Trinity </a:t>
            </a:r>
          </a:p>
          <a:p>
            <a:pPr lvl="1"/>
            <a:r>
              <a:rPr lang="en-US" dirty="0">
                <a:solidFill>
                  <a:srgbClr val="C00000"/>
                </a:solidFill>
              </a:rPr>
              <a:t>God has revealed Himself to us as Father, Son, and Holy Spirit.</a:t>
            </a:r>
          </a:p>
          <a:p>
            <a:endParaRPr lang="en-US" dirty="0"/>
          </a:p>
        </p:txBody>
      </p:sp>
      <p:pic>
        <p:nvPicPr>
          <p:cNvPr id="1028" name="Picture 4" descr="© 2014 Paul VanDerWerf&#10;">
            <a:extLst>
              <a:ext uri="{FF2B5EF4-FFF2-40B4-BE49-F238E27FC236}">
                <a16:creationId xmlns:a16="http://schemas.microsoft.com/office/drawing/2014/main" id="{4A1B13C6-7AE5-4C6A-819B-CF1F837789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2634" y="3040083"/>
            <a:ext cx="1812412" cy="2647889"/>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28952AE0-997F-4369-A823-6FC4A90DEA31}"/>
              </a:ext>
            </a:extLst>
          </p:cNvPr>
          <p:cNvGrpSpPr/>
          <p:nvPr/>
        </p:nvGrpSpPr>
        <p:grpSpPr>
          <a:xfrm>
            <a:off x="1525980" y="3289849"/>
            <a:ext cx="8889067" cy="2847611"/>
            <a:chOff x="1525980" y="3289849"/>
            <a:chExt cx="8889067" cy="2847611"/>
          </a:xfrm>
        </p:grpSpPr>
        <p:pic>
          <p:nvPicPr>
            <p:cNvPr id="6" name="Picture 5">
              <a:extLst>
                <a:ext uri="{FF2B5EF4-FFF2-40B4-BE49-F238E27FC236}">
                  <a16:creationId xmlns:a16="http://schemas.microsoft.com/office/drawing/2014/main" id="{B1DE23A2-CC48-4C2D-8B5A-B6C464722A8A}"/>
                </a:ext>
              </a:extLst>
            </p:cNvPr>
            <p:cNvPicPr>
              <a:picLocks noChangeAspect="1"/>
            </p:cNvPicPr>
            <p:nvPr/>
          </p:nvPicPr>
          <p:blipFill>
            <a:blip r:embed="rId3"/>
            <a:stretch>
              <a:fillRect/>
            </a:stretch>
          </p:blipFill>
          <p:spPr>
            <a:xfrm>
              <a:off x="4842856" y="3529776"/>
              <a:ext cx="3019145" cy="1265165"/>
            </a:xfrm>
            <a:prstGeom prst="rect">
              <a:avLst/>
            </a:prstGeom>
            <a:ln>
              <a:noFill/>
            </a:ln>
            <a:effectLst>
              <a:outerShdw blurRad="292100" dist="139700" dir="2700000" algn="tl" rotWithShape="0">
                <a:srgbClr val="333333">
                  <a:alpha val="65000"/>
                </a:srgbClr>
              </a:outerShdw>
            </a:effectLst>
          </p:spPr>
        </p:pic>
        <p:pic>
          <p:nvPicPr>
            <p:cNvPr id="1026" name="Picture 2">
              <a:extLst>
                <a:ext uri="{FF2B5EF4-FFF2-40B4-BE49-F238E27FC236}">
                  <a16:creationId xmlns:a16="http://schemas.microsoft.com/office/drawing/2014/main" id="{733E6E91-217B-4A81-82B8-4DA419C7E69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5980" y="3776354"/>
              <a:ext cx="2844223" cy="20371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63990D9-21A8-41AE-9123-A89E0FE039BA}"/>
                </a:ext>
              </a:extLst>
            </p:cNvPr>
            <p:cNvSpPr txBox="1"/>
            <p:nvPr/>
          </p:nvSpPr>
          <p:spPr>
            <a:xfrm>
              <a:off x="8602635" y="5706573"/>
              <a:ext cx="1812412" cy="430887"/>
            </a:xfrm>
            <a:prstGeom prst="rect">
              <a:avLst/>
            </a:prstGeom>
            <a:noFill/>
          </p:spPr>
          <p:txBody>
            <a:bodyPr wrap="square" rtlCol="0">
              <a:spAutoFit/>
            </a:bodyPr>
            <a:lstStyle/>
            <a:p>
              <a:pPr algn="ctr"/>
              <a:r>
                <a:rPr lang="en-US" sz="1050" b="0" i="0" dirty="0">
                  <a:solidFill>
                    <a:srgbClr val="202122"/>
                  </a:solidFill>
                  <a:effectLst/>
                  <a:latin typeface="Arial" panose="020B0604020202020204" pitchFamily="34" charset="0"/>
                </a:rPr>
                <a:t>© 2014 Paul </a:t>
              </a:r>
              <a:r>
                <a:rPr lang="en-US" sz="1050" b="0" i="0" dirty="0" err="1">
                  <a:solidFill>
                    <a:srgbClr val="202122"/>
                  </a:solidFill>
                  <a:effectLst/>
                  <a:latin typeface="Arial" panose="020B0604020202020204" pitchFamily="34" charset="0"/>
                </a:rPr>
                <a:t>VanDerWerf</a:t>
              </a:r>
              <a:endParaRPr lang="en-US" sz="1050" b="0" i="0" dirty="0">
                <a:solidFill>
                  <a:srgbClr val="202122"/>
                </a:solidFill>
                <a:effectLst/>
                <a:latin typeface="Arial" panose="020B0604020202020204" pitchFamily="34" charset="0"/>
              </a:endParaRPr>
            </a:p>
            <a:p>
              <a:endParaRPr lang="en-US" sz="1050" dirty="0"/>
            </a:p>
          </p:txBody>
        </p:sp>
        <p:pic>
          <p:nvPicPr>
            <p:cNvPr id="9" name="Picture 8" descr="A picture containing tool&#10;&#10;Description automatically generated">
              <a:extLst>
                <a:ext uri="{FF2B5EF4-FFF2-40B4-BE49-F238E27FC236}">
                  <a16:creationId xmlns:a16="http://schemas.microsoft.com/office/drawing/2014/main" id="{1560E658-0758-42A3-9678-5E7A4505E5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69453" y="4181898"/>
              <a:ext cx="714375" cy="952500"/>
            </a:xfrm>
            <a:prstGeom prst="rect">
              <a:avLst/>
            </a:prstGeom>
          </p:spPr>
        </p:pic>
        <p:pic>
          <p:nvPicPr>
            <p:cNvPr id="13" name="Picture 12" descr="A picture containing tool&#10;&#10;Description automatically generated">
              <a:extLst>
                <a:ext uri="{FF2B5EF4-FFF2-40B4-BE49-F238E27FC236}">
                  <a16:creationId xmlns:a16="http://schemas.microsoft.com/office/drawing/2014/main" id="{0E3CD281-E62F-4C7D-A7F5-B24AF7BC134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30441" y="3289849"/>
              <a:ext cx="714375" cy="952500"/>
            </a:xfrm>
            <a:prstGeom prst="rect">
              <a:avLst/>
            </a:prstGeom>
          </p:spPr>
        </p:pic>
        <p:pic>
          <p:nvPicPr>
            <p:cNvPr id="14" name="Picture 13" descr="A picture containing tool&#10;&#10;Description automatically generated">
              <a:extLst>
                <a:ext uri="{FF2B5EF4-FFF2-40B4-BE49-F238E27FC236}">
                  <a16:creationId xmlns:a16="http://schemas.microsoft.com/office/drawing/2014/main" id="{5E1D2B57-8C8B-4D8B-AF63-7C9183F424B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86685" y="3686108"/>
              <a:ext cx="714375" cy="952500"/>
            </a:xfrm>
            <a:prstGeom prst="rect">
              <a:avLst/>
            </a:prstGeom>
          </p:spPr>
        </p:pic>
      </p:grpSp>
    </p:spTree>
    <p:extLst>
      <p:ext uri="{BB962C8B-B14F-4D97-AF65-F5344CB8AC3E}">
        <p14:creationId xmlns:p14="http://schemas.microsoft.com/office/powerpoint/2010/main" val="52263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10"/>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1028"/>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57B82-BF2D-4603-89F7-49A7CEFD5640}"/>
              </a:ext>
            </a:extLst>
          </p:cNvPr>
          <p:cNvSpPr>
            <a:spLocks noGrp="1"/>
          </p:cNvSpPr>
          <p:nvPr>
            <p:ph type="title"/>
          </p:nvPr>
        </p:nvSpPr>
        <p:spPr/>
        <p:txBody>
          <a:bodyPr/>
          <a:lstStyle/>
          <a:p>
            <a:pPr algn="l"/>
            <a:r>
              <a:rPr lang="en-US" dirty="0"/>
              <a:t>Listen for how Jesus answers.</a:t>
            </a:r>
          </a:p>
        </p:txBody>
      </p:sp>
      <p:sp>
        <p:nvSpPr>
          <p:cNvPr id="3" name="Content Placeholder 2">
            <a:extLst>
              <a:ext uri="{FF2B5EF4-FFF2-40B4-BE49-F238E27FC236}">
                <a16:creationId xmlns:a16="http://schemas.microsoft.com/office/drawing/2014/main" id="{E96583AC-7B25-487E-B52F-211FDEFFCC34}"/>
              </a:ext>
            </a:extLst>
          </p:cNvPr>
          <p:cNvSpPr>
            <a:spLocks noGrp="1"/>
          </p:cNvSpPr>
          <p:nvPr>
            <p:ph idx="1"/>
          </p:nvPr>
        </p:nvSpPr>
        <p:spPr/>
        <p:txBody>
          <a:bodyPr/>
          <a:lstStyle/>
          <a:p>
            <a:pPr marL="0" indent="0" algn="ctr">
              <a:buNone/>
            </a:pPr>
            <a:r>
              <a:rPr lang="en-US" dirty="0"/>
              <a:t>John 14:8-11 (NIV)   Philip said, "Lord, show us the Father and that will be enough for us."  9  Jesus answered: "Don't you know me, Philip, even after I have been among you such a long time? Anyone who has seen me has seen the Father. How can you say, 'Show us the Father'? </a:t>
            </a:r>
          </a:p>
        </p:txBody>
      </p:sp>
    </p:spTree>
    <p:extLst>
      <p:ext uri="{BB962C8B-B14F-4D97-AF65-F5344CB8AC3E}">
        <p14:creationId xmlns:p14="http://schemas.microsoft.com/office/powerpoint/2010/main" val="389654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57B82-BF2D-4603-89F7-49A7CEFD5640}"/>
              </a:ext>
            </a:extLst>
          </p:cNvPr>
          <p:cNvSpPr>
            <a:spLocks noGrp="1"/>
          </p:cNvSpPr>
          <p:nvPr>
            <p:ph type="title"/>
          </p:nvPr>
        </p:nvSpPr>
        <p:spPr/>
        <p:txBody>
          <a:bodyPr/>
          <a:lstStyle/>
          <a:p>
            <a:pPr algn="l"/>
            <a:r>
              <a:rPr lang="en-US" dirty="0"/>
              <a:t>Listen for how Jesus answers.</a:t>
            </a:r>
          </a:p>
        </p:txBody>
      </p:sp>
      <p:sp>
        <p:nvSpPr>
          <p:cNvPr id="3" name="Content Placeholder 2">
            <a:extLst>
              <a:ext uri="{FF2B5EF4-FFF2-40B4-BE49-F238E27FC236}">
                <a16:creationId xmlns:a16="http://schemas.microsoft.com/office/drawing/2014/main" id="{E96583AC-7B25-487E-B52F-211FDEFFCC34}"/>
              </a:ext>
            </a:extLst>
          </p:cNvPr>
          <p:cNvSpPr>
            <a:spLocks noGrp="1"/>
          </p:cNvSpPr>
          <p:nvPr>
            <p:ph idx="1"/>
          </p:nvPr>
        </p:nvSpPr>
        <p:spPr>
          <a:xfrm>
            <a:off x="963461" y="1690688"/>
            <a:ext cx="10021866" cy="4351338"/>
          </a:xfrm>
        </p:spPr>
        <p:txBody>
          <a:bodyPr/>
          <a:lstStyle/>
          <a:p>
            <a:pPr marL="0" indent="0" algn="ctr">
              <a:buNone/>
            </a:pPr>
            <a:r>
              <a:rPr lang="en-US" dirty="0"/>
              <a:t>Don't you believe that I am in the Father, and that the Father is in me? The words I say to you are not just my own. Rather, it is the Father, living in me, who is doing his work.  11  Believe me when I say that I am in the Father and the Father is in me; or at least believe on the evidence of the miracles themselves. </a:t>
            </a:r>
          </a:p>
        </p:txBody>
      </p:sp>
      <p:pic>
        <p:nvPicPr>
          <p:cNvPr id="5" name="Picture 4">
            <a:extLst>
              <a:ext uri="{FF2B5EF4-FFF2-40B4-BE49-F238E27FC236}">
                <a16:creationId xmlns:a16="http://schemas.microsoft.com/office/drawing/2014/main" id="{3EEBC43E-47F8-4098-A6C8-B33326C8C301}"/>
              </a:ext>
            </a:extLst>
          </p:cNvPr>
          <p:cNvPicPr>
            <a:picLocks noChangeAspect="1"/>
          </p:cNvPicPr>
          <p:nvPr/>
        </p:nvPicPr>
        <p:blipFill>
          <a:blip r:embed="rId2"/>
          <a:stretch>
            <a:fillRect/>
          </a:stretch>
        </p:blipFill>
        <p:spPr>
          <a:xfrm>
            <a:off x="4962666" y="5636927"/>
            <a:ext cx="2266667" cy="31428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95045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69E96-FB88-4E5D-B543-D3507FBA8985}"/>
              </a:ext>
            </a:extLst>
          </p:cNvPr>
          <p:cNvSpPr>
            <a:spLocks noGrp="1"/>
          </p:cNvSpPr>
          <p:nvPr>
            <p:ph type="title"/>
          </p:nvPr>
        </p:nvSpPr>
        <p:spPr/>
        <p:txBody>
          <a:bodyPr/>
          <a:lstStyle/>
          <a:p>
            <a:r>
              <a:rPr lang="en-US" dirty="0"/>
              <a:t>Know Jesus, Know the Father</a:t>
            </a:r>
          </a:p>
        </p:txBody>
      </p:sp>
      <p:sp>
        <p:nvSpPr>
          <p:cNvPr id="3" name="Content Placeholder 2">
            <a:extLst>
              <a:ext uri="{FF2B5EF4-FFF2-40B4-BE49-F238E27FC236}">
                <a16:creationId xmlns:a16="http://schemas.microsoft.com/office/drawing/2014/main" id="{36D03095-ACB3-4D02-89BD-4CAAD95B6AC4}"/>
              </a:ext>
            </a:extLst>
          </p:cNvPr>
          <p:cNvSpPr>
            <a:spLocks noGrp="1"/>
          </p:cNvSpPr>
          <p:nvPr>
            <p:ph idx="1"/>
          </p:nvPr>
        </p:nvSpPr>
        <p:spPr/>
        <p:txBody>
          <a:bodyPr/>
          <a:lstStyle/>
          <a:p>
            <a:r>
              <a:rPr lang="en-US" dirty="0"/>
              <a:t>What kind of attitudes or atmosphere do you think was present when Philip asked his question? </a:t>
            </a:r>
          </a:p>
          <a:p>
            <a:r>
              <a:rPr lang="en-US" dirty="0"/>
              <a:t>Why did Jesus seem surprised Philip felt a need for such a request?</a:t>
            </a:r>
          </a:p>
          <a:p>
            <a:r>
              <a:rPr lang="en-US" dirty="0"/>
              <a:t>What had Philip already seen that demonstrated the Father at work through Jesus?</a:t>
            </a:r>
          </a:p>
        </p:txBody>
      </p:sp>
    </p:spTree>
    <p:extLst>
      <p:ext uri="{BB962C8B-B14F-4D97-AF65-F5344CB8AC3E}">
        <p14:creationId xmlns:p14="http://schemas.microsoft.com/office/powerpoint/2010/main" val="220906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77DF1-62A3-47E1-9B92-5E98594B6CF1}"/>
              </a:ext>
            </a:extLst>
          </p:cNvPr>
          <p:cNvSpPr>
            <a:spLocks noGrp="1"/>
          </p:cNvSpPr>
          <p:nvPr>
            <p:ph type="title"/>
          </p:nvPr>
        </p:nvSpPr>
        <p:spPr/>
        <p:txBody>
          <a:bodyPr/>
          <a:lstStyle/>
          <a:p>
            <a:r>
              <a:rPr lang="en-US" dirty="0"/>
              <a:t>Know Jesus, Know the Father</a:t>
            </a:r>
          </a:p>
        </p:txBody>
      </p:sp>
      <p:sp>
        <p:nvSpPr>
          <p:cNvPr id="3" name="Content Placeholder 2">
            <a:extLst>
              <a:ext uri="{FF2B5EF4-FFF2-40B4-BE49-F238E27FC236}">
                <a16:creationId xmlns:a16="http://schemas.microsoft.com/office/drawing/2014/main" id="{0F691D4E-BDDC-44CA-B585-3872831C568C}"/>
              </a:ext>
            </a:extLst>
          </p:cNvPr>
          <p:cNvSpPr>
            <a:spLocks noGrp="1"/>
          </p:cNvSpPr>
          <p:nvPr>
            <p:ph idx="1"/>
          </p:nvPr>
        </p:nvSpPr>
        <p:spPr/>
        <p:txBody>
          <a:bodyPr>
            <a:normAutofit lnSpcReduction="10000"/>
          </a:bodyPr>
          <a:lstStyle/>
          <a:p>
            <a:r>
              <a:rPr lang="en-US" dirty="0"/>
              <a:t>In what ways does Jesus show </a:t>
            </a:r>
            <a:r>
              <a:rPr lang="en-US" i="1" dirty="0"/>
              <a:t>us</a:t>
            </a:r>
            <a:r>
              <a:rPr lang="en-US" dirty="0"/>
              <a:t> what God is like?  How does knowing Jesus’ actions and teachings help us know more about God?</a:t>
            </a:r>
          </a:p>
          <a:p>
            <a:r>
              <a:rPr lang="en-US" dirty="0">
                <a:solidFill>
                  <a:srgbClr val="C00000"/>
                </a:solidFill>
              </a:rPr>
              <a:t>Consider Philip …</a:t>
            </a:r>
          </a:p>
          <a:p>
            <a:pPr lvl="1"/>
            <a:r>
              <a:rPr lang="en-US" dirty="0">
                <a:solidFill>
                  <a:srgbClr val="C00000"/>
                </a:solidFill>
              </a:rPr>
              <a:t>It is easy to criticize him for lack of understanding</a:t>
            </a:r>
          </a:p>
          <a:p>
            <a:pPr lvl="1"/>
            <a:r>
              <a:rPr lang="en-US" dirty="0">
                <a:solidFill>
                  <a:srgbClr val="C00000"/>
                </a:solidFill>
              </a:rPr>
              <a:t>Actually, he was quite honest about what he was thinking and feeling</a:t>
            </a:r>
          </a:p>
          <a:p>
            <a:pPr lvl="1"/>
            <a:r>
              <a:rPr lang="en-US" dirty="0">
                <a:solidFill>
                  <a:srgbClr val="C00000"/>
                </a:solidFill>
              </a:rPr>
              <a:t>We need to be the same way with God … tell Him your doubts and concerns</a:t>
            </a:r>
          </a:p>
          <a:p>
            <a:endParaRPr lang="en-US" dirty="0"/>
          </a:p>
        </p:txBody>
      </p:sp>
      <p:sp>
        <p:nvSpPr>
          <p:cNvPr id="4" name="Scroll: Horizontal 3">
            <a:extLst>
              <a:ext uri="{FF2B5EF4-FFF2-40B4-BE49-F238E27FC236}">
                <a16:creationId xmlns:a16="http://schemas.microsoft.com/office/drawing/2014/main" id="{3F79625F-EEF0-45F5-ABC2-06781AF5F48F}"/>
              </a:ext>
            </a:extLst>
          </p:cNvPr>
          <p:cNvSpPr/>
          <p:nvPr/>
        </p:nvSpPr>
        <p:spPr>
          <a:xfrm rot="21110775">
            <a:off x="2778027" y="2804240"/>
            <a:ext cx="6288066" cy="2481469"/>
          </a:xfrm>
          <a:prstGeom prst="horizontalScroll">
            <a:avLst/>
          </a:prstGeom>
        </p:spPr>
        <p:style>
          <a:lnRef idx="0">
            <a:schemeClr val="accent1"/>
          </a:lnRef>
          <a:fillRef idx="3">
            <a:schemeClr val="accent1"/>
          </a:fillRef>
          <a:effectRef idx="3">
            <a:schemeClr val="accent1"/>
          </a:effectRef>
          <a:fontRef idx="minor">
            <a:schemeClr val="lt1"/>
          </a:fontRef>
        </p:style>
        <p:txBody>
          <a:bodyPr rtlCol="0" anchor="ctr"/>
          <a:lstStyle/>
          <a:p>
            <a:pPr marL="0" marR="0" algn="ctr">
              <a:spcBef>
                <a:spcPts val="0"/>
              </a:spcBef>
              <a:spcAft>
                <a:spcPts val="0"/>
              </a:spcAft>
            </a:pPr>
            <a:r>
              <a:rPr lang="en-US" sz="3600" dirty="0">
                <a:solidFill>
                  <a:schemeClr val="tx1"/>
                </a:solidFill>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Jesus </a:t>
            </a:r>
            <a:r>
              <a:rPr lang="en-US" sz="3600" dirty="0">
                <a:solidFill>
                  <a:schemeClr val="tx1"/>
                </a:solidFill>
                <a:latin typeface="Arial" panose="020B0604020202020204" pitchFamily="34" charset="0"/>
                <a:ea typeface="Times New Roman" panose="02020603050405020304" pitchFamily="18" charset="0"/>
                <a:cs typeface="Arial" panose="020B0604020202020204" pitchFamily="34" charset="0"/>
              </a:rPr>
              <a:t>wants to reassure you and remind you of His power at work in your life</a:t>
            </a:r>
          </a:p>
        </p:txBody>
      </p:sp>
    </p:spTree>
    <p:extLst>
      <p:ext uri="{BB962C8B-B14F-4D97-AF65-F5344CB8AC3E}">
        <p14:creationId xmlns:p14="http://schemas.microsoft.com/office/powerpoint/2010/main" val="3496626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val="969696"/>
                                      </p:to>
                                    </p:animClr>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DA9DE-CBCD-4551-8592-47A27CFB18CB}"/>
              </a:ext>
            </a:extLst>
          </p:cNvPr>
          <p:cNvSpPr>
            <a:spLocks noGrp="1"/>
          </p:cNvSpPr>
          <p:nvPr>
            <p:ph type="title"/>
          </p:nvPr>
        </p:nvSpPr>
        <p:spPr/>
        <p:txBody>
          <a:bodyPr/>
          <a:lstStyle/>
          <a:p>
            <a:pPr algn="l"/>
            <a:r>
              <a:rPr lang="en-US" dirty="0"/>
              <a:t>Listen for Jesus’ introduction of the Spirit.</a:t>
            </a:r>
          </a:p>
        </p:txBody>
      </p:sp>
      <p:sp>
        <p:nvSpPr>
          <p:cNvPr id="3" name="Content Placeholder 2">
            <a:extLst>
              <a:ext uri="{FF2B5EF4-FFF2-40B4-BE49-F238E27FC236}">
                <a16:creationId xmlns:a16="http://schemas.microsoft.com/office/drawing/2014/main" id="{E67A905F-7B31-41F2-9C30-68D0068F32C4}"/>
              </a:ext>
            </a:extLst>
          </p:cNvPr>
          <p:cNvSpPr>
            <a:spLocks noGrp="1"/>
          </p:cNvSpPr>
          <p:nvPr>
            <p:ph idx="1"/>
          </p:nvPr>
        </p:nvSpPr>
        <p:spPr>
          <a:xfrm>
            <a:off x="1478072" y="1825625"/>
            <a:ext cx="9587630" cy="4351338"/>
          </a:xfrm>
        </p:spPr>
        <p:txBody>
          <a:bodyPr/>
          <a:lstStyle/>
          <a:p>
            <a:pPr marL="0" indent="0" algn="ctr">
              <a:buNone/>
            </a:pPr>
            <a:r>
              <a:rPr lang="en-US" dirty="0"/>
              <a:t>John 14:16-20 (NIV)  And I will ask the Father, and he will give you another Counselor to be with you forever--  17  the Spirit of truth. The world cannot accept him, because it neither sees him nor knows him. But you know him, for he lives with you and will be in you. </a:t>
            </a:r>
          </a:p>
        </p:txBody>
      </p:sp>
    </p:spTree>
    <p:extLst>
      <p:ext uri="{BB962C8B-B14F-4D97-AF65-F5344CB8AC3E}">
        <p14:creationId xmlns:p14="http://schemas.microsoft.com/office/powerpoint/2010/main" val="14794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DA9DE-CBCD-4551-8592-47A27CFB18CB}"/>
              </a:ext>
            </a:extLst>
          </p:cNvPr>
          <p:cNvSpPr>
            <a:spLocks noGrp="1"/>
          </p:cNvSpPr>
          <p:nvPr>
            <p:ph type="title"/>
          </p:nvPr>
        </p:nvSpPr>
        <p:spPr/>
        <p:txBody>
          <a:bodyPr/>
          <a:lstStyle/>
          <a:p>
            <a:pPr algn="l"/>
            <a:r>
              <a:rPr lang="en-US" dirty="0"/>
              <a:t>Listen for Jesus’ introduction of the Spirit.</a:t>
            </a:r>
          </a:p>
        </p:txBody>
      </p:sp>
      <p:sp>
        <p:nvSpPr>
          <p:cNvPr id="3" name="Content Placeholder 2">
            <a:extLst>
              <a:ext uri="{FF2B5EF4-FFF2-40B4-BE49-F238E27FC236}">
                <a16:creationId xmlns:a16="http://schemas.microsoft.com/office/drawing/2014/main" id="{E67A905F-7B31-41F2-9C30-68D0068F32C4}"/>
              </a:ext>
            </a:extLst>
          </p:cNvPr>
          <p:cNvSpPr>
            <a:spLocks noGrp="1"/>
          </p:cNvSpPr>
          <p:nvPr>
            <p:ph idx="1"/>
          </p:nvPr>
        </p:nvSpPr>
        <p:spPr>
          <a:xfrm>
            <a:off x="1478072" y="1825625"/>
            <a:ext cx="9587630" cy="4351338"/>
          </a:xfrm>
        </p:spPr>
        <p:txBody>
          <a:bodyPr/>
          <a:lstStyle/>
          <a:p>
            <a:pPr marL="0" indent="0" algn="ctr">
              <a:buNone/>
            </a:pPr>
            <a:r>
              <a:rPr lang="en-US" dirty="0"/>
              <a:t>I will not leave you as orphans; I will come to you.  19  Before long, the world will not see me anymore, but you will see me. Because I live, you also will live.  20  On that day you will realize that I am in my Father, and you are in me, and I am in you. </a:t>
            </a:r>
          </a:p>
        </p:txBody>
      </p:sp>
      <p:pic>
        <p:nvPicPr>
          <p:cNvPr id="4" name="Picture 3">
            <a:extLst>
              <a:ext uri="{FF2B5EF4-FFF2-40B4-BE49-F238E27FC236}">
                <a16:creationId xmlns:a16="http://schemas.microsoft.com/office/drawing/2014/main" id="{09EB6971-8F00-4CB2-97C0-0289B6173EA7}"/>
              </a:ext>
            </a:extLst>
          </p:cNvPr>
          <p:cNvPicPr>
            <a:picLocks noChangeAspect="1"/>
          </p:cNvPicPr>
          <p:nvPr/>
        </p:nvPicPr>
        <p:blipFill>
          <a:blip r:embed="rId2"/>
          <a:stretch>
            <a:fillRect/>
          </a:stretch>
        </p:blipFill>
        <p:spPr>
          <a:xfrm>
            <a:off x="4962666" y="5311250"/>
            <a:ext cx="2266667" cy="31428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075129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266</TotalTime>
  <Words>1098</Words>
  <Application>Microsoft Office PowerPoint</Application>
  <PresentationFormat>Widescreen</PresentationFormat>
  <Paragraphs>69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Comic Sans MS</vt:lpstr>
      <vt:lpstr>Office Theme</vt:lpstr>
      <vt:lpstr>The Nature of God</vt:lpstr>
      <vt:lpstr>Video Introduction</vt:lpstr>
      <vt:lpstr>Admit it, now …</vt:lpstr>
      <vt:lpstr>Listen for how Jesus answers.</vt:lpstr>
      <vt:lpstr>Listen for how Jesus answers.</vt:lpstr>
      <vt:lpstr>Know Jesus, Know the Father</vt:lpstr>
      <vt:lpstr>Know Jesus, Know the Father</vt:lpstr>
      <vt:lpstr>Listen for Jesus’ introduction of the Spirit.</vt:lpstr>
      <vt:lpstr>Listen for Jesus’ introduction of the Spirit.</vt:lpstr>
      <vt:lpstr>The Holy Spirit Is in Your Life</vt:lpstr>
      <vt:lpstr>The Holy Spirit Is in Your Life</vt:lpstr>
      <vt:lpstr>The Holy Spirit Is in Your Life</vt:lpstr>
      <vt:lpstr>Listen for what the Spirit does in our lives.</vt:lpstr>
      <vt:lpstr>Listen for what the Spirit does in our lives.</vt:lpstr>
      <vt:lpstr>The Spirit Continues the Work of the Son</vt:lpstr>
      <vt:lpstr>The Spirit Continues the Work of the Son</vt:lpstr>
      <vt:lpstr>Application</vt:lpstr>
      <vt:lpstr>Application</vt:lpstr>
      <vt:lpstr>Application</vt:lpstr>
      <vt:lpstr>Family Activities</vt:lpstr>
      <vt:lpstr>The Nature of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of God</dc:title>
  <dc:creator>Stephen Armstrong</dc:creator>
  <cp:lastModifiedBy>Stephen Armstrong</cp:lastModifiedBy>
  <cp:revision>8</cp:revision>
  <dcterms:created xsi:type="dcterms:W3CDTF">2021-02-19T15:48:49Z</dcterms:created>
  <dcterms:modified xsi:type="dcterms:W3CDTF">2021-02-19T20:15:06Z</dcterms:modified>
</cp:coreProperties>
</file>