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3" d="100"/>
          <a:sy n="83" d="100"/>
        </p:scale>
        <p:origin x="21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7D3EC0C-D973-4240-BF21-13D918BC7DA9}" type="datetimeFigureOut">
              <a:rPr lang="en-US" smtClean="0"/>
              <a:t>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70359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03257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512064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8322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D3EC0C-D973-4240-BF21-13D918BC7DA9}" type="datetimeFigureOut">
              <a:rPr lang="en-US" smtClean="0"/>
              <a:t>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320791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7D3EC0C-D973-4240-BF21-13D918BC7DA9}" type="datetimeFigureOut">
              <a:rPr lang="en-US" smtClean="0"/>
              <a:t>2/15/2024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2312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7D3EC0C-D973-4240-BF21-13D918BC7DA9}" type="datetimeFigureOut">
              <a:rPr lang="en-US" smtClean="0"/>
              <a:t>2/15/2024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1000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7D3EC0C-D973-4240-BF21-13D918BC7DA9}" type="datetimeFigureOut">
              <a:rPr lang="en-US" smtClean="0"/>
              <a:t>2/15/2024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081506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3EC0C-D973-4240-BF21-13D918BC7DA9}" type="datetimeFigureOut">
              <a:rPr lang="en-US" smtClean="0"/>
              <a:t>2/15/2024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972911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2/15/2024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4194828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2/15/2024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021861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7" name="Folded Corner 6"/>
          <p:cNvSpPr/>
          <p:nvPr userDrawn="1"/>
        </p:nvSpPr>
        <p:spPr>
          <a:xfrm>
            <a:off x="656216" y="249382"/>
            <a:ext cx="11015831" cy="6377329"/>
          </a:xfrm>
          <a:prstGeom prst="foldedCorner">
            <a:avLst/>
          </a:prstGeom>
          <a:gradFill>
            <a:gsLst>
              <a:gs pos="0">
                <a:schemeClr val="accent1">
                  <a:lumMod val="5000"/>
                  <a:lumOff val="95000"/>
                  <a:alpha val="82000"/>
                </a:schemeClr>
              </a:gs>
              <a:gs pos="64000">
                <a:schemeClr val="accent1">
                  <a:lumMod val="45000"/>
                  <a:lumOff val="55000"/>
                  <a:alpha val="82000"/>
                </a:schemeClr>
              </a:gs>
              <a:gs pos="83000">
                <a:schemeClr val="accent1">
                  <a:lumMod val="45000"/>
                  <a:lumOff val="55000"/>
                  <a:alpha val="82000"/>
                </a:schemeClr>
              </a:gs>
              <a:gs pos="100000">
                <a:schemeClr val="accent1">
                  <a:lumMod val="30000"/>
                  <a:lumOff val="70000"/>
                  <a:alpha val="84000"/>
                </a:schemeClr>
              </a:gs>
            </a:gsLst>
            <a:lin ang="3600000" scaled="0"/>
          </a:gradFill>
          <a:ln>
            <a:noFill/>
          </a:ln>
          <a:effectLst>
            <a:outerShdw blurRad="165100" dist="165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D3EC0C-D973-4240-BF21-13D918BC7DA9}" type="datetimeFigureOut">
              <a:rPr lang="en-US" smtClean="0"/>
              <a:t>2/15/2024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29984-D937-41E6-9E9F-EFD2EFD29535}" type="slidenum">
              <a:rPr lang="en-US" smtClean="0"/>
              <a:t>‹#›</a:t>
            </a:fld>
            <a:endParaRPr lang="en-US"/>
          </a:p>
        </p:txBody>
      </p:sp>
    </p:spTree>
    <p:extLst>
      <p:ext uri="{BB962C8B-B14F-4D97-AF65-F5344CB8AC3E}">
        <p14:creationId xmlns:p14="http://schemas.microsoft.com/office/powerpoint/2010/main" val="2162879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atch.liberty.edu/media/t/1_xcsdn346" TargetMode="External"/><Relationship Id="rId2" Type="http://schemas.openxmlformats.org/officeDocument/2006/relationships/image" Target="../media/image2.jp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 Id="rId4" Type="http://schemas.openxmlformats.org/officeDocument/2006/relationships/hyperlink" Target="http://tinyurl.com/57z9d2mh"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Mission of Jesus</a:t>
            </a:r>
          </a:p>
        </p:txBody>
      </p:sp>
      <p:sp>
        <p:nvSpPr>
          <p:cNvPr id="3" name="Subtitle 2"/>
          <p:cNvSpPr>
            <a:spLocks noGrp="1"/>
          </p:cNvSpPr>
          <p:nvPr>
            <p:ph type="subTitle" idx="1"/>
          </p:nvPr>
        </p:nvSpPr>
        <p:spPr>
          <a:xfrm>
            <a:off x="1524000" y="4013860"/>
            <a:ext cx="9144000" cy="1243940"/>
          </a:xfrm>
        </p:spPr>
        <p:txBody>
          <a:bodyPr/>
          <a:lstStyle/>
          <a:p>
            <a:r>
              <a:rPr lang="en-US" dirty="0"/>
              <a:t>March 3</a:t>
            </a:r>
          </a:p>
        </p:txBody>
      </p:sp>
    </p:spTree>
    <p:extLst>
      <p:ext uri="{BB962C8B-B14F-4D97-AF65-F5344CB8AC3E}">
        <p14:creationId xmlns:p14="http://schemas.microsoft.com/office/powerpoint/2010/main" val="2752842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6A149-29CA-4A26-D196-E5F9E856B28A}"/>
              </a:ext>
            </a:extLst>
          </p:cNvPr>
          <p:cNvSpPr>
            <a:spLocks noGrp="1"/>
          </p:cNvSpPr>
          <p:nvPr>
            <p:ph type="title"/>
          </p:nvPr>
        </p:nvSpPr>
        <p:spPr/>
        <p:txBody>
          <a:bodyPr/>
          <a:lstStyle/>
          <a:p>
            <a:r>
              <a:rPr lang="en-US" dirty="0"/>
              <a:t>John Prepared the Way</a:t>
            </a:r>
          </a:p>
        </p:txBody>
      </p:sp>
      <p:sp>
        <p:nvSpPr>
          <p:cNvPr id="3" name="Content Placeholder 2">
            <a:extLst>
              <a:ext uri="{FF2B5EF4-FFF2-40B4-BE49-F238E27FC236}">
                <a16:creationId xmlns:a16="http://schemas.microsoft.com/office/drawing/2014/main" id="{3A6E53E3-2AA3-6898-F563-3CB2EE7B041F}"/>
              </a:ext>
            </a:extLst>
          </p:cNvPr>
          <p:cNvSpPr>
            <a:spLocks noGrp="1"/>
          </p:cNvSpPr>
          <p:nvPr>
            <p:ph idx="1"/>
          </p:nvPr>
        </p:nvSpPr>
        <p:spPr/>
        <p:txBody>
          <a:bodyPr/>
          <a:lstStyle/>
          <a:p>
            <a:r>
              <a:rPr lang="en-US" dirty="0"/>
              <a:t>When we are confronted with a call to repent, why do we tend to accept or reject the invitation strongly</a:t>
            </a:r>
          </a:p>
          <a:p>
            <a:r>
              <a:rPr lang="en-US" dirty="0"/>
              <a:t>What connection is there between repentance and forgiveness? </a:t>
            </a:r>
          </a:p>
        </p:txBody>
      </p:sp>
      <p:graphicFrame>
        <p:nvGraphicFramePr>
          <p:cNvPr id="4" name="Table 3">
            <a:extLst>
              <a:ext uri="{FF2B5EF4-FFF2-40B4-BE49-F238E27FC236}">
                <a16:creationId xmlns:a16="http://schemas.microsoft.com/office/drawing/2014/main" id="{B6E4EED9-24FB-566A-BF10-0D242D5499BB}"/>
              </a:ext>
            </a:extLst>
          </p:cNvPr>
          <p:cNvGraphicFramePr>
            <a:graphicFrameLocks noGrp="1"/>
          </p:cNvGraphicFramePr>
          <p:nvPr>
            <p:extLst>
              <p:ext uri="{D42A27DB-BD31-4B8C-83A1-F6EECF244321}">
                <p14:modId xmlns:p14="http://schemas.microsoft.com/office/powerpoint/2010/main" val="2212295786"/>
              </p:ext>
            </p:extLst>
          </p:nvPr>
        </p:nvGraphicFramePr>
        <p:xfrm>
          <a:off x="1129174" y="3630454"/>
          <a:ext cx="9739454" cy="1463040"/>
        </p:xfrm>
        <a:graphic>
          <a:graphicData uri="http://schemas.openxmlformats.org/drawingml/2006/table">
            <a:tbl>
              <a:tblPr firstRow="1" bandRow="1">
                <a:tableStyleId>{5C22544A-7EE6-4342-B048-85BDC9FD1C3A}</a:tableStyleId>
              </a:tblPr>
              <a:tblGrid>
                <a:gridCol w="4869727">
                  <a:extLst>
                    <a:ext uri="{9D8B030D-6E8A-4147-A177-3AD203B41FA5}">
                      <a16:colId xmlns:a16="http://schemas.microsoft.com/office/drawing/2014/main" val="356824323"/>
                    </a:ext>
                  </a:extLst>
                </a:gridCol>
                <a:gridCol w="4869727">
                  <a:extLst>
                    <a:ext uri="{9D8B030D-6E8A-4147-A177-3AD203B41FA5}">
                      <a16:colId xmlns:a16="http://schemas.microsoft.com/office/drawing/2014/main" val="1847788212"/>
                    </a:ext>
                  </a:extLst>
                </a:gridCol>
              </a:tblGrid>
              <a:tr h="370840">
                <a:tc>
                  <a:txBody>
                    <a:bodyPr/>
                    <a:lstStyle/>
                    <a:p>
                      <a:pPr algn="ctr"/>
                      <a:r>
                        <a:rPr lang="en-US" sz="2800" dirty="0"/>
                        <a:t>Accept Strongly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Reject Strongly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6972171"/>
                  </a:ext>
                </a:extLst>
              </a:tr>
              <a:tr h="370840">
                <a:tc>
                  <a:txBody>
                    <a:bodyPr/>
                    <a:lstStyle/>
                    <a:p>
                      <a:endParaRPr lang="en-US" sz="2800" dirty="0"/>
                    </a:p>
                    <a:p>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36687342"/>
                  </a:ext>
                </a:extLst>
              </a:tr>
            </a:tbl>
          </a:graphicData>
        </a:graphic>
      </p:graphicFrame>
    </p:spTree>
    <p:extLst>
      <p:ext uri="{BB962C8B-B14F-4D97-AF65-F5344CB8AC3E}">
        <p14:creationId xmlns:p14="http://schemas.microsoft.com/office/powerpoint/2010/main" val="2850801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xit" presetSubtype="0" fill="hold" nodeType="withEffect">
                                  <p:stCondLst>
                                    <p:cond delay="0"/>
                                  </p:stCondLst>
                                  <p:childTnLst>
                                    <p:set>
                                      <p:cBhvr>
                                        <p:cTn id="12"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C54D8-A648-D225-746E-443105BE488F}"/>
              </a:ext>
            </a:extLst>
          </p:cNvPr>
          <p:cNvSpPr>
            <a:spLocks noGrp="1"/>
          </p:cNvSpPr>
          <p:nvPr>
            <p:ph type="title"/>
          </p:nvPr>
        </p:nvSpPr>
        <p:spPr/>
        <p:txBody>
          <a:bodyPr/>
          <a:lstStyle/>
          <a:p>
            <a:pPr algn="l"/>
            <a:r>
              <a:rPr lang="en-US" dirty="0"/>
              <a:t>Listen for a prophecy about Jesus.</a:t>
            </a:r>
          </a:p>
        </p:txBody>
      </p:sp>
      <p:sp>
        <p:nvSpPr>
          <p:cNvPr id="3" name="Content Placeholder 2">
            <a:extLst>
              <a:ext uri="{FF2B5EF4-FFF2-40B4-BE49-F238E27FC236}">
                <a16:creationId xmlns:a16="http://schemas.microsoft.com/office/drawing/2014/main" id="{1192B222-C283-2AF9-1A74-090A3E5F572A}"/>
              </a:ext>
            </a:extLst>
          </p:cNvPr>
          <p:cNvSpPr>
            <a:spLocks noGrp="1"/>
          </p:cNvSpPr>
          <p:nvPr>
            <p:ph idx="1"/>
          </p:nvPr>
        </p:nvSpPr>
        <p:spPr>
          <a:xfrm>
            <a:off x="1385586" y="2002419"/>
            <a:ext cx="9420828" cy="4197693"/>
          </a:xfrm>
        </p:spPr>
        <p:txBody>
          <a:bodyPr/>
          <a:lstStyle/>
          <a:p>
            <a:pPr marL="0" indent="0" algn="ctr">
              <a:buNone/>
            </a:pPr>
            <a:r>
              <a:rPr lang="en-US" dirty="0"/>
              <a:t>Luke 4:14-19 (NIV)  Jesus returned to Galilee in the power of the Spirit, and news about him spread through the whole countryside. 15  He taught in their synagogues, and everyone praised him. 16  He went to Nazareth, where he had been </a:t>
            </a:r>
          </a:p>
        </p:txBody>
      </p:sp>
    </p:spTree>
    <p:extLst>
      <p:ext uri="{BB962C8B-B14F-4D97-AF65-F5344CB8AC3E}">
        <p14:creationId xmlns:p14="http://schemas.microsoft.com/office/powerpoint/2010/main" val="446175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5F940-986A-7334-8624-A4DDE495A7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B22BCE-19FB-0F03-D166-1497A9857BB1}"/>
              </a:ext>
            </a:extLst>
          </p:cNvPr>
          <p:cNvSpPr>
            <a:spLocks noGrp="1"/>
          </p:cNvSpPr>
          <p:nvPr>
            <p:ph type="title"/>
          </p:nvPr>
        </p:nvSpPr>
        <p:spPr/>
        <p:txBody>
          <a:bodyPr/>
          <a:lstStyle/>
          <a:p>
            <a:pPr algn="l"/>
            <a:r>
              <a:rPr lang="en-US" dirty="0"/>
              <a:t>Listen for a prophecy about Jesus.</a:t>
            </a:r>
          </a:p>
        </p:txBody>
      </p:sp>
      <p:sp>
        <p:nvSpPr>
          <p:cNvPr id="3" name="Content Placeholder 2">
            <a:extLst>
              <a:ext uri="{FF2B5EF4-FFF2-40B4-BE49-F238E27FC236}">
                <a16:creationId xmlns:a16="http://schemas.microsoft.com/office/drawing/2014/main" id="{7337F285-CA99-DB05-CDC2-8B498351F816}"/>
              </a:ext>
            </a:extLst>
          </p:cNvPr>
          <p:cNvSpPr>
            <a:spLocks noGrp="1"/>
          </p:cNvSpPr>
          <p:nvPr>
            <p:ph idx="1"/>
          </p:nvPr>
        </p:nvSpPr>
        <p:spPr>
          <a:xfrm>
            <a:off x="1385586" y="2002419"/>
            <a:ext cx="9420828" cy="4197693"/>
          </a:xfrm>
        </p:spPr>
        <p:txBody>
          <a:bodyPr/>
          <a:lstStyle/>
          <a:p>
            <a:pPr marL="0" indent="0" algn="ctr">
              <a:buNone/>
            </a:pPr>
            <a:r>
              <a:rPr lang="en-US" dirty="0"/>
              <a:t>brought up, and on the Sabbath day he went into the synagogue, as was his custom. And he stood up to read. 17  The scroll of the prophet Isaiah was handed to him. Unrolling it, he found the place where it is written: 18  "The Spirit of the Lord is</a:t>
            </a:r>
          </a:p>
        </p:txBody>
      </p:sp>
    </p:spTree>
    <p:extLst>
      <p:ext uri="{BB962C8B-B14F-4D97-AF65-F5344CB8AC3E}">
        <p14:creationId xmlns:p14="http://schemas.microsoft.com/office/powerpoint/2010/main" val="28422798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8E0DE3-87EC-D947-04F3-45B4D10D40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80A9FA-A191-8A00-7039-E6BC3C484DB1}"/>
              </a:ext>
            </a:extLst>
          </p:cNvPr>
          <p:cNvSpPr>
            <a:spLocks noGrp="1"/>
          </p:cNvSpPr>
          <p:nvPr>
            <p:ph type="title"/>
          </p:nvPr>
        </p:nvSpPr>
        <p:spPr/>
        <p:txBody>
          <a:bodyPr/>
          <a:lstStyle/>
          <a:p>
            <a:pPr algn="l"/>
            <a:r>
              <a:rPr lang="en-US" dirty="0"/>
              <a:t>Listen for a prophecy about Jesus.</a:t>
            </a:r>
          </a:p>
        </p:txBody>
      </p:sp>
      <p:sp>
        <p:nvSpPr>
          <p:cNvPr id="3" name="Content Placeholder 2">
            <a:extLst>
              <a:ext uri="{FF2B5EF4-FFF2-40B4-BE49-F238E27FC236}">
                <a16:creationId xmlns:a16="http://schemas.microsoft.com/office/drawing/2014/main" id="{EEB23D2B-93BA-6ECF-12B9-2C0F9120B142}"/>
              </a:ext>
            </a:extLst>
          </p:cNvPr>
          <p:cNvSpPr>
            <a:spLocks noGrp="1"/>
          </p:cNvSpPr>
          <p:nvPr>
            <p:ph idx="1"/>
          </p:nvPr>
        </p:nvSpPr>
        <p:spPr>
          <a:xfrm>
            <a:off x="1555107" y="1979270"/>
            <a:ext cx="9081786" cy="4197693"/>
          </a:xfrm>
        </p:spPr>
        <p:txBody>
          <a:bodyPr/>
          <a:lstStyle/>
          <a:p>
            <a:pPr marL="0" indent="0" algn="ctr">
              <a:buNone/>
            </a:pPr>
            <a:r>
              <a:rPr lang="en-US" dirty="0"/>
              <a:t>on me, because he has anointed me to preach good news to the poor. He has sent me to proclaim freedom for the prisoners and recovery of sight for the blind, to release the oppressed, 19  to proclaim the year of the Lord's favor."</a:t>
            </a:r>
          </a:p>
        </p:txBody>
      </p:sp>
      <p:pic>
        <p:nvPicPr>
          <p:cNvPr id="4" name="Picture 3">
            <a:extLst>
              <a:ext uri="{FF2B5EF4-FFF2-40B4-BE49-F238E27FC236}">
                <a16:creationId xmlns:a16="http://schemas.microsoft.com/office/drawing/2014/main" id="{2E0D544A-375D-5561-BA20-DB07CE37832C}"/>
              </a:ext>
            </a:extLst>
          </p:cNvPr>
          <p:cNvPicPr>
            <a:picLocks noChangeAspect="1"/>
          </p:cNvPicPr>
          <p:nvPr/>
        </p:nvPicPr>
        <p:blipFill>
          <a:blip r:embed="rId2"/>
          <a:stretch>
            <a:fillRect/>
          </a:stretch>
        </p:blipFill>
        <p:spPr>
          <a:xfrm>
            <a:off x="5091167" y="5490095"/>
            <a:ext cx="1847619" cy="27619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9826879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5DA8B-BF03-1A73-87ED-D533C55B4C42}"/>
              </a:ext>
            </a:extLst>
          </p:cNvPr>
          <p:cNvSpPr>
            <a:spLocks noGrp="1"/>
          </p:cNvSpPr>
          <p:nvPr>
            <p:ph type="title"/>
          </p:nvPr>
        </p:nvSpPr>
        <p:spPr/>
        <p:txBody>
          <a:bodyPr/>
          <a:lstStyle/>
          <a:p>
            <a:r>
              <a:rPr lang="en-US" dirty="0"/>
              <a:t>Isaiah Prophesied Jesus’ Purpose</a:t>
            </a:r>
          </a:p>
        </p:txBody>
      </p:sp>
      <p:sp>
        <p:nvSpPr>
          <p:cNvPr id="3" name="Content Placeholder 2">
            <a:extLst>
              <a:ext uri="{FF2B5EF4-FFF2-40B4-BE49-F238E27FC236}">
                <a16:creationId xmlns:a16="http://schemas.microsoft.com/office/drawing/2014/main" id="{C6DF5040-2E6B-7874-5A93-F7259DC345DB}"/>
              </a:ext>
            </a:extLst>
          </p:cNvPr>
          <p:cNvSpPr>
            <a:spLocks noGrp="1"/>
          </p:cNvSpPr>
          <p:nvPr>
            <p:ph idx="1"/>
          </p:nvPr>
        </p:nvSpPr>
        <p:spPr/>
        <p:txBody>
          <a:bodyPr/>
          <a:lstStyle/>
          <a:p>
            <a:r>
              <a:rPr lang="en-US" dirty="0"/>
              <a:t>What do we learn about Jesus’s own practice as far as synagogue worship is concerned? </a:t>
            </a:r>
          </a:p>
          <a:p>
            <a:r>
              <a:rPr lang="en-US" dirty="0"/>
              <a:t>Jesus read from verses that in our Bibles is Isaiah. 61:1, 2.  How do these verses summarize Jesus’s mission? </a:t>
            </a:r>
          </a:p>
          <a:p>
            <a:r>
              <a:rPr lang="en-US" dirty="0"/>
              <a:t>During this incident, in what ways did Jesus demonstrate the importance of knowing the Scriptures? </a:t>
            </a:r>
          </a:p>
        </p:txBody>
      </p:sp>
    </p:spTree>
    <p:extLst>
      <p:ext uri="{BB962C8B-B14F-4D97-AF65-F5344CB8AC3E}">
        <p14:creationId xmlns:p14="http://schemas.microsoft.com/office/powerpoint/2010/main" val="2348321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5677D-BB59-E5CF-8CE9-F7AE8F5CD15C}"/>
              </a:ext>
            </a:extLst>
          </p:cNvPr>
          <p:cNvSpPr>
            <a:spLocks noGrp="1"/>
          </p:cNvSpPr>
          <p:nvPr>
            <p:ph type="title"/>
          </p:nvPr>
        </p:nvSpPr>
        <p:spPr/>
        <p:txBody>
          <a:bodyPr/>
          <a:lstStyle/>
          <a:p>
            <a:r>
              <a:rPr lang="en-US" dirty="0"/>
              <a:t>Isaiah Prophesied Jesus’ Purpose</a:t>
            </a:r>
          </a:p>
        </p:txBody>
      </p:sp>
      <p:sp>
        <p:nvSpPr>
          <p:cNvPr id="3" name="Content Placeholder 2">
            <a:extLst>
              <a:ext uri="{FF2B5EF4-FFF2-40B4-BE49-F238E27FC236}">
                <a16:creationId xmlns:a16="http://schemas.microsoft.com/office/drawing/2014/main" id="{8712D782-1B2A-766A-CB34-FE56E3BD45F0}"/>
              </a:ext>
            </a:extLst>
          </p:cNvPr>
          <p:cNvSpPr>
            <a:spLocks noGrp="1"/>
          </p:cNvSpPr>
          <p:nvPr>
            <p:ph idx="1"/>
          </p:nvPr>
        </p:nvSpPr>
        <p:spPr>
          <a:xfrm>
            <a:off x="838200" y="2095017"/>
            <a:ext cx="10515600" cy="4081945"/>
          </a:xfrm>
        </p:spPr>
        <p:txBody>
          <a:bodyPr/>
          <a:lstStyle/>
          <a:p>
            <a:r>
              <a:rPr lang="en-US" dirty="0"/>
              <a:t>In what different ways can we see the Spirit of God on Jesus throughout these events? </a:t>
            </a:r>
          </a:p>
        </p:txBody>
      </p:sp>
    </p:spTree>
    <p:extLst>
      <p:ext uri="{BB962C8B-B14F-4D97-AF65-F5344CB8AC3E}">
        <p14:creationId xmlns:p14="http://schemas.microsoft.com/office/powerpoint/2010/main" val="22539110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C0D7B-BD3C-33F6-508F-71F46C639D76}"/>
              </a:ext>
            </a:extLst>
          </p:cNvPr>
          <p:cNvSpPr>
            <a:spLocks noGrp="1"/>
          </p:cNvSpPr>
          <p:nvPr>
            <p:ph type="title"/>
          </p:nvPr>
        </p:nvSpPr>
        <p:spPr/>
        <p:txBody>
          <a:bodyPr/>
          <a:lstStyle/>
          <a:p>
            <a:pPr algn="l"/>
            <a:r>
              <a:rPr lang="en-US" dirty="0"/>
              <a:t>Listen for how Jesus shocked the crowd.</a:t>
            </a:r>
          </a:p>
        </p:txBody>
      </p:sp>
      <p:sp>
        <p:nvSpPr>
          <p:cNvPr id="3" name="Content Placeholder 2">
            <a:extLst>
              <a:ext uri="{FF2B5EF4-FFF2-40B4-BE49-F238E27FC236}">
                <a16:creationId xmlns:a16="http://schemas.microsoft.com/office/drawing/2014/main" id="{C4DF9ED2-C7ED-D3FC-2708-3BD5EDCDDB18}"/>
              </a:ext>
            </a:extLst>
          </p:cNvPr>
          <p:cNvSpPr>
            <a:spLocks noGrp="1"/>
          </p:cNvSpPr>
          <p:nvPr>
            <p:ph idx="1"/>
          </p:nvPr>
        </p:nvSpPr>
        <p:spPr>
          <a:xfrm>
            <a:off x="1512907" y="1837199"/>
            <a:ext cx="9166185" cy="4351338"/>
          </a:xfrm>
        </p:spPr>
        <p:txBody>
          <a:bodyPr/>
          <a:lstStyle/>
          <a:p>
            <a:pPr marL="0" indent="0" algn="ctr">
              <a:buNone/>
            </a:pPr>
            <a:r>
              <a:rPr lang="en-US" dirty="0"/>
              <a:t>Luke 4:20-21 (NIV)   Then he rolled up the scroll, gave it back to the attendant and sat down. The eyes of everyone in the synagogue were fastened on him, 21  and he began by saying to them, "Today this scripture is fulfilled in your hearing."</a:t>
            </a:r>
          </a:p>
        </p:txBody>
      </p:sp>
      <p:pic>
        <p:nvPicPr>
          <p:cNvPr id="4" name="Picture 3">
            <a:extLst>
              <a:ext uri="{FF2B5EF4-FFF2-40B4-BE49-F238E27FC236}">
                <a16:creationId xmlns:a16="http://schemas.microsoft.com/office/drawing/2014/main" id="{D89D6A46-33D3-0D04-B7BB-D1CE6ACA1B59}"/>
              </a:ext>
            </a:extLst>
          </p:cNvPr>
          <p:cNvPicPr>
            <a:picLocks noChangeAspect="1"/>
          </p:cNvPicPr>
          <p:nvPr/>
        </p:nvPicPr>
        <p:blipFill>
          <a:blip r:embed="rId2"/>
          <a:stretch>
            <a:fillRect/>
          </a:stretch>
        </p:blipFill>
        <p:spPr>
          <a:xfrm>
            <a:off x="5091167" y="5490095"/>
            <a:ext cx="1847619" cy="27619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544366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E4298-CEBD-292A-AD03-6DC0529D1699}"/>
              </a:ext>
            </a:extLst>
          </p:cNvPr>
          <p:cNvSpPr>
            <a:spLocks noGrp="1"/>
          </p:cNvSpPr>
          <p:nvPr>
            <p:ph type="title"/>
          </p:nvPr>
        </p:nvSpPr>
        <p:spPr/>
        <p:txBody>
          <a:bodyPr/>
          <a:lstStyle/>
          <a:p>
            <a:r>
              <a:rPr lang="en-US" dirty="0"/>
              <a:t>Jesus Declared Who He Was</a:t>
            </a:r>
          </a:p>
        </p:txBody>
      </p:sp>
      <p:sp>
        <p:nvSpPr>
          <p:cNvPr id="3" name="Content Placeholder 2">
            <a:extLst>
              <a:ext uri="{FF2B5EF4-FFF2-40B4-BE49-F238E27FC236}">
                <a16:creationId xmlns:a16="http://schemas.microsoft.com/office/drawing/2014/main" id="{99F2A129-B630-35DB-AE90-5BBDAD98368A}"/>
              </a:ext>
            </a:extLst>
          </p:cNvPr>
          <p:cNvSpPr>
            <a:spLocks noGrp="1"/>
          </p:cNvSpPr>
          <p:nvPr>
            <p:ph idx="1"/>
          </p:nvPr>
        </p:nvSpPr>
        <p:spPr/>
        <p:txBody>
          <a:bodyPr/>
          <a:lstStyle/>
          <a:p>
            <a:r>
              <a:rPr lang="en-US" dirty="0"/>
              <a:t>Jesus claimed that that prophecy was fulfilled right there and then.  Why might it have been a surprise to those who heard Him? </a:t>
            </a:r>
          </a:p>
          <a:p>
            <a:r>
              <a:rPr lang="en-US" dirty="0"/>
              <a:t>What does the statement mean concerning Jesus’s mission? What are the implications of Jesus proclaiming Himself to be the fulfillment of this prophecy?</a:t>
            </a:r>
          </a:p>
        </p:txBody>
      </p:sp>
    </p:spTree>
    <p:extLst>
      <p:ext uri="{BB962C8B-B14F-4D97-AF65-F5344CB8AC3E}">
        <p14:creationId xmlns:p14="http://schemas.microsoft.com/office/powerpoint/2010/main" val="454588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EEC92-E4FD-03BE-89F2-3F7CCC5B5400}"/>
              </a:ext>
            </a:extLst>
          </p:cNvPr>
          <p:cNvSpPr>
            <a:spLocks noGrp="1"/>
          </p:cNvSpPr>
          <p:nvPr>
            <p:ph type="title"/>
          </p:nvPr>
        </p:nvSpPr>
        <p:spPr/>
        <p:txBody>
          <a:bodyPr/>
          <a:lstStyle/>
          <a:p>
            <a:r>
              <a:rPr lang="en-US" dirty="0"/>
              <a:t>Jesus Declared Who He Was</a:t>
            </a:r>
          </a:p>
        </p:txBody>
      </p:sp>
      <p:sp>
        <p:nvSpPr>
          <p:cNvPr id="3" name="Content Placeholder 2">
            <a:extLst>
              <a:ext uri="{FF2B5EF4-FFF2-40B4-BE49-F238E27FC236}">
                <a16:creationId xmlns:a16="http://schemas.microsoft.com/office/drawing/2014/main" id="{790C74EA-8236-5A0C-1E39-1D238E97A3C6}"/>
              </a:ext>
            </a:extLst>
          </p:cNvPr>
          <p:cNvSpPr>
            <a:spLocks noGrp="1"/>
          </p:cNvSpPr>
          <p:nvPr>
            <p:ph idx="1"/>
          </p:nvPr>
        </p:nvSpPr>
        <p:spPr>
          <a:xfrm>
            <a:off x="838200" y="1723354"/>
            <a:ext cx="10515600" cy="4351338"/>
          </a:xfrm>
        </p:spPr>
        <p:txBody>
          <a:bodyPr/>
          <a:lstStyle/>
          <a:p>
            <a:r>
              <a:rPr lang="en-US" dirty="0"/>
              <a:t>How can we as a group continue to carry out the mission of Jesus?</a:t>
            </a:r>
          </a:p>
          <a:p>
            <a:r>
              <a:rPr lang="en-US" dirty="0"/>
              <a:t>What are some popular, contemporary perceptions about the things Jesus did? Though accurate in some ways, where do they fall short in identifying the true mission of Jesus?</a:t>
            </a:r>
          </a:p>
        </p:txBody>
      </p:sp>
      <p:graphicFrame>
        <p:nvGraphicFramePr>
          <p:cNvPr id="4" name="Table 3">
            <a:extLst>
              <a:ext uri="{FF2B5EF4-FFF2-40B4-BE49-F238E27FC236}">
                <a16:creationId xmlns:a16="http://schemas.microsoft.com/office/drawing/2014/main" id="{42D4E3A0-BDF3-B84A-3D2C-C181D5216615}"/>
              </a:ext>
            </a:extLst>
          </p:cNvPr>
          <p:cNvGraphicFramePr>
            <a:graphicFrameLocks noGrp="1"/>
          </p:cNvGraphicFramePr>
          <p:nvPr>
            <p:extLst>
              <p:ext uri="{D42A27DB-BD31-4B8C-83A1-F6EECF244321}">
                <p14:modId xmlns:p14="http://schemas.microsoft.com/office/powerpoint/2010/main" val="3246366349"/>
              </p:ext>
            </p:extLst>
          </p:nvPr>
        </p:nvGraphicFramePr>
        <p:xfrm>
          <a:off x="1226273" y="5099285"/>
          <a:ext cx="9739454" cy="1660332"/>
        </p:xfrm>
        <a:graphic>
          <a:graphicData uri="http://schemas.openxmlformats.org/drawingml/2006/table">
            <a:tbl>
              <a:tblPr firstRow="1" bandRow="1">
                <a:tableStyleId>{5C22544A-7EE6-4342-B048-85BDC9FD1C3A}</a:tableStyleId>
              </a:tblPr>
              <a:tblGrid>
                <a:gridCol w="4869727">
                  <a:extLst>
                    <a:ext uri="{9D8B030D-6E8A-4147-A177-3AD203B41FA5}">
                      <a16:colId xmlns:a16="http://schemas.microsoft.com/office/drawing/2014/main" val="356824323"/>
                    </a:ext>
                  </a:extLst>
                </a:gridCol>
                <a:gridCol w="4869727">
                  <a:extLst>
                    <a:ext uri="{9D8B030D-6E8A-4147-A177-3AD203B41FA5}">
                      <a16:colId xmlns:a16="http://schemas.microsoft.com/office/drawing/2014/main" val="1847788212"/>
                    </a:ext>
                  </a:extLst>
                </a:gridCol>
              </a:tblGrid>
              <a:tr h="588034">
                <a:tc>
                  <a:txBody>
                    <a:bodyPr/>
                    <a:lstStyle/>
                    <a:p>
                      <a:pPr algn="ctr"/>
                      <a:r>
                        <a:rPr lang="en-US" sz="2800" dirty="0"/>
                        <a:t>Perceptions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How they fail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6972171"/>
                  </a:ext>
                </a:extLst>
              </a:tr>
              <a:tr h="1072298">
                <a:tc>
                  <a:txBody>
                    <a:bodyPr/>
                    <a:lstStyle/>
                    <a:p>
                      <a:endParaRPr lang="en-US" sz="2800" dirty="0"/>
                    </a:p>
                    <a:p>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36687342"/>
                  </a:ext>
                </a:extLst>
              </a:tr>
            </a:tbl>
          </a:graphicData>
        </a:graphic>
      </p:graphicFrame>
    </p:spTree>
    <p:extLst>
      <p:ext uri="{BB962C8B-B14F-4D97-AF65-F5344CB8AC3E}">
        <p14:creationId xmlns:p14="http://schemas.microsoft.com/office/powerpoint/2010/main" val="2287124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7EAFD-6DBC-057A-8B0B-7BAB8C79CF34}"/>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CE7EF6DF-2A34-30ED-3947-07725C5569D1}"/>
              </a:ext>
            </a:extLst>
          </p:cNvPr>
          <p:cNvSpPr>
            <a:spLocks noGrp="1"/>
          </p:cNvSpPr>
          <p:nvPr>
            <p:ph idx="1"/>
          </p:nvPr>
        </p:nvSpPr>
        <p:spPr/>
        <p:txBody>
          <a:bodyPr>
            <a:normAutofit/>
          </a:bodyPr>
          <a:lstStyle/>
          <a:p>
            <a:r>
              <a:rPr lang="en-US" dirty="0"/>
              <a:t>An Assessment. </a:t>
            </a:r>
          </a:p>
          <a:p>
            <a:pPr lvl="1"/>
            <a:r>
              <a:rPr lang="en-US" dirty="0"/>
              <a:t>If Jesus’s mission is to deliver the good news of salvation for all people, then we must be about the same. </a:t>
            </a:r>
          </a:p>
          <a:p>
            <a:pPr lvl="1"/>
            <a:r>
              <a:rPr lang="en-US" dirty="0"/>
              <a:t>Take an assessment of your life. </a:t>
            </a:r>
          </a:p>
          <a:p>
            <a:pPr lvl="1"/>
            <a:r>
              <a:rPr lang="en-US" dirty="0"/>
              <a:t>Who, by your speech or behavior, you consider to be “off limits” from the message of the gospel? </a:t>
            </a:r>
          </a:p>
          <a:p>
            <a:pPr lvl="1"/>
            <a:r>
              <a:rPr lang="en-US" dirty="0"/>
              <a:t>If so, pray and repent of those attitudes.</a:t>
            </a:r>
          </a:p>
          <a:p>
            <a:endParaRPr lang="en-US" dirty="0"/>
          </a:p>
        </p:txBody>
      </p:sp>
    </p:spTree>
    <p:extLst>
      <p:ext uri="{BB962C8B-B14F-4D97-AF65-F5344CB8AC3E}">
        <p14:creationId xmlns:p14="http://schemas.microsoft.com/office/powerpoint/2010/main" val="1307610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736ED2B-3D5B-B7A3-C931-5F59786C8024}"/>
              </a:ext>
            </a:extLst>
          </p:cNvPr>
          <p:cNvSpPr>
            <a:spLocks noGrp="1"/>
          </p:cNvSpPr>
          <p:nvPr>
            <p:ph type="title"/>
          </p:nvPr>
        </p:nvSpPr>
        <p:spPr/>
        <p:txBody>
          <a:bodyPr/>
          <a:lstStyle/>
          <a:p>
            <a:r>
              <a:rPr lang="en-US" dirty="0"/>
              <a:t>Video Introduction</a:t>
            </a:r>
          </a:p>
        </p:txBody>
      </p:sp>
      <p:grpSp>
        <p:nvGrpSpPr>
          <p:cNvPr id="9" name="Group 8">
            <a:extLst>
              <a:ext uri="{FF2B5EF4-FFF2-40B4-BE49-F238E27FC236}">
                <a16:creationId xmlns:a16="http://schemas.microsoft.com/office/drawing/2014/main" id="{5320318D-6EDC-A738-CB57-1267B1EB1369}"/>
              </a:ext>
            </a:extLst>
          </p:cNvPr>
          <p:cNvGrpSpPr/>
          <p:nvPr/>
        </p:nvGrpSpPr>
        <p:grpSpPr>
          <a:xfrm>
            <a:off x="2849598" y="1690688"/>
            <a:ext cx="6492803" cy="4161682"/>
            <a:chOff x="2849598" y="1690688"/>
            <a:chExt cx="6492803" cy="4161682"/>
          </a:xfrm>
        </p:grpSpPr>
        <p:pic>
          <p:nvPicPr>
            <p:cNvPr id="6" name="Picture 5" descr="A person with long curly hair and beard&#10;&#10;Description automatically generated">
              <a:extLst>
                <a:ext uri="{FF2B5EF4-FFF2-40B4-BE49-F238E27FC236}">
                  <a16:creationId xmlns:a16="http://schemas.microsoft.com/office/drawing/2014/main" id="{7F3E9925-9006-A080-731F-3CB13C71DE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8500" y="1938337"/>
              <a:ext cx="5715000" cy="2981325"/>
            </a:xfrm>
            <a:prstGeom prst="rect">
              <a:avLst/>
            </a:prstGeom>
            <a:ln>
              <a:noFill/>
            </a:ln>
            <a:effectLst>
              <a:outerShdw blurRad="292100" dist="139700" dir="2700000" algn="tl" rotWithShape="0">
                <a:srgbClr val="333333">
                  <a:alpha val="65000"/>
                </a:srgbClr>
              </a:outerShdw>
            </a:effectLst>
          </p:spPr>
        </p:pic>
        <p:pic>
          <p:nvPicPr>
            <p:cNvPr id="8" name="Picture 7" descr="A black background with a black square&#10;&#10;Description automatically generated with medium confidence">
              <a:hlinkClick r:id="rId3"/>
              <a:extLst>
                <a:ext uri="{FF2B5EF4-FFF2-40B4-BE49-F238E27FC236}">
                  <a16:creationId xmlns:a16="http://schemas.microsoft.com/office/drawing/2014/main" id="{27DBF3ED-CCDC-28FB-78D6-207E15D2F50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49598" y="1690688"/>
              <a:ext cx="6492803" cy="4161682"/>
            </a:xfrm>
            <a:prstGeom prst="rect">
              <a:avLst/>
            </a:prstGeom>
            <a:ln>
              <a:noFill/>
            </a:ln>
            <a:effectLst>
              <a:outerShdw blurRad="292100" dist="139700" dir="2700000" algn="tl" rotWithShape="0">
                <a:srgbClr val="333333">
                  <a:alpha val="65000"/>
                </a:srgbClr>
              </a:outerShdw>
            </a:effectLst>
          </p:spPr>
        </p:pic>
      </p:grpSp>
      <p:sp>
        <p:nvSpPr>
          <p:cNvPr id="11" name="TextBox 10">
            <a:extLst>
              <a:ext uri="{FF2B5EF4-FFF2-40B4-BE49-F238E27FC236}">
                <a16:creationId xmlns:a16="http://schemas.microsoft.com/office/drawing/2014/main" id="{23C7508E-57ED-A641-6A07-B57D1FAA3215}"/>
              </a:ext>
            </a:extLst>
          </p:cNvPr>
          <p:cNvSpPr txBox="1"/>
          <p:nvPr/>
        </p:nvSpPr>
        <p:spPr>
          <a:xfrm>
            <a:off x="4690753" y="5852370"/>
            <a:ext cx="2897579" cy="523220"/>
          </a:xfrm>
          <a:prstGeom prst="rect">
            <a:avLst/>
          </a:prstGeom>
          <a:noFill/>
        </p:spPr>
        <p:txBody>
          <a:bodyPr wrap="square" rtlCol="0">
            <a:spAutoFit/>
          </a:bodyPr>
          <a:lstStyle/>
          <a:p>
            <a:pPr algn="ctr"/>
            <a:r>
              <a:rPr lang="en-US" sz="2800" dirty="0">
                <a:hlinkClick r:id="rId3"/>
              </a:rPr>
              <a:t>View Video</a:t>
            </a:r>
            <a:endParaRPr lang="en-US" sz="2800" dirty="0"/>
          </a:p>
        </p:txBody>
      </p:sp>
    </p:spTree>
    <p:extLst>
      <p:ext uri="{BB962C8B-B14F-4D97-AF65-F5344CB8AC3E}">
        <p14:creationId xmlns:p14="http://schemas.microsoft.com/office/powerpoint/2010/main" val="30166334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F1A541-6BA5-21C4-278F-EB2DE6BC10D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59384B4-C999-B696-5CCA-A94628F7ACB9}"/>
              </a:ext>
            </a:extLst>
          </p:cNvPr>
          <p:cNvSpPr>
            <a:spLocks noGrp="1"/>
          </p:cNvSpPr>
          <p:nvPr>
            <p:ph type="title"/>
          </p:nvPr>
        </p:nvSpPr>
        <p:spPr/>
        <p:txBody>
          <a:bodyPr/>
          <a:lstStyle/>
          <a:p>
            <a:r>
              <a:rPr lang="en-US"/>
              <a:t>Application</a:t>
            </a:r>
          </a:p>
        </p:txBody>
      </p:sp>
      <p:sp>
        <p:nvSpPr>
          <p:cNvPr id="3" name="Content Placeholder 2">
            <a:extLst>
              <a:ext uri="{FF2B5EF4-FFF2-40B4-BE49-F238E27FC236}">
                <a16:creationId xmlns:a16="http://schemas.microsoft.com/office/drawing/2014/main" id="{6ED6EC9D-613D-C8A6-B8B7-AC29FF6CE2A4}"/>
              </a:ext>
            </a:extLst>
          </p:cNvPr>
          <p:cNvSpPr>
            <a:spLocks noGrp="1"/>
          </p:cNvSpPr>
          <p:nvPr>
            <p:ph idx="1"/>
          </p:nvPr>
        </p:nvSpPr>
        <p:spPr>
          <a:xfrm>
            <a:off x="838200" y="2176041"/>
            <a:ext cx="10515600" cy="4000922"/>
          </a:xfrm>
        </p:spPr>
        <p:txBody>
          <a:bodyPr/>
          <a:lstStyle/>
          <a:p>
            <a:r>
              <a:rPr lang="en-US" dirty="0"/>
              <a:t>A Mission Statement. </a:t>
            </a:r>
          </a:p>
          <a:p>
            <a:pPr lvl="1"/>
            <a:r>
              <a:rPr lang="en-US" dirty="0"/>
              <a:t>In consideration of Jesus’s mission, compose a mission statement for your own life. </a:t>
            </a:r>
          </a:p>
          <a:p>
            <a:pPr lvl="1"/>
            <a:r>
              <a:rPr lang="en-US" dirty="0"/>
              <a:t>While you might take into account your personal gifts, talents, and ambitions, remember that our mission must fall in the shadow of Jesus’s mission.</a:t>
            </a:r>
          </a:p>
          <a:p>
            <a:endParaRPr lang="en-US" dirty="0"/>
          </a:p>
        </p:txBody>
      </p:sp>
    </p:spTree>
    <p:extLst>
      <p:ext uri="{BB962C8B-B14F-4D97-AF65-F5344CB8AC3E}">
        <p14:creationId xmlns:p14="http://schemas.microsoft.com/office/powerpoint/2010/main" val="4060928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694896-0A89-7EA6-4D5D-B7DC13A4C7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C1EC76-B191-D15B-5693-D09671002882}"/>
              </a:ext>
            </a:extLst>
          </p:cNvPr>
          <p:cNvSpPr>
            <a:spLocks noGrp="1"/>
          </p:cNvSpPr>
          <p:nvPr>
            <p:ph type="title"/>
          </p:nvPr>
        </p:nvSpPr>
        <p:spPr/>
        <p:txBody>
          <a:bodyPr/>
          <a:lstStyle/>
          <a:p>
            <a:r>
              <a:rPr lang="en-US"/>
              <a:t>Application</a:t>
            </a:r>
          </a:p>
        </p:txBody>
      </p:sp>
      <p:sp>
        <p:nvSpPr>
          <p:cNvPr id="3" name="Content Placeholder 2">
            <a:extLst>
              <a:ext uri="{FF2B5EF4-FFF2-40B4-BE49-F238E27FC236}">
                <a16:creationId xmlns:a16="http://schemas.microsoft.com/office/drawing/2014/main" id="{2248DFB1-DBCB-335F-8C27-7370E8258515}"/>
              </a:ext>
            </a:extLst>
          </p:cNvPr>
          <p:cNvSpPr>
            <a:spLocks noGrp="1"/>
          </p:cNvSpPr>
          <p:nvPr>
            <p:ph idx="1"/>
          </p:nvPr>
        </p:nvSpPr>
        <p:spPr/>
        <p:txBody>
          <a:bodyPr>
            <a:normAutofit/>
          </a:bodyPr>
          <a:lstStyle/>
          <a:p>
            <a:r>
              <a:rPr lang="en-US" dirty="0"/>
              <a:t>A Summary. </a:t>
            </a:r>
          </a:p>
          <a:p>
            <a:pPr lvl="1"/>
            <a:r>
              <a:rPr lang="en-US" dirty="0"/>
              <a:t>How comfortable are you with sharing the good news of Jesus with others? </a:t>
            </a:r>
          </a:p>
          <a:p>
            <a:pPr lvl="1"/>
            <a:r>
              <a:rPr lang="en-US" dirty="0"/>
              <a:t>Take five minutes and write out a brief summary of the gospel. </a:t>
            </a:r>
          </a:p>
          <a:p>
            <a:pPr lvl="1"/>
            <a:r>
              <a:rPr lang="en-US" dirty="0"/>
              <a:t>Carry this summary with you for the next week, reading it a few times each day. </a:t>
            </a:r>
          </a:p>
          <a:p>
            <a:pPr lvl="1"/>
            <a:r>
              <a:rPr lang="en-US" dirty="0"/>
              <a:t>Ask God for an opportunity to verbally share it with someone else. </a:t>
            </a:r>
          </a:p>
          <a:p>
            <a:endParaRPr lang="en-US" dirty="0"/>
          </a:p>
        </p:txBody>
      </p:sp>
    </p:spTree>
    <p:extLst>
      <p:ext uri="{BB962C8B-B14F-4D97-AF65-F5344CB8AC3E}">
        <p14:creationId xmlns:p14="http://schemas.microsoft.com/office/powerpoint/2010/main" val="11013225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ADCCC19-9538-B765-D63E-003364DAE237}"/>
              </a:ext>
            </a:extLst>
          </p:cNvPr>
          <p:cNvSpPr>
            <a:spLocks noGrp="1"/>
          </p:cNvSpPr>
          <p:nvPr>
            <p:ph type="title"/>
          </p:nvPr>
        </p:nvSpPr>
        <p:spPr>
          <a:xfrm>
            <a:off x="838200" y="365125"/>
            <a:ext cx="7842813" cy="1325563"/>
          </a:xfrm>
        </p:spPr>
        <p:txBody>
          <a:bodyPr/>
          <a:lstStyle/>
          <a:p>
            <a:r>
              <a:rPr lang="en-US" dirty="0"/>
              <a:t>Family Activities</a:t>
            </a:r>
          </a:p>
        </p:txBody>
      </p:sp>
      <p:pic>
        <p:nvPicPr>
          <p:cNvPr id="8" name="Picture 7">
            <a:extLst>
              <a:ext uri="{FF2B5EF4-FFF2-40B4-BE49-F238E27FC236}">
                <a16:creationId xmlns:a16="http://schemas.microsoft.com/office/drawing/2014/main" id="{63731F63-F734-70F3-A534-F5E685167D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393" y="2629000"/>
            <a:ext cx="6201810" cy="800000"/>
          </a:xfrm>
          <a:prstGeom prst="rect">
            <a:avLst/>
          </a:prstGeom>
          <a:ln>
            <a:noFill/>
          </a:ln>
          <a:effectLst>
            <a:outerShdw blurRad="292100" dist="139700" dir="2700000" algn="tl" rotWithShape="0">
              <a:srgbClr val="333333">
                <a:alpha val="65000"/>
              </a:srgbClr>
            </a:outerShdw>
          </a:effectLst>
          <a:scene3d>
            <a:camera prst="perspectiveContrastingRightFacing"/>
            <a:lightRig rig="threePt" dir="t"/>
          </a:scene3d>
        </p:spPr>
      </p:pic>
      <p:pic>
        <p:nvPicPr>
          <p:cNvPr id="10" name="Picture 9" descr="A cartoon of a person holding an object&#10;&#10;Description automatically generated">
            <a:extLst>
              <a:ext uri="{FF2B5EF4-FFF2-40B4-BE49-F238E27FC236}">
                <a16:creationId xmlns:a16="http://schemas.microsoft.com/office/drawing/2014/main" id="{6AB03C9B-F8C1-7B08-CDAB-3A76DCB3415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5413984" y="2159844"/>
            <a:ext cx="2147120" cy="4545958"/>
          </a:xfrm>
          <a:prstGeom prst="rect">
            <a:avLst/>
          </a:prstGeom>
          <a:ln>
            <a:noFill/>
          </a:ln>
          <a:effectLst>
            <a:outerShdw blurRad="292100" dist="139700" dir="2700000" algn="tl" rotWithShape="0">
              <a:srgbClr val="333333">
                <a:alpha val="65000"/>
              </a:srgbClr>
            </a:outerShdw>
          </a:effectLst>
        </p:spPr>
      </p:pic>
      <p:sp>
        <p:nvSpPr>
          <p:cNvPr id="11" name="Speech Bubble: Rectangle with Corners Rounded 10">
            <a:extLst>
              <a:ext uri="{FF2B5EF4-FFF2-40B4-BE49-F238E27FC236}">
                <a16:creationId xmlns:a16="http://schemas.microsoft.com/office/drawing/2014/main" id="{9F020567-7D33-12C5-F713-52E9B4287B8C}"/>
              </a:ext>
            </a:extLst>
          </p:cNvPr>
          <p:cNvSpPr/>
          <p:nvPr/>
        </p:nvSpPr>
        <p:spPr>
          <a:xfrm>
            <a:off x="8289111" y="776670"/>
            <a:ext cx="3796496" cy="2766349"/>
          </a:xfrm>
          <a:prstGeom prst="wedgeRoundRectCallout">
            <a:avLst>
              <a:gd name="adj1" fmla="val -65973"/>
              <a:gd name="adj2" fmla="val 18562"/>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Comic Sans MS" panose="030F0702030302020204" pitchFamily="66" charset="0"/>
              </a:rPr>
              <a:t>Looks like part of the key is missing.  I hope that doesn’t prevent you from decrypting the message.  The Baptist churches in </a:t>
            </a:r>
            <a:r>
              <a:rPr lang="en-US" dirty="0" err="1">
                <a:latin typeface="Comic Sans MS" panose="030F0702030302020204" pitchFamily="66" charset="0"/>
              </a:rPr>
              <a:t>Tuncipe</a:t>
            </a:r>
            <a:r>
              <a:rPr lang="en-US" dirty="0">
                <a:latin typeface="Comic Sans MS" panose="030F0702030302020204" pitchFamily="66" charset="0"/>
              </a:rPr>
              <a:t> feel this is something you need to know.  Help is available at </a:t>
            </a:r>
            <a:r>
              <a:rPr lang="en-US" dirty="0">
                <a:latin typeface="Comic Sans MS" panose="030F0702030302020204" pitchFamily="66" charset="0"/>
                <a:hlinkClick r:id="rId4"/>
              </a:rPr>
              <a:t>http://tinyurl.com/57z9d2mh</a:t>
            </a:r>
            <a:r>
              <a:rPr lang="en-US" dirty="0">
                <a:latin typeface="Comic Sans MS" panose="030F0702030302020204" pitchFamily="66" charset="0"/>
              </a:rPr>
              <a:t> </a:t>
            </a:r>
          </a:p>
        </p:txBody>
      </p:sp>
    </p:spTree>
    <p:extLst>
      <p:ext uri="{BB962C8B-B14F-4D97-AF65-F5344CB8AC3E}">
        <p14:creationId xmlns:p14="http://schemas.microsoft.com/office/powerpoint/2010/main" val="40897870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624B5F-6AAD-CD0E-284C-09E6246D80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DC68FB-A83D-6BF2-987B-F745DC2E5FD0}"/>
              </a:ext>
            </a:extLst>
          </p:cNvPr>
          <p:cNvSpPr>
            <a:spLocks noGrp="1"/>
          </p:cNvSpPr>
          <p:nvPr>
            <p:ph type="ctrTitle"/>
          </p:nvPr>
        </p:nvSpPr>
        <p:spPr/>
        <p:txBody>
          <a:bodyPr/>
          <a:lstStyle/>
          <a:p>
            <a:r>
              <a:rPr lang="en-US" dirty="0"/>
              <a:t>The Mission of Jesus</a:t>
            </a:r>
          </a:p>
        </p:txBody>
      </p:sp>
      <p:sp>
        <p:nvSpPr>
          <p:cNvPr id="3" name="Subtitle 2">
            <a:extLst>
              <a:ext uri="{FF2B5EF4-FFF2-40B4-BE49-F238E27FC236}">
                <a16:creationId xmlns:a16="http://schemas.microsoft.com/office/drawing/2014/main" id="{D865BF6A-005A-3128-A6E4-397A5BEA6391}"/>
              </a:ext>
            </a:extLst>
          </p:cNvPr>
          <p:cNvSpPr>
            <a:spLocks noGrp="1"/>
          </p:cNvSpPr>
          <p:nvPr>
            <p:ph type="subTitle" idx="1"/>
          </p:nvPr>
        </p:nvSpPr>
        <p:spPr>
          <a:xfrm>
            <a:off x="1524000" y="4013860"/>
            <a:ext cx="9144000" cy="1243940"/>
          </a:xfrm>
        </p:spPr>
        <p:txBody>
          <a:bodyPr/>
          <a:lstStyle/>
          <a:p>
            <a:r>
              <a:rPr lang="en-US" dirty="0"/>
              <a:t>March 3</a:t>
            </a:r>
          </a:p>
        </p:txBody>
      </p:sp>
    </p:spTree>
    <p:extLst>
      <p:ext uri="{BB962C8B-B14F-4D97-AF65-F5344CB8AC3E}">
        <p14:creationId xmlns:p14="http://schemas.microsoft.com/office/powerpoint/2010/main" val="3218639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4B383-CB8D-99B9-E785-9B4CFC4DA97A}"/>
              </a:ext>
            </a:extLst>
          </p:cNvPr>
          <p:cNvSpPr>
            <a:spLocks noGrp="1"/>
          </p:cNvSpPr>
          <p:nvPr>
            <p:ph type="title"/>
          </p:nvPr>
        </p:nvSpPr>
        <p:spPr/>
        <p:txBody>
          <a:bodyPr/>
          <a:lstStyle/>
          <a:p>
            <a:r>
              <a:rPr lang="en-US" dirty="0"/>
              <a:t>You can’t forget …</a:t>
            </a:r>
          </a:p>
        </p:txBody>
      </p:sp>
      <p:sp>
        <p:nvSpPr>
          <p:cNvPr id="3" name="Content Placeholder 2">
            <a:extLst>
              <a:ext uri="{FF2B5EF4-FFF2-40B4-BE49-F238E27FC236}">
                <a16:creationId xmlns:a16="http://schemas.microsoft.com/office/drawing/2014/main" id="{2C5180E2-D556-FC04-DDD6-BBB416695E6E}"/>
              </a:ext>
            </a:extLst>
          </p:cNvPr>
          <p:cNvSpPr>
            <a:spLocks noGrp="1"/>
          </p:cNvSpPr>
          <p:nvPr>
            <p:ph idx="1"/>
          </p:nvPr>
        </p:nvSpPr>
        <p:spPr/>
        <p:txBody>
          <a:bodyPr/>
          <a:lstStyle/>
          <a:p>
            <a:r>
              <a:rPr lang="en-US" dirty="0"/>
              <a:t>When have you been surprised by a piece of good news?</a:t>
            </a:r>
          </a:p>
          <a:p>
            <a:endParaRPr lang="en-US" dirty="0"/>
          </a:p>
          <a:p>
            <a:r>
              <a:rPr lang="en-US" dirty="0">
                <a:solidFill>
                  <a:srgbClr val="C00000"/>
                </a:solidFill>
              </a:rPr>
              <a:t>Here’s the best good news ever – the Gospel!</a:t>
            </a:r>
          </a:p>
          <a:p>
            <a:pPr lvl="1"/>
            <a:r>
              <a:rPr lang="en-US" dirty="0">
                <a:solidFill>
                  <a:srgbClr val="C00000"/>
                </a:solidFill>
              </a:rPr>
              <a:t>Jesus came to deliver the Good News of Salvation for all people.</a:t>
            </a:r>
          </a:p>
          <a:p>
            <a:endParaRPr lang="en-US" dirty="0"/>
          </a:p>
        </p:txBody>
      </p:sp>
      <p:grpSp>
        <p:nvGrpSpPr>
          <p:cNvPr id="6" name="Group 5">
            <a:extLst>
              <a:ext uri="{FF2B5EF4-FFF2-40B4-BE49-F238E27FC236}">
                <a16:creationId xmlns:a16="http://schemas.microsoft.com/office/drawing/2014/main" id="{4BC238F8-844C-FEB1-9F95-A84335C89A95}"/>
              </a:ext>
            </a:extLst>
          </p:cNvPr>
          <p:cNvGrpSpPr/>
          <p:nvPr/>
        </p:nvGrpSpPr>
        <p:grpSpPr>
          <a:xfrm>
            <a:off x="1742685" y="2665504"/>
            <a:ext cx="8419389" cy="2915392"/>
            <a:chOff x="1742685" y="2665504"/>
            <a:chExt cx="8419389" cy="2915392"/>
          </a:xfrm>
        </p:grpSpPr>
        <p:pic>
          <p:nvPicPr>
            <p:cNvPr id="5" name="Picture 4" descr="A blue background with yellow stars and white text&#10;&#10;Description automatically generated">
              <a:extLst>
                <a:ext uri="{FF2B5EF4-FFF2-40B4-BE49-F238E27FC236}">
                  <a16:creationId xmlns:a16="http://schemas.microsoft.com/office/drawing/2014/main" id="{89375887-DD66-6483-544F-AFD4D18D253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52319" y="2665504"/>
              <a:ext cx="1639908" cy="2915392"/>
            </a:xfrm>
            <a:prstGeom prst="rect">
              <a:avLst/>
            </a:prstGeom>
            <a:ln>
              <a:noFill/>
            </a:ln>
            <a:effectLst>
              <a:outerShdw blurRad="292100" dist="139700" dir="2700000" algn="tl" rotWithShape="0">
                <a:srgbClr val="333333">
                  <a:alpha val="65000"/>
                </a:srgbClr>
              </a:outerShdw>
            </a:effectLst>
          </p:spPr>
        </p:pic>
        <p:pic>
          <p:nvPicPr>
            <p:cNvPr id="1026" name="Picture 2" descr="It's a girl clipart">
              <a:extLst>
                <a:ext uri="{FF2B5EF4-FFF2-40B4-BE49-F238E27FC236}">
                  <a16:creationId xmlns:a16="http://schemas.microsoft.com/office/drawing/2014/main" id="{FF03EAE5-2B51-22DC-0E96-716C0DEE6B9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84152" y="3201052"/>
              <a:ext cx="1977922" cy="184429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030" name="Picture 6" descr="Business winner clipart">
              <a:extLst>
                <a:ext uri="{FF2B5EF4-FFF2-40B4-BE49-F238E27FC236}">
                  <a16:creationId xmlns:a16="http://schemas.microsoft.com/office/drawing/2014/main" id="{D6342831-C047-C3A8-44F9-2DEDBE9FB68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42685" y="3087584"/>
              <a:ext cx="1653966" cy="239287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938779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96DC5-F9F2-1660-CEFD-E89CD8BC1F30}"/>
              </a:ext>
            </a:extLst>
          </p:cNvPr>
          <p:cNvSpPr>
            <a:spLocks noGrp="1"/>
          </p:cNvSpPr>
          <p:nvPr>
            <p:ph type="title"/>
          </p:nvPr>
        </p:nvSpPr>
        <p:spPr/>
        <p:txBody>
          <a:bodyPr/>
          <a:lstStyle/>
          <a:p>
            <a:pPr algn="l"/>
            <a:r>
              <a:rPr lang="en-US" dirty="0"/>
              <a:t>Listen for an Old Testament quote.</a:t>
            </a:r>
          </a:p>
        </p:txBody>
      </p:sp>
      <p:sp>
        <p:nvSpPr>
          <p:cNvPr id="3" name="Content Placeholder 2">
            <a:extLst>
              <a:ext uri="{FF2B5EF4-FFF2-40B4-BE49-F238E27FC236}">
                <a16:creationId xmlns:a16="http://schemas.microsoft.com/office/drawing/2014/main" id="{5ECC60F2-C42C-714F-8934-2BAD46ADCC32}"/>
              </a:ext>
            </a:extLst>
          </p:cNvPr>
          <p:cNvSpPr>
            <a:spLocks noGrp="1"/>
          </p:cNvSpPr>
          <p:nvPr>
            <p:ph idx="1"/>
          </p:nvPr>
        </p:nvSpPr>
        <p:spPr>
          <a:xfrm>
            <a:off x="1252477" y="1929797"/>
            <a:ext cx="9687046" cy="4351338"/>
          </a:xfrm>
        </p:spPr>
        <p:txBody>
          <a:bodyPr/>
          <a:lstStyle/>
          <a:p>
            <a:pPr marL="0" indent="0" algn="ctr">
              <a:buNone/>
            </a:pPr>
            <a:r>
              <a:rPr lang="en-US" dirty="0"/>
              <a:t>Luke 3:1-6 (NIV) 1  In the fifteenth year of the reign of Tiberius Caesar--when Pontius Pilate was governor of Judea, Herod tetrarch of Galilee, his brother Philip tetrarch of </a:t>
            </a:r>
            <a:r>
              <a:rPr lang="en-US" dirty="0" err="1"/>
              <a:t>Iturea</a:t>
            </a:r>
            <a:r>
              <a:rPr lang="en-US" dirty="0"/>
              <a:t> and </a:t>
            </a:r>
            <a:r>
              <a:rPr lang="en-US" dirty="0" err="1"/>
              <a:t>Traconitis</a:t>
            </a:r>
            <a:r>
              <a:rPr lang="en-US" dirty="0"/>
              <a:t>, and </a:t>
            </a:r>
            <a:r>
              <a:rPr lang="en-US" dirty="0" err="1"/>
              <a:t>Lysanias</a:t>
            </a:r>
            <a:r>
              <a:rPr lang="en-US" dirty="0"/>
              <a:t> tetrarch of Abilene-- 2  during the high priesthood of Annas and </a:t>
            </a:r>
          </a:p>
        </p:txBody>
      </p:sp>
    </p:spTree>
    <p:extLst>
      <p:ext uri="{BB962C8B-B14F-4D97-AF65-F5344CB8AC3E}">
        <p14:creationId xmlns:p14="http://schemas.microsoft.com/office/powerpoint/2010/main" val="2730284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4849B2-3807-8E6D-0072-9504AA2FCF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C6344E-108D-7D14-7557-D702EDAC81EF}"/>
              </a:ext>
            </a:extLst>
          </p:cNvPr>
          <p:cNvSpPr>
            <a:spLocks noGrp="1"/>
          </p:cNvSpPr>
          <p:nvPr>
            <p:ph type="title"/>
          </p:nvPr>
        </p:nvSpPr>
        <p:spPr/>
        <p:txBody>
          <a:bodyPr/>
          <a:lstStyle/>
          <a:p>
            <a:pPr algn="l"/>
            <a:r>
              <a:rPr lang="en-US" dirty="0"/>
              <a:t>Listen for an Old Testament quote.</a:t>
            </a:r>
          </a:p>
        </p:txBody>
      </p:sp>
      <p:sp>
        <p:nvSpPr>
          <p:cNvPr id="3" name="Content Placeholder 2">
            <a:extLst>
              <a:ext uri="{FF2B5EF4-FFF2-40B4-BE49-F238E27FC236}">
                <a16:creationId xmlns:a16="http://schemas.microsoft.com/office/drawing/2014/main" id="{78B770BF-C9F4-2A64-A285-836AFD062412}"/>
              </a:ext>
            </a:extLst>
          </p:cNvPr>
          <p:cNvSpPr>
            <a:spLocks noGrp="1"/>
          </p:cNvSpPr>
          <p:nvPr>
            <p:ph idx="1"/>
          </p:nvPr>
        </p:nvSpPr>
        <p:spPr>
          <a:xfrm>
            <a:off x="1252477" y="1929797"/>
            <a:ext cx="9687046" cy="4351338"/>
          </a:xfrm>
        </p:spPr>
        <p:txBody>
          <a:bodyPr/>
          <a:lstStyle/>
          <a:p>
            <a:pPr marL="0" indent="0" algn="ctr">
              <a:buNone/>
            </a:pPr>
            <a:r>
              <a:rPr lang="en-US" dirty="0"/>
              <a:t>Caiaphas, the word of God came to John son of Zechariah in the desert. 3  He went into all the country around the Jordan, preaching a baptism of repentance for the forgiveness of sins. 4  As is written in the book of the words of Isaiah the prophet: "A voice of </a:t>
            </a:r>
          </a:p>
        </p:txBody>
      </p:sp>
    </p:spTree>
    <p:extLst>
      <p:ext uri="{BB962C8B-B14F-4D97-AF65-F5344CB8AC3E}">
        <p14:creationId xmlns:p14="http://schemas.microsoft.com/office/powerpoint/2010/main" val="612318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163B3D-5D45-FCD2-1C11-33CB1E053A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AB99FA-B261-D1A0-F792-3E6C3C849DED}"/>
              </a:ext>
            </a:extLst>
          </p:cNvPr>
          <p:cNvSpPr>
            <a:spLocks noGrp="1"/>
          </p:cNvSpPr>
          <p:nvPr>
            <p:ph type="title"/>
          </p:nvPr>
        </p:nvSpPr>
        <p:spPr/>
        <p:txBody>
          <a:bodyPr/>
          <a:lstStyle/>
          <a:p>
            <a:pPr algn="l"/>
            <a:r>
              <a:rPr lang="en-US" dirty="0"/>
              <a:t>Listen for an Old Testament quote.</a:t>
            </a:r>
          </a:p>
        </p:txBody>
      </p:sp>
      <p:sp>
        <p:nvSpPr>
          <p:cNvPr id="3" name="Content Placeholder 2">
            <a:extLst>
              <a:ext uri="{FF2B5EF4-FFF2-40B4-BE49-F238E27FC236}">
                <a16:creationId xmlns:a16="http://schemas.microsoft.com/office/drawing/2014/main" id="{1A574917-6568-2E51-534F-21E3A21C9343}"/>
              </a:ext>
            </a:extLst>
          </p:cNvPr>
          <p:cNvSpPr>
            <a:spLocks noGrp="1"/>
          </p:cNvSpPr>
          <p:nvPr>
            <p:ph idx="1"/>
          </p:nvPr>
        </p:nvSpPr>
        <p:spPr>
          <a:xfrm>
            <a:off x="1252477" y="1929797"/>
            <a:ext cx="9687046" cy="4351338"/>
          </a:xfrm>
        </p:spPr>
        <p:txBody>
          <a:bodyPr/>
          <a:lstStyle/>
          <a:p>
            <a:pPr marL="0" indent="0" algn="ctr">
              <a:buNone/>
            </a:pPr>
            <a:r>
              <a:rPr lang="en-US" dirty="0"/>
              <a:t>one calling in the desert, 'Prepare the way for the Lord, make straight paths for him. 5  Every valley shall be filled in, every mountain and hill made low. The crooked roads shall become straight, the rough ways smooth. 6  And all mankind will see God's salvation.'"</a:t>
            </a:r>
          </a:p>
        </p:txBody>
      </p:sp>
      <p:pic>
        <p:nvPicPr>
          <p:cNvPr id="5" name="Picture 4">
            <a:extLst>
              <a:ext uri="{FF2B5EF4-FFF2-40B4-BE49-F238E27FC236}">
                <a16:creationId xmlns:a16="http://schemas.microsoft.com/office/drawing/2014/main" id="{A7D79863-DA9B-73E0-A146-E558974E9C39}"/>
              </a:ext>
            </a:extLst>
          </p:cNvPr>
          <p:cNvPicPr>
            <a:picLocks noChangeAspect="1"/>
          </p:cNvPicPr>
          <p:nvPr/>
        </p:nvPicPr>
        <p:blipFill>
          <a:blip r:embed="rId2"/>
          <a:stretch>
            <a:fillRect/>
          </a:stretch>
        </p:blipFill>
        <p:spPr>
          <a:xfrm>
            <a:off x="5091167" y="5490095"/>
            <a:ext cx="1847619" cy="27619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495541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B3407-2B56-3AB0-C9A5-A987E7CB4817}"/>
              </a:ext>
            </a:extLst>
          </p:cNvPr>
          <p:cNvSpPr>
            <a:spLocks noGrp="1"/>
          </p:cNvSpPr>
          <p:nvPr>
            <p:ph type="title"/>
          </p:nvPr>
        </p:nvSpPr>
        <p:spPr/>
        <p:txBody>
          <a:bodyPr/>
          <a:lstStyle/>
          <a:p>
            <a:r>
              <a:rPr lang="en-US" dirty="0"/>
              <a:t>John Prepared the Way</a:t>
            </a:r>
          </a:p>
        </p:txBody>
      </p:sp>
      <p:sp>
        <p:nvSpPr>
          <p:cNvPr id="3" name="Content Placeholder 2">
            <a:extLst>
              <a:ext uri="{FF2B5EF4-FFF2-40B4-BE49-F238E27FC236}">
                <a16:creationId xmlns:a16="http://schemas.microsoft.com/office/drawing/2014/main" id="{DF9938F1-68DB-F48C-111F-2593852076EB}"/>
              </a:ext>
            </a:extLst>
          </p:cNvPr>
          <p:cNvSpPr>
            <a:spLocks noGrp="1"/>
          </p:cNvSpPr>
          <p:nvPr>
            <p:ph idx="1"/>
          </p:nvPr>
        </p:nvSpPr>
        <p:spPr/>
        <p:txBody>
          <a:bodyPr/>
          <a:lstStyle/>
          <a:p>
            <a:r>
              <a:rPr lang="en-US" dirty="0"/>
              <a:t>What purpose does Luke’s identifying political and religious leaders serve in preparing to discuss John’s ministry and to Luke’s Gospel account overall? </a:t>
            </a:r>
          </a:p>
          <a:p>
            <a:endParaRPr lang="en-US" dirty="0"/>
          </a:p>
        </p:txBody>
      </p:sp>
    </p:spTree>
    <p:extLst>
      <p:ext uri="{BB962C8B-B14F-4D97-AF65-F5344CB8AC3E}">
        <p14:creationId xmlns:p14="http://schemas.microsoft.com/office/powerpoint/2010/main" val="3615643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DCE2E-2C48-37CE-EBBE-56B1DDEDA1DA}"/>
              </a:ext>
            </a:extLst>
          </p:cNvPr>
          <p:cNvSpPr>
            <a:spLocks noGrp="1"/>
          </p:cNvSpPr>
          <p:nvPr>
            <p:ph type="title"/>
          </p:nvPr>
        </p:nvSpPr>
        <p:spPr/>
        <p:txBody>
          <a:bodyPr/>
          <a:lstStyle/>
          <a:p>
            <a:r>
              <a:rPr lang="en-US" dirty="0"/>
              <a:t>John Prepared the Way</a:t>
            </a:r>
          </a:p>
        </p:txBody>
      </p:sp>
      <p:sp>
        <p:nvSpPr>
          <p:cNvPr id="3" name="Content Placeholder 2">
            <a:extLst>
              <a:ext uri="{FF2B5EF4-FFF2-40B4-BE49-F238E27FC236}">
                <a16:creationId xmlns:a16="http://schemas.microsoft.com/office/drawing/2014/main" id="{220CB372-AA5C-B4FA-8D7E-3B499B19CF84}"/>
              </a:ext>
            </a:extLst>
          </p:cNvPr>
          <p:cNvSpPr>
            <a:spLocks noGrp="1"/>
          </p:cNvSpPr>
          <p:nvPr>
            <p:ph idx="1"/>
          </p:nvPr>
        </p:nvSpPr>
        <p:spPr>
          <a:xfrm>
            <a:off x="838200" y="2025569"/>
            <a:ext cx="10515600" cy="4151393"/>
          </a:xfrm>
        </p:spPr>
        <p:txBody>
          <a:bodyPr/>
          <a:lstStyle/>
          <a:p>
            <a:r>
              <a:rPr lang="en-US" dirty="0">
                <a:solidFill>
                  <a:srgbClr val="C00000"/>
                </a:solidFill>
              </a:rPr>
              <a:t>Note the essence of John’s message? </a:t>
            </a:r>
          </a:p>
          <a:p>
            <a:pPr lvl="1"/>
            <a:r>
              <a:rPr lang="en-US" dirty="0">
                <a:solidFill>
                  <a:srgbClr val="C00000"/>
                </a:solidFill>
              </a:rPr>
              <a:t>Prepare for God’s Good News</a:t>
            </a:r>
          </a:p>
          <a:p>
            <a:pPr lvl="1"/>
            <a:r>
              <a:rPr lang="en-US" dirty="0">
                <a:solidFill>
                  <a:srgbClr val="C00000"/>
                </a:solidFill>
              </a:rPr>
              <a:t>The Messiah, the Sent One is coming</a:t>
            </a:r>
          </a:p>
          <a:p>
            <a:pPr lvl="1"/>
            <a:r>
              <a:rPr lang="en-US" dirty="0">
                <a:solidFill>
                  <a:srgbClr val="C00000"/>
                </a:solidFill>
              </a:rPr>
              <a:t>Straighten the roads, make them level … the King is coming</a:t>
            </a:r>
          </a:p>
          <a:p>
            <a:pPr lvl="1"/>
            <a:r>
              <a:rPr lang="en-US" dirty="0">
                <a:solidFill>
                  <a:srgbClr val="C00000"/>
                </a:solidFill>
              </a:rPr>
              <a:t>He is bringing salvation for all people</a:t>
            </a:r>
          </a:p>
          <a:p>
            <a:endParaRPr lang="en-US" dirty="0"/>
          </a:p>
        </p:txBody>
      </p:sp>
    </p:spTree>
    <p:extLst>
      <p:ext uri="{BB962C8B-B14F-4D97-AF65-F5344CB8AC3E}">
        <p14:creationId xmlns:p14="http://schemas.microsoft.com/office/powerpoint/2010/main" val="286608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03920-9172-63D4-7B14-892B00FE1393}"/>
              </a:ext>
            </a:extLst>
          </p:cNvPr>
          <p:cNvSpPr>
            <a:spLocks noGrp="1"/>
          </p:cNvSpPr>
          <p:nvPr>
            <p:ph type="title"/>
          </p:nvPr>
        </p:nvSpPr>
        <p:spPr/>
        <p:txBody>
          <a:bodyPr/>
          <a:lstStyle/>
          <a:p>
            <a:r>
              <a:rPr lang="en-US" dirty="0"/>
              <a:t>John Prepared the Way</a:t>
            </a:r>
          </a:p>
        </p:txBody>
      </p:sp>
      <p:sp>
        <p:nvSpPr>
          <p:cNvPr id="3" name="Content Placeholder 2">
            <a:extLst>
              <a:ext uri="{FF2B5EF4-FFF2-40B4-BE49-F238E27FC236}">
                <a16:creationId xmlns:a16="http://schemas.microsoft.com/office/drawing/2014/main" id="{ED063B33-3E85-4C90-4A28-4613331FA068}"/>
              </a:ext>
            </a:extLst>
          </p:cNvPr>
          <p:cNvSpPr>
            <a:spLocks noGrp="1"/>
          </p:cNvSpPr>
          <p:nvPr>
            <p:ph idx="1"/>
          </p:nvPr>
        </p:nvSpPr>
        <p:spPr/>
        <p:txBody>
          <a:bodyPr/>
          <a:lstStyle/>
          <a:p>
            <a:r>
              <a:rPr lang="en-US" dirty="0"/>
              <a:t>What purpose did John’s preaching serve as far as Jesus was concerned?</a:t>
            </a:r>
          </a:p>
          <a:p>
            <a:r>
              <a:rPr lang="en-US" dirty="0"/>
              <a:t>What are some ways God prepares a person’s heart to hear about Jesus today?</a:t>
            </a:r>
          </a:p>
          <a:p>
            <a:r>
              <a:rPr lang="en-US" dirty="0"/>
              <a:t>John preached repentance.  What is repentance?  </a:t>
            </a:r>
          </a:p>
        </p:txBody>
      </p:sp>
    </p:spTree>
    <p:extLst>
      <p:ext uri="{BB962C8B-B14F-4D97-AF65-F5344CB8AC3E}">
        <p14:creationId xmlns:p14="http://schemas.microsoft.com/office/powerpoint/2010/main" val="918592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8E5AA1F7-6FBE-4C82-8877-B892F7286642}" vid="{58E30FAA-7D03-45B4-AB81-753AF28EFCA9}"/>
    </a:ext>
  </a:extLst>
</a:theme>
</file>

<file path=docProps/app.xml><?xml version="1.0" encoding="utf-8"?>
<Properties xmlns="http://schemas.openxmlformats.org/officeDocument/2006/extended-properties" xmlns:vt="http://schemas.openxmlformats.org/officeDocument/2006/docPropsVTypes">
  <Template>ss4</Template>
  <TotalTime>527</TotalTime>
  <Words>1044</Words>
  <Application>Microsoft Office PowerPoint</Application>
  <PresentationFormat>Widescreen</PresentationFormat>
  <Paragraphs>74</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Comic Sans MS</vt:lpstr>
      <vt:lpstr>Office Theme</vt:lpstr>
      <vt:lpstr>The Mission of Jesus</vt:lpstr>
      <vt:lpstr>Video Introduction</vt:lpstr>
      <vt:lpstr>You can’t forget …</vt:lpstr>
      <vt:lpstr>Listen for an Old Testament quote.</vt:lpstr>
      <vt:lpstr>Listen for an Old Testament quote.</vt:lpstr>
      <vt:lpstr>Listen for an Old Testament quote.</vt:lpstr>
      <vt:lpstr>John Prepared the Way</vt:lpstr>
      <vt:lpstr>John Prepared the Way</vt:lpstr>
      <vt:lpstr>John Prepared the Way</vt:lpstr>
      <vt:lpstr>John Prepared the Way</vt:lpstr>
      <vt:lpstr>Listen for a prophecy about Jesus.</vt:lpstr>
      <vt:lpstr>Listen for a prophecy about Jesus.</vt:lpstr>
      <vt:lpstr>Listen for a prophecy about Jesus.</vt:lpstr>
      <vt:lpstr>Isaiah Prophesied Jesus’ Purpose</vt:lpstr>
      <vt:lpstr>Isaiah Prophesied Jesus’ Purpose</vt:lpstr>
      <vt:lpstr>Listen for how Jesus shocked the crowd.</vt:lpstr>
      <vt:lpstr>Jesus Declared Who He Was</vt:lpstr>
      <vt:lpstr>Jesus Declared Who He Was</vt:lpstr>
      <vt:lpstr>Application</vt:lpstr>
      <vt:lpstr>Application</vt:lpstr>
      <vt:lpstr>Application</vt:lpstr>
      <vt:lpstr>Family Activities</vt:lpstr>
      <vt:lpstr>The Mission of Jesus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Mission of Jesus</dc:title>
  <dc:creator>Armstrong, Stephen (General Math and Science)</dc:creator>
  <cp:lastModifiedBy>Armstrong, Stephen (General Math and Science)</cp:lastModifiedBy>
  <cp:revision>1</cp:revision>
  <dcterms:created xsi:type="dcterms:W3CDTF">2024-02-15T18:21:31Z</dcterms:created>
  <dcterms:modified xsi:type="dcterms:W3CDTF">2024-02-16T03:09:18Z</dcterms:modified>
</cp:coreProperties>
</file>