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7" r:id="rId22"/>
    <p:sldId id="278" r:id="rId23"/>
    <p:sldId id="27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2/22/2024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2/22/2024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2/22/2024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2/22/2024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tinyurl.com/bdhpw3ne"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hyperlink" Target="http://tinyurl.com/yjuwbt4u" TargetMode="Externa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hyperlink" Target="http://www.lumoproject.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Ministry of Jesus</a:t>
            </a:r>
          </a:p>
        </p:txBody>
      </p:sp>
      <p:sp>
        <p:nvSpPr>
          <p:cNvPr id="3" name="Subtitle 2"/>
          <p:cNvSpPr>
            <a:spLocks noGrp="1"/>
          </p:cNvSpPr>
          <p:nvPr>
            <p:ph type="subTitle" idx="1"/>
          </p:nvPr>
        </p:nvSpPr>
        <p:spPr>
          <a:xfrm>
            <a:off x="1524000" y="3847604"/>
            <a:ext cx="9144000" cy="1410195"/>
          </a:xfrm>
        </p:spPr>
        <p:txBody>
          <a:bodyPr/>
          <a:lstStyle/>
          <a:p>
            <a:r>
              <a:rPr lang="en-US" dirty="0"/>
              <a:t>March 10</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CA576-50B8-9074-34AC-97E82D44C8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2B7E58-3C9A-AD5E-1BF7-C67D1D078243}"/>
              </a:ext>
            </a:extLst>
          </p:cNvPr>
          <p:cNvSpPr>
            <a:spLocks noGrp="1"/>
          </p:cNvSpPr>
          <p:nvPr>
            <p:ph type="title"/>
          </p:nvPr>
        </p:nvSpPr>
        <p:spPr/>
        <p:txBody>
          <a:bodyPr/>
          <a:lstStyle/>
          <a:p>
            <a:pPr algn="l"/>
            <a:r>
              <a:rPr lang="en-US" dirty="0"/>
              <a:t>Listen for spiritual problems.</a:t>
            </a:r>
          </a:p>
        </p:txBody>
      </p:sp>
      <p:sp>
        <p:nvSpPr>
          <p:cNvPr id="3" name="Content Placeholder 2">
            <a:extLst>
              <a:ext uri="{FF2B5EF4-FFF2-40B4-BE49-F238E27FC236}">
                <a16:creationId xmlns:a16="http://schemas.microsoft.com/office/drawing/2014/main" id="{04A435D9-DDAD-3081-8B10-75D2DFED8D18}"/>
              </a:ext>
            </a:extLst>
          </p:cNvPr>
          <p:cNvSpPr>
            <a:spLocks noGrp="1"/>
          </p:cNvSpPr>
          <p:nvPr>
            <p:ph idx="1"/>
          </p:nvPr>
        </p:nvSpPr>
        <p:spPr>
          <a:xfrm>
            <a:off x="1374011" y="1952946"/>
            <a:ext cx="9443977" cy="4351338"/>
          </a:xfrm>
        </p:spPr>
        <p:txBody>
          <a:bodyPr/>
          <a:lstStyle/>
          <a:p>
            <a:pPr marL="0" indent="0" algn="ctr">
              <a:buNone/>
            </a:pPr>
            <a:r>
              <a:rPr lang="en-US" dirty="0"/>
              <a:t>you when men hate you, when they exclude you and insult you and reject your name as evil, because of the Son of Man. 23  "Rejoice in that day and leap for joy, because great is your reward in heaven. For that is how their fathers treated the prophets. </a:t>
            </a:r>
          </a:p>
        </p:txBody>
      </p:sp>
      <p:pic>
        <p:nvPicPr>
          <p:cNvPr id="4" name="Picture 3">
            <a:extLst>
              <a:ext uri="{FF2B5EF4-FFF2-40B4-BE49-F238E27FC236}">
                <a16:creationId xmlns:a16="http://schemas.microsoft.com/office/drawing/2014/main" id="{A75555A3-E737-854B-2116-72BE381EC7A2}"/>
              </a:ext>
            </a:extLst>
          </p:cNvPr>
          <p:cNvPicPr>
            <a:picLocks noChangeAspect="1"/>
          </p:cNvPicPr>
          <p:nvPr/>
        </p:nvPicPr>
        <p:blipFill>
          <a:blip r:embed="rId2"/>
          <a:stretch>
            <a:fillRect/>
          </a:stretch>
        </p:blipFill>
        <p:spPr>
          <a:xfrm>
            <a:off x="5108611" y="5400207"/>
            <a:ext cx="2189872" cy="3061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72665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8ACC8-5060-A9E3-14D0-177568B64614}"/>
              </a:ext>
            </a:extLst>
          </p:cNvPr>
          <p:cNvSpPr>
            <a:spLocks noGrp="1"/>
          </p:cNvSpPr>
          <p:nvPr>
            <p:ph type="title"/>
          </p:nvPr>
        </p:nvSpPr>
        <p:spPr/>
        <p:txBody>
          <a:bodyPr/>
          <a:lstStyle/>
          <a:p>
            <a:r>
              <a:rPr lang="en-US" dirty="0"/>
              <a:t>Joy and Favor with God</a:t>
            </a:r>
          </a:p>
        </p:txBody>
      </p:sp>
      <p:sp>
        <p:nvSpPr>
          <p:cNvPr id="3" name="Content Placeholder 2">
            <a:extLst>
              <a:ext uri="{FF2B5EF4-FFF2-40B4-BE49-F238E27FC236}">
                <a16:creationId xmlns:a16="http://schemas.microsoft.com/office/drawing/2014/main" id="{0BC7FA62-BD02-C18C-746C-BEBB8B85E95D}"/>
              </a:ext>
            </a:extLst>
          </p:cNvPr>
          <p:cNvSpPr>
            <a:spLocks noGrp="1"/>
          </p:cNvSpPr>
          <p:nvPr>
            <p:ph idx="1"/>
          </p:nvPr>
        </p:nvSpPr>
        <p:spPr/>
        <p:txBody>
          <a:bodyPr/>
          <a:lstStyle/>
          <a:p>
            <a:r>
              <a:rPr lang="en-US" dirty="0"/>
              <a:t>How do you define the word “blessed”? </a:t>
            </a:r>
          </a:p>
          <a:p>
            <a:r>
              <a:rPr lang="en-US" dirty="0"/>
              <a:t>In the four beatitudes Luke recorded, who were the blessed ones and what blessed state was promised to them? </a:t>
            </a:r>
          </a:p>
        </p:txBody>
      </p:sp>
      <p:graphicFrame>
        <p:nvGraphicFramePr>
          <p:cNvPr id="4" name="Table 3">
            <a:extLst>
              <a:ext uri="{FF2B5EF4-FFF2-40B4-BE49-F238E27FC236}">
                <a16:creationId xmlns:a16="http://schemas.microsoft.com/office/drawing/2014/main" id="{0A5721E8-BDB9-14D1-5ECC-06EE9E8A098E}"/>
              </a:ext>
            </a:extLst>
          </p:cNvPr>
          <p:cNvGraphicFramePr>
            <a:graphicFrameLocks noGrp="1"/>
          </p:cNvGraphicFramePr>
          <p:nvPr>
            <p:extLst>
              <p:ext uri="{D42A27DB-BD31-4B8C-83A1-F6EECF244321}">
                <p14:modId xmlns:p14="http://schemas.microsoft.com/office/powerpoint/2010/main" val="2797490441"/>
              </p:ext>
            </p:extLst>
          </p:nvPr>
        </p:nvGraphicFramePr>
        <p:xfrm>
          <a:off x="1437189" y="4238369"/>
          <a:ext cx="9317622" cy="1463040"/>
        </p:xfrm>
        <a:graphic>
          <a:graphicData uri="http://schemas.openxmlformats.org/drawingml/2006/table">
            <a:tbl>
              <a:tblPr firstRow="1" bandRow="1">
                <a:tableStyleId>{5C22544A-7EE6-4342-B048-85BDC9FD1C3A}</a:tableStyleId>
              </a:tblPr>
              <a:tblGrid>
                <a:gridCol w="4658811">
                  <a:extLst>
                    <a:ext uri="{9D8B030D-6E8A-4147-A177-3AD203B41FA5}">
                      <a16:colId xmlns:a16="http://schemas.microsoft.com/office/drawing/2014/main" val="638780900"/>
                    </a:ext>
                  </a:extLst>
                </a:gridCol>
                <a:gridCol w="4658811">
                  <a:extLst>
                    <a:ext uri="{9D8B030D-6E8A-4147-A177-3AD203B41FA5}">
                      <a16:colId xmlns:a16="http://schemas.microsoft.com/office/drawing/2014/main" val="3824386201"/>
                    </a:ext>
                  </a:extLst>
                </a:gridCol>
              </a:tblGrid>
              <a:tr h="370840">
                <a:tc>
                  <a:txBody>
                    <a:bodyPr/>
                    <a:lstStyle/>
                    <a:p>
                      <a:pPr algn="ctr"/>
                      <a:r>
                        <a:rPr lang="en-US" sz="2800" dirty="0"/>
                        <a:t>Blessed Ones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Blessed State Promised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00876274"/>
                  </a:ext>
                </a:extLst>
              </a:tr>
              <a:tr h="370840">
                <a:tc>
                  <a:txBody>
                    <a:bodyPr/>
                    <a:lstStyle/>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6424489"/>
                  </a:ext>
                </a:extLst>
              </a:tr>
            </a:tbl>
          </a:graphicData>
        </a:graphic>
      </p:graphicFrame>
    </p:spTree>
    <p:extLst>
      <p:ext uri="{BB962C8B-B14F-4D97-AF65-F5344CB8AC3E}">
        <p14:creationId xmlns:p14="http://schemas.microsoft.com/office/powerpoint/2010/main" val="2572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9BAD7-801F-77DE-3D5E-AFEF851FAF23}"/>
              </a:ext>
            </a:extLst>
          </p:cNvPr>
          <p:cNvSpPr>
            <a:spLocks noGrp="1"/>
          </p:cNvSpPr>
          <p:nvPr>
            <p:ph type="title"/>
          </p:nvPr>
        </p:nvSpPr>
        <p:spPr/>
        <p:txBody>
          <a:bodyPr/>
          <a:lstStyle/>
          <a:p>
            <a:r>
              <a:rPr lang="en-US" dirty="0"/>
              <a:t>Joy and Favor with God</a:t>
            </a:r>
          </a:p>
        </p:txBody>
      </p:sp>
      <p:sp>
        <p:nvSpPr>
          <p:cNvPr id="3" name="Content Placeholder 2">
            <a:extLst>
              <a:ext uri="{FF2B5EF4-FFF2-40B4-BE49-F238E27FC236}">
                <a16:creationId xmlns:a16="http://schemas.microsoft.com/office/drawing/2014/main" id="{0F06F0C0-8F04-A3C7-2866-E3703658D0D7}"/>
              </a:ext>
            </a:extLst>
          </p:cNvPr>
          <p:cNvSpPr>
            <a:spLocks noGrp="1"/>
          </p:cNvSpPr>
          <p:nvPr>
            <p:ph idx="1"/>
          </p:nvPr>
        </p:nvSpPr>
        <p:spPr/>
        <p:txBody>
          <a:bodyPr/>
          <a:lstStyle/>
          <a:p>
            <a:r>
              <a:rPr lang="en-US" dirty="0"/>
              <a:t>How have you experienced the joy of following Jesus, even in seasons of difficulty? How would you describe being blessed by God? </a:t>
            </a:r>
          </a:p>
          <a:p>
            <a:r>
              <a:rPr lang="en-US" dirty="0"/>
              <a:t>Jesus pronounces blessings on the poor, hungry, and those who weep, implying a contrast with the rich, well-fed, and those who laugh now. How do these blessings challenge common societal values and notions of success? </a:t>
            </a:r>
          </a:p>
        </p:txBody>
      </p:sp>
    </p:spTree>
    <p:extLst>
      <p:ext uri="{BB962C8B-B14F-4D97-AF65-F5344CB8AC3E}">
        <p14:creationId xmlns:p14="http://schemas.microsoft.com/office/powerpoint/2010/main" val="253858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44A41-7677-C1A1-8C2A-A204E5F08A4F}"/>
              </a:ext>
            </a:extLst>
          </p:cNvPr>
          <p:cNvSpPr>
            <a:spLocks noGrp="1"/>
          </p:cNvSpPr>
          <p:nvPr>
            <p:ph type="title"/>
          </p:nvPr>
        </p:nvSpPr>
        <p:spPr/>
        <p:txBody>
          <a:bodyPr/>
          <a:lstStyle/>
          <a:p>
            <a:r>
              <a:rPr lang="en-US" dirty="0"/>
              <a:t>Joy and Favor with God</a:t>
            </a:r>
          </a:p>
        </p:txBody>
      </p:sp>
      <p:sp>
        <p:nvSpPr>
          <p:cNvPr id="3" name="Content Placeholder 2">
            <a:extLst>
              <a:ext uri="{FF2B5EF4-FFF2-40B4-BE49-F238E27FC236}">
                <a16:creationId xmlns:a16="http://schemas.microsoft.com/office/drawing/2014/main" id="{EAAFE928-83F5-9651-CC5B-1BB3C874BAF9}"/>
              </a:ext>
            </a:extLst>
          </p:cNvPr>
          <p:cNvSpPr>
            <a:spLocks noGrp="1"/>
          </p:cNvSpPr>
          <p:nvPr>
            <p:ph idx="1"/>
          </p:nvPr>
        </p:nvSpPr>
        <p:spPr/>
        <p:txBody>
          <a:bodyPr/>
          <a:lstStyle/>
          <a:p>
            <a:r>
              <a:rPr lang="en-US" dirty="0"/>
              <a:t>The Beatitudes highlight the importance of humility, compassion, and reliance on God. How can we </a:t>
            </a:r>
            <a:r>
              <a:rPr lang="en-US" b="1" dirty="0"/>
              <a:t>cultivate</a:t>
            </a:r>
            <a:r>
              <a:rPr lang="en-US" dirty="0"/>
              <a:t> these virtues in our own lives?</a:t>
            </a:r>
          </a:p>
        </p:txBody>
      </p:sp>
      <p:pic>
        <p:nvPicPr>
          <p:cNvPr id="2050" name="Picture 2" descr="Field Farmer Agriculture clipart">
            <a:extLst>
              <a:ext uri="{FF2B5EF4-FFF2-40B4-BE49-F238E27FC236}">
                <a16:creationId xmlns:a16="http://schemas.microsoft.com/office/drawing/2014/main" id="{BD6DE787-A779-4886-7ABF-E280F3F218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418" y="3516688"/>
            <a:ext cx="2707692" cy="2660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333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B9B90-8607-108A-139A-741EA9B04611}"/>
              </a:ext>
            </a:extLst>
          </p:cNvPr>
          <p:cNvSpPr>
            <a:spLocks noGrp="1"/>
          </p:cNvSpPr>
          <p:nvPr>
            <p:ph type="title"/>
          </p:nvPr>
        </p:nvSpPr>
        <p:spPr/>
        <p:txBody>
          <a:bodyPr/>
          <a:lstStyle/>
          <a:p>
            <a:pPr algn="l"/>
            <a:r>
              <a:rPr lang="en-US" dirty="0"/>
              <a:t>Listen for Jesus’ expectations for treating enemies.</a:t>
            </a:r>
          </a:p>
        </p:txBody>
      </p:sp>
      <p:sp>
        <p:nvSpPr>
          <p:cNvPr id="3" name="Content Placeholder 2">
            <a:extLst>
              <a:ext uri="{FF2B5EF4-FFF2-40B4-BE49-F238E27FC236}">
                <a16:creationId xmlns:a16="http://schemas.microsoft.com/office/drawing/2014/main" id="{68E0E224-6EDD-795D-AB0A-42BE98F5A3F0}"/>
              </a:ext>
            </a:extLst>
          </p:cNvPr>
          <p:cNvSpPr>
            <a:spLocks noGrp="1"/>
          </p:cNvSpPr>
          <p:nvPr>
            <p:ph idx="1"/>
          </p:nvPr>
        </p:nvSpPr>
        <p:spPr>
          <a:xfrm>
            <a:off x="1886674" y="2299794"/>
            <a:ext cx="8610600" cy="3468487"/>
          </a:xfrm>
        </p:spPr>
        <p:txBody>
          <a:bodyPr/>
          <a:lstStyle/>
          <a:p>
            <a:pPr marL="0" indent="0" algn="ctr">
              <a:buNone/>
            </a:pPr>
            <a:r>
              <a:rPr lang="en-US" dirty="0"/>
              <a:t>Luke 6:27-31 (NIV)   "But I tell you who hear me: Love your enemies, do good to those who hate you, 28  bless those who curse you, pray for those who mistreat you. 29  If someone strikes you on one cheek, turn to him the other </a:t>
            </a:r>
          </a:p>
        </p:txBody>
      </p:sp>
    </p:spTree>
    <p:extLst>
      <p:ext uri="{BB962C8B-B14F-4D97-AF65-F5344CB8AC3E}">
        <p14:creationId xmlns:p14="http://schemas.microsoft.com/office/powerpoint/2010/main" val="287364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83D75-8AE6-8C48-A18C-C1F77579E4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527507-9476-FA3A-D252-3016025D49CE}"/>
              </a:ext>
            </a:extLst>
          </p:cNvPr>
          <p:cNvSpPr>
            <a:spLocks noGrp="1"/>
          </p:cNvSpPr>
          <p:nvPr>
            <p:ph type="title"/>
          </p:nvPr>
        </p:nvSpPr>
        <p:spPr/>
        <p:txBody>
          <a:bodyPr/>
          <a:lstStyle/>
          <a:p>
            <a:pPr algn="l"/>
            <a:r>
              <a:rPr lang="en-US" dirty="0"/>
              <a:t>Listen for Jesus’ expectations for treating enemies.</a:t>
            </a:r>
          </a:p>
        </p:txBody>
      </p:sp>
      <p:sp>
        <p:nvSpPr>
          <p:cNvPr id="3" name="Content Placeholder 2">
            <a:extLst>
              <a:ext uri="{FF2B5EF4-FFF2-40B4-BE49-F238E27FC236}">
                <a16:creationId xmlns:a16="http://schemas.microsoft.com/office/drawing/2014/main" id="{B258E263-86B8-D2DE-8C48-3700D88540A7}"/>
              </a:ext>
            </a:extLst>
          </p:cNvPr>
          <p:cNvSpPr>
            <a:spLocks noGrp="1"/>
          </p:cNvSpPr>
          <p:nvPr>
            <p:ph idx="1"/>
          </p:nvPr>
        </p:nvSpPr>
        <p:spPr>
          <a:xfrm>
            <a:off x="1898247" y="2084775"/>
            <a:ext cx="8610600" cy="3468487"/>
          </a:xfrm>
        </p:spPr>
        <p:txBody>
          <a:bodyPr/>
          <a:lstStyle/>
          <a:p>
            <a:pPr marL="0" indent="0" algn="ctr">
              <a:buNone/>
            </a:pPr>
            <a:r>
              <a:rPr lang="en-US" dirty="0"/>
              <a:t>also. If someone takes your cloak, do not stop him from taking your tunic. 30  Give to everyone who asks you, and if anyone takes what belongs to you, do not demand it back. 31  Do to others as you would have them do to you.</a:t>
            </a:r>
          </a:p>
        </p:txBody>
      </p:sp>
      <p:pic>
        <p:nvPicPr>
          <p:cNvPr id="4" name="Picture 3">
            <a:extLst>
              <a:ext uri="{FF2B5EF4-FFF2-40B4-BE49-F238E27FC236}">
                <a16:creationId xmlns:a16="http://schemas.microsoft.com/office/drawing/2014/main" id="{C163A5EB-EE79-FCDB-87AA-97AD18D7E7DA}"/>
              </a:ext>
            </a:extLst>
          </p:cNvPr>
          <p:cNvPicPr>
            <a:picLocks noChangeAspect="1"/>
          </p:cNvPicPr>
          <p:nvPr/>
        </p:nvPicPr>
        <p:blipFill>
          <a:blip r:embed="rId2"/>
          <a:stretch>
            <a:fillRect/>
          </a:stretch>
        </p:blipFill>
        <p:spPr>
          <a:xfrm>
            <a:off x="5108611" y="5553262"/>
            <a:ext cx="2189872" cy="3061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84327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5C378-ACA0-CD1D-1D42-72CD97A92238}"/>
              </a:ext>
            </a:extLst>
          </p:cNvPr>
          <p:cNvSpPr>
            <a:spLocks noGrp="1"/>
          </p:cNvSpPr>
          <p:nvPr>
            <p:ph type="title"/>
          </p:nvPr>
        </p:nvSpPr>
        <p:spPr/>
        <p:txBody>
          <a:bodyPr/>
          <a:lstStyle/>
          <a:p>
            <a:r>
              <a:rPr lang="en-US" dirty="0"/>
              <a:t>Love as Jesus Loves</a:t>
            </a:r>
          </a:p>
        </p:txBody>
      </p:sp>
      <p:sp>
        <p:nvSpPr>
          <p:cNvPr id="3" name="Content Placeholder 2">
            <a:extLst>
              <a:ext uri="{FF2B5EF4-FFF2-40B4-BE49-F238E27FC236}">
                <a16:creationId xmlns:a16="http://schemas.microsoft.com/office/drawing/2014/main" id="{2B26EFAC-7C01-C500-FC7A-6250BE262815}"/>
              </a:ext>
            </a:extLst>
          </p:cNvPr>
          <p:cNvSpPr>
            <a:spLocks noGrp="1"/>
          </p:cNvSpPr>
          <p:nvPr>
            <p:ph idx="1"/>
          </p:nvPr>
        </p:nvSpPr>
        <p:spPr/>
        <p:txBody>
          <a:bodyPr/>
          <a:lstStyle/>
          <a:p>
            <a:r>
              <a:rPr lang="en-US" dirty="0"/>
              <a:t>What different kinds of mistreatment did Jesus refer to in His commands? What actions does He say we are to take in each case? </a:t>
            </a:r>
          </a:p>
        </p:txBody>
      </p:sp>
      <p:graphicFrame>
        <p:nvGraphicFramePr>
          <p:cNvPr id="4" name="Table 3">
            <a:extLst>
              <a:ext uri="{FF2B5EF4-FFF2-40B4-BE49-F238E27FC236}">
                <a16:creationId xmlns:a16="http://schemas.microsoft.com/office/drawing/2014/main" id="{01A6869F-DE46-4E54-7014-0A0800C99DC3}"/>
              </a:ext>
            </a:extLst>
          </p:cNvPr>
          <p:cNvGraphicFramePr>
            <a:graphicFrameLocks noGrp="1"/>
          </p:cNvGraphicFramePr>
          <p:nvPr>
            <p:extLst>
              <p:ext uri="{D42A27DB-BD31-4B8C-83A1-F6EECF244321}">
                <p14:modId xmlns:p14="http://schemas.microsoft.com/office/powerpoint/2010/main" val="4021836255"/>
              </p:ext>
            </p:extLst>
          </p:nvPr>
        </p:nvGraphicFramePr>
        <p:xfrm>
          <a:off x="1437189" y="3821680"/>
          <a:ext cx="9317622" cy="1463040"/>
        </p:xfrm>
        <a:graphic>
          <a:graphicData uri="http://schemas.openxmlformats.org/drawingml/2006/table">
            <a:tbl>
              <a:tblPr firstRow="1" bandRow="1">
                <a:tableStyleId>{5C22544A-7EE6-4342-B048-85BDC9FD1C3A}</a:tableStyleId>
              </a:tblPr>
              <a:tblGrid>
                <a:gridCol w="4658811">
                  <a:extLst>
                    <a:ext uri="{9D8B030D-6E8A-4147-A177-3AD203B41FA5}">
                      <a16:colId xmlns:a16="http://schemas.microsoft.com/office/drawing/2014/main" val="638780900"/>
                    </a:ext>
                  </a:extLst>
                </a:gridCol>
                <a:gridCol w="4658811">
                  <a:extLst>
                    <a:ext uri="{9D8B030D-6E8A-4147-A177-3AD203B41FA5}">
                      <a16:colId xmlns:a16="http://schemas.microsoft.com/office/drawing/2014/main" val="3824386201"/>
                    </a:ext>
                  </a:extLst>
                </a:gridCol>
              </a:tblGrid>
              <a:tr h="370840">
                <a:tc>
                  <a:txBody>
                    <a:bodyPr/>
                    <a:lstStyle/>
                    <a:p>
                      <a:pPr algn="ctr"/>
                      <a:r>
                        <a:rPr lang="en-US" sz="2800" dirty="0"/>
                        <a:t>Mistreatment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Response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00876274"/>
                  </a:ext>
                </a:extLst>
              </a:tr>
              <a:tr h="370840">
                <a:tc>
                  <a:txBody>
                    <a:bodyPr/>
                    <a:lstStyle/>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6424489"/>
                  </a:ext>
                </a:extLst>
              </a:tr>
            </a:tbl>
          </a:graphicData>
        </a:graphic>
      </p:graphicFrame>
    </p:spTree>
    <p:extLst>
      <p:ext uri="{BB962C8B-B14F-4D97-AF65-F5344CB8AC3E}">
        <p14:creationId xmlns:p14="http://schemas.microsoft.com/office/powerpoint/2010/main" val="414608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5381E-E3FE-BCE6-A0CF-31C402FB04AA}"/>
              </a:ext>
            </a:extLst>
          </p:cNvPr>
          <p:cNvSpPr>
            <a:spLocks noGrp="1"/>
          </p:cNvSpPr>
          <p:nvPr>
            <p:ph type="title"/>
          </p:nvPr>
        </p:nvSpPr>
        <p:spPr/>
        <p:txBody>
          <a:bodyPr/>
          <a:lstStyle/>
          <a:p>
            <a:r>
              <a:rPr lang="en-US" dirty="0"/>
              <a:t>Love as Jesus Loves</a:t>
            </a:r>
          </a:p>
        </p:txBody>
      </p:sp>
      <p:sp>
        <p:nvSpPr>
          <p:cNvPr id="3" name="Content Placeholder 2">
            <a:extLst>
              <a:ext uri="{FF2B5EF4-FFF2-40B4-BE49-F238E27FC236}">
                <a16:creationId xmlns:a16="http://schemas.microsoft.com/office/drawing/2014/main" id="{34C72048-64DB-CACA-FC19-CD1D51EC887B}"/>
              </a:ext>
            </a:extLst>
          </p:cNvPr>
          <p:cNvSpPr>
            <a:spLocks noGrp="1"/>
          </p:cNvSpPr>
          <p:nvPr>
            <p:ph idx="1"/>
          </p:nvPr>
        </p:nvSpPr>
        <p:spPr/>
        <p:txBody>
          <a:bodyPr/>
          <a:lstStyle/>
          <a:p>
            <a:r>
              <a:rPr lang="en-US" dirty="0"/>
              <a:t>What’s your natural reaction to Jesus’ commands in these verses?  How do you think most people in our culture would react to Jesus’ teaching in these verses?</a:t>
            </a:r>
          </a:p>
          <a:p>
            <a:r>
              <a:rPr lang="en-US" dirty="0"/>
              <a:t>What does it mean to "bless those who curse you"? </a:t>
            </a:r>
          </a:p>
        </p:txBody>
      </p:sp>
    </p:spTree>
    <p:extLst>
      <p:ext uri="{BB962C8B-B14F-4D97-AF65-F5344CB8AC3E}">
        <p14:creationId xmlns:p14="http://schemas.microsoft.com/office/powerpoint/2010/main" val="62612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EF217-57A5-2EA0-1C76-1E5D0526511B}"/>
              </a:ext>
            </a:extLst>
          </p:cNvPr>
          <p:cNvSpPr>
            <a:spLocks noGrp="1"/>
          </p:cNvSpPr>
          <p:nvPr>
            <p:ph type="title"/>
          </p:nvPr>
        </p:nvSpPr>
        <p:spPr/>
        <p:txBody>
          <a:bodyPr/>
          <a:lstStyle/>
          <a:p>
            <a:r>
              <a:rPr lang="en-US" dirty="0"/>
              <a:t>Love as Jesus Loves</a:t>
            </a:r>
          </a:p>
        </p:txBody>
      </p:sp>
      <p:sp>
        <p:nvSpPr>
          <p:cNvPr id="3" name="Content Placeholder 2">
            <a:extLst>
              <a:ext uri="{FF2B5EF4-FFF2-40B4-BE49-F238E27FC236}">
                <a16:creationId xmlns:a16="http://schemas.microsoft.com/office/drawing/2014/main" id="{D06F6352-571D-09BC-1672-CA660C293C78}"/>
              </a:ext>
            </a:extLst>
          </p:cNvPr>
          <p:cNvSpPr>
            <a:spLocks noGrp="1"/>
          </p:cNvSpPr>
          <p:nvPr>
            <p:ph idx="1"/>
          </p:nvPr>
        </p:nvSpPr>
        <p:spPr>
          <a:xfrm>
            <a:off x="838200" y="2095017"/>
            <a:ext cx="10515600" cy="4081945"/>
          </a:xfrm>
        </p:spPr>
        <p:txBody>
          <a:bodyPr/>
          <a:lstStyle/>
          <a:p>
            <a:r>
              <a:rPr lang="en-US" dirty="0"/>
              <a:t>What practical steps can we take to put these into action? How is it possible to do what Jesus expects?</a:t>
            </a:r>
          </a:p>
        </p:txBody>
      </p:sp>
      <p:pic>
        <p:nvPicPr>
          <p:cNvPr id="5" name="Picture 4" descr="A person in a robe holding a phone&#10;&#10;Description automatically generated">
            <a:extLst>
              <a:ext uri="{FF2B5EF4-FFF2-40B4-BE49-F238E27FC236}">
                <a16:creationId xmlns:a16="http://schemas.microsoft.com/office/drawing/2014/main" id="{9D10FD35-8ABB-F660-C166-DA54EADDB3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1757" y="3429000"/>
            <a:ext cx="4618299" cy="25977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04754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8052E-B272-0C00-999A-5A4197853F5F}"/>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06157068-7766-3311-3BD2-0C1C9C0AA02B}"/>
              </a:ext>
            </a:extLst>
          </p:cNvPr>
          <p:cNvSpPr>
            <a:spLocks noGrp="1"/>
          </p:cNvSpPr>
          <p:nvPr>
            <p:ph idx="1"/>
          </p:nvPr>
        </p:nvSpPr>
        <p:spPr>
          <a:xfrm>
            <a:off x="838200" y="2013995"/>
            <a:ext cx="10515600" cy="4162968"/>
          </a:xfrm>
        </p:spPr>
        <p:txBody>
          <a:bodyPr/>
          <a:lstStyle/>
          <a:p>
            <a:r>
              <a:rPr lang="en-US" dirty="0"/>
              <a:t>Commit to Pray. </a:t>
            </a:r>
          </a:p>
          <a:p>
            <a:pPr lvl="1"/>
            <a:r>
              <a:rPr lang="en-US" dirty="0"/>
              <a:t>Who in your life is difficult to love right now? </a:t>
            </a:r>
          </a:p>
          <a:p>
            <a:pPr lvl="1"/>
            <a:r>
              <a:rPr lang="en-US" dirty="0"/>
              <a:t>Commit to praying specifically for them each day this week. </a:t>
            </a:r>
          </a:p>
          <a:p>
            <a:pPr lvl="1"/>
            <a:r>
              <a:rPr lang="en-US" dirty="0"/>
              <a:t>Ask God to help you love that person and to demonstrate love to them.</a:t>
            </a:r>
          </a:p>
          <a:p>
            <a:endParaRPr lang="en-US" dirty="0"/>
          </a:p>
        </p:txBody>
      </p:sp>
    </p:spTree>
    <p:extLst>
      <p:ext uri="{BB962C8B-B14F-4D97-AF65-F5344CB8AC3E}">
        <p14:creationId xmlns:p14="http://schemas.microsoft.com/office/powerpoint/2010/main" val="2903419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D9092A-F574-2585-06D9-CF2FF4F9747B}"/>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02208041-5A71-D422-9AC5-73E81298BAE9}"/>
              </a:ext>
            </a:extLst>
          </p:cNvPr>
          <p:cNvGrpSpPr/>
          <p:nvPr/>
        </p:nvGrpSpPr>
        <p:grpSpPr>
          <a:xfrm>
            <a:off x="2849598" y="1690688"/>
            <a:ext cx="6492803" cy="4161682"/>
            <a:chOff x="2849598" y="1690688"/>
            <a:chExt cx="6492803" cy="4161682"/>
          </a:xfrm>
        </p:grpSpPr>
        <p:pic>
          <p:nvPicPr>
            <p:cNvPr id="6" name="Picture 5" descr="A person in a robe talking to another person&#10;&#10;Description automatically generated">
              <a:extLst>
                <a:ext uri="{FF2B5EF4-FFF2-40B4-BE49-F238E27FC236}">
                  <a16:creationId xmlns:a16="http://schemas.microsoft.com/office/drawing/2014/main" id="{223809EA-FC4F-0572-4F12-C0C832D9C7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933575"/>
              <a:ext cx="5715000" cy="2990850"/>
            </a:xfrm>
            <a:prstGeom prst="rect">
              <a:avLst/>
            </a:prstGeom>
          </p:spPr>
        </p:pic>
        <p:pic>
          <p:nvPicPr>
            <p:cNvPr id="8" name="Picture 7" descr="A black background with a black square&#10;&#10;Description automatically generated with medium confidence">
              <a:hlinkClick r:id="rId3"/>
              <a:extLst>
                <a:ext uri="{FF2B5EF4-FFF2-40B4-BE49-F238E27FC236}">
                  <a16:creationId xmlns:a16="http://schemas.microsoft.com/office/drawing/2014/main" id="{0A14A1F7-951F-31B9-D9A5-4F9FD243B5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CEA84EA9-59D4-757D-1D46-44D100F2FD1C}"/>
              </a:ext>
            </a:extLst>
          </p:cNvPr>
          <p:cNvSpPr txBox="1"/>
          <p:nvPr/>
        </p:nvSpPr>
        <p:spPr>
          <a:xfrm>
            <a:off x="4156364" y="5852370"/>
            <a:ext cx="3645724"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2344862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5FD20-1341-498D-188D-8BB004436D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E0F7B8-655B-EB39-C0D4-2C2354343151}"/>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DF135B20-6B33-EE6E-3201-72CA111A2774}"/>
              </a:ext>
            </a:extLst>
          </p:cNvPr>
          <p:cNvSpPr>
            <a:spLocks noGrp="1"/>
          </p:cNvSpPr>
          <p:nvPr>
            <p:ph idx="1"/>
          </p:nvPr>
        </p:nvSpPr>
        <p:spPr>
          <a:xfrm>
            <a:off x="838200" y="1956121"/>
            <a:ext cx="10515600" cy="4220841"/>
          </a:xfrm>
        </p:spPr>
        <p:txBody>
          <a:bodyPr/>
          <a:lstStyle/>
          <a:p>
            <a:r>
              <a:rPr lang="en-US" dirty="0"/>
              <a:t>Commit to Memory. </a:t>
            </a:r>
          </a:p>
          <a:p>
            <a:pPr lvl="1"/>
            <a:r>
              <a:rPr lang="en-US" dirty="0"/>
              <a:t>Commit Ephesians 5:1-2 to memory this week.</a:t>
            </a:r>
          </a:p>
          <a:p>
            <a:pPr lvl="1"/>
            <a:r>
              <a:rPr lang="en-US" i="1" dirty="0"/>
              <a:t>Be imitators of God, therefore, as dearly loved children and live a life of love, just as Christ loved us and gave himself up for us as a fragrant offering and sacrifice to God. </a:t>
            </a:r>
          </a:p>
          <a:p>
            <a:pPr lvl="1"/>
            <a:endParaRPr lang="en-US" dirty="0"/>
          </a:p>
          <a:p>
            <a:endParaRPr lang="en-US" dirty="0"/>
          </a:p>
        </p:txBody>
      </p:sp>
    </p:spTree>
    <p:extLst>
      <p:ext uri="{BB962C8B-B14F-4D97-AF65-F5344CB8AC3E}">
        <p14:creationId xmlns:p14="http://schemas.microsoft.com/office/powerpoint/2010/main" val="2330529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B8A81-4C0D-0BFC-55B1-C5247B95D7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C25D80-6409-9DD5-FB0D-B0764A68303F}"/>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281EA084-EED9-3675-10D6-0BBBDF79C64C}"/>
              </a:ext>
            </a:extLst>
          </p:cNvPr>
          <p:cNvSpPr>
            <a:spLocks noGrp="1"/>
          </p:cNvSpPr>
          <p:nvPr>
            <p:ph idx="1"/>
          </p:nvPr>
        </p:nvSpPr>
        <p:spPr/>
        <p:txBody>
          <a:bodyPr>
            <a:normAutofit/>
          </a:bodyPr>
          <a:lstStyle/>
          <a:p>
            <a:r>
              <a:rPr lang="en-US" dirty="0"/>
              <a:t>Commit to Action. </a:t>
            </a:r>
          </a:p>
          <a:p>
            <a:pPr lvl="1"/>
            <a:r>
              <a:rPr lang="en-US" dirty="0"/>
              <a:t>In a journal, perform an audit of your time and expenses this week. </a:t>
            </a:r>
          </a:p>
          <a:p>
            <a:pPr lvl="1"/>
            <a:r>
              <a:rPr lang="en-US" dirty="0"/>
              <a:t>Based on that audit, reflect on your own personal values. </a:t>
            </a:r>
          </a:p>
          <a:p>
            <a:pPr lvl="1"/>
            <a:r>
              <a:rPr lang="en-US" dirty="0"/>
              <a:t>Based on what you have learned about yourself, how do you personally define “blessing”? </a:t>
            </a:r>
          </a:p>
          <a:p>
            <a:pPr lvl="1"/>
            <a:r>
              <a:rPr lang="en-US" dirty="0"/>
              <a:t>Write out some ways those actions need to change to bring your definition in line with that of Jesus. </a:t>
            </a:r>
          </a:p>
          <a:p>
            <a:endParaRPr lang="en-US" dirty="0"/>
          </a:p>
        </p:txBody>
      </p:sp>
    </p:spTree>
    <p:extLst>
      <p:ext uri="{BB962C8B-B14F-4D97-AF65-F5344CB8AC3E}">
        <p14:creationId xmlns:p14="http://schemas.microsoft.com/office/powerpoint/2010/main" val="3976734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DC02C-1933-5ABC-9C99-855A7317C731}"/>
              </a:ext>
            </a:extLst>
          </p:cNvPr>
          <p:cNvSpPr>
            <a:spLocks noGrp="1"/>
          </p:cNvSpPr>
          <p:nvPr>
            <p:ph type="title"/>
          </p:nvPr>
        </p:nvSpPr>
        <p:spPr/>
        <p:txBody>
          <a:bodyPr/>
          <a:lstStyle/>
          <a:p>
            <a:r>
              <a:rPr lang="en-US" dirty="0"/>
              <a:t>Family Activities</a:t>
            </a:r>
          </a:p>
        </p:txBody>
      </p:sp>
      <p:pic>
        <p:nvPicPr>
          <p:cNvPr id="5" name="Picture 4" descr="A crossword puzzle with many squares&#10;&#10;Description automatically generated">
            <a:extLst>
              <a:ext uri="{FF2B5EF4-FFF2-40B4-BE49-F238E27FC236}">
                <a16:creationId xmlns:a16="http://schemas.microsoft.com/office/drawing/2014/main" id="{23A9DB44-FEC0-AE3C-1BE4-F7E61F9174D4}"/>
              </a:ext>
            </a:extLst>
          </p:cNvPr>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7879408" y="1886673"/>
            <a:ext cx="4149371" cy="3939571"/>
          </a:xfrm>
          <a:prstGeom prst="rect">
            <a:avLst/>
          </a:prstGeom>
          <a:ln>
            <a:noFill/>
          </a:ln>
          <a:effectLst>
            <a:outerShdw blurRad="190500" algn="tl" rotWithShape="0">
              <a:srgbClr val="000000">
                <a:alpha val="70000"/>
              </a:srgbClr>
            </a:outerShdw>
          </a:effectLst>
          <a:scene3d>
            <a:camera prst="perspectiveHeroicExtremeLeftFacing"/>
            <a:lightRig rig="threePt" dir="t"/>
          </a:scene3d>
        </p:spPr>
      </p:pic>
      <p:pic>
        <p:nvPicPr>
          <p:cNvPr id="3074" name="Picture 2" descr="Man is Talking on the Telephone clipart">
            <a:extLst>
              <a:ext uri="{FF2B5EF4-FFF2-40B4-BE49-F238E27FC236}">
                <a16:creationId xmlns:a16="http://schemas.microsoft.com/office/drawing/2014/main" id="{3895C7B4-1075-6E8D-20BD-92FF0D1DA1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1897" y="1739412"/>
            <a:ext cx="1995021" cy="27187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Amy) Woman is Talking on the Telephone clipart">
            <a:extLst>
              <a:ext uri="{FF2B5EF4-FFF2-40B4-BE49-F238E27FC236}">
                <a16:creationId xmlns:a16="http://schemas.microsoft.com/office/drawing/2014/main" id="{4866A9D1-3EB0-78FF-D9AE-048C6F37BB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7384" y="2508650"/>
            <a:ext cx="1546647" cy="39395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Speech Bubble: Rectangle with Corners Rounded 5">
            <a:extLst>
              <a:ext uri="{FF2B5EF4-FFF2-40B4-BE49-F238E27FC236}">
                <a16:creationId xmlns:a16="http://schemas.microsoft.com/office/drawing/2014/main" id="{D2B1E74D-3FC6-8DD4-CCF2-23D5E572618E}"/>
              </a:ext>
            </a:extLst>
          </p:cNvPr>
          <p:cNvSpPr/>
          <p:nvPr/>
        </p:nvSpPr>
        <p:spPr>
          <a:xfrm>
            <a:off x="3099265" y="3396201"/>
            <a:ext cx="3916691" cy="2164467"/>
          </a:xfrm>
          <a:prstGeom prst="wedgeRoundRectCallout">
            <a:avLst>
              <a:gd name="adj1" fmla="val -61184"/>
              <a:gd name="adj2" fmla="val -2752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Good news!  It’s the Crossword Puzzle.  I couldn’t do the cryptogram, but I think I can handle this.  If not, I’ll go to </a:t>
            </a:r>
            <a:r>
              <a:rPr lang="en-US" dirty="0">
                <a:latin typeface="Comic Sans MS" panose="030F0702030302020204" pitchFamily="66" charset="0"/>
                <a:hlinkClick r:id="rId5"/>
              </a:rPr>
              <a:t>http://tinyurl.com/yjuwbt4u</a:t>
            </a:r>
            <a:r>
              <a:rPr lang="en-US" dirty="0">
                <a:latin typeface="Comic Sans MS" panose="030F0702030302020204" pitchFamily="66" charset="0"/>
              </a:rPr>
              <a:t> I guess we could also try the Double Puzzle …</a:t>
            </a:r>
          </a:p>
        </p:txBody>
      </p:sp>
    </p:spTree>
    <p:extLst>
      <p:ext uri="{BB962C8B-B14F-4D97-AF65-F5344CB8AC3E}">
        <p14:creationId xmlns:p14="http://schemas.microsoft.com/office/powerpoint/2010/main" val="174762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54140-8449-D39E-EF12-E502C877B7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D28EBB-68D1-1B8C-BEB7-9FBCAC61386B}"/>
              </a:ext>
            </a:extLst>
          </p:cNvPr>
          <p:cNvSpPr>
            <a:spLocks noGrp="1"/>
          </p:cNvSpPr>
          <p:nvPr>
            <p:ph type="ctrTitle"/>
          </p:nvPr>
        </p:nvSpPr>
        <p:spPr>
          <a:xfrm>
            <a:off x="1524000" y="1122363"/>
            <a:ext cx="9144000" cy="1319895"/>
          </a:xfrm>
        </p:spPr>
        <p:txBody>
          <a:bodyPr/>
          <a:lstStyle/>
          <a:p>
            <a:r>
              <a:rPr lang="en-US" dirty="0"/>
              <a:t>The Ministry of Jesus</a:t>
            </a:r>
          </a:p>
        </p:txBody>
      </p:sp>
      <p:sp>
        <p:nvSpPr>
          <p:cNvPr id="3" name="Subtitle 2">
            <a:extLst>
              <a:ext uri="{FF2B5EF4-FFF2-40B4-BE49-F238E27FC236}">
                <a16:creationId xmlns:a16="http://schemas.microsoft.com/office/drawing/2014/main" id="{18A8936F-B47B-D1D5-4A2F-A8B4144943AB}"/>
              </a:ext>
            </a:extLst>
          </p:cNvPr>
          <p:cNvSpPr>
            <a:spLocks noGrp="1"/>
          </p:cNvSpPr>
          <p:nvPr>
            <p:ph type="subTitle" idx="1"/>
          </p:nvPr>
        </p:nvSpPr>
        <p:spPr>
          <a:xfrm>
            <a:off x="1524000" y="2723902"/>
            <a:ext cx="9144000" cy="3109739"/>
          </a:xfrm>
        </p:spPr>
        <p:txBody>
          <a:bodyPr>
            <a:normAutofit/>
          </a:bodyPr>
          <a:lstStyle/>
          <a:p>
            <a:r>
              <a:rPr lang="en-US" dirty="0"/>
              <a:t>March 10</a:t>
            </a:r>
          </a:p>
          <a:p>
            <a:endParaRPr lang="en-US" dirty="0"/>
          </a:p>
          <a:p>
            <a:endParaRPr lang="en-US" dirty="0"/>
          </a:p>
          <a:p>
            <a:endParaRPr lang="en-US" dirty="0"/>
          </a:p>
          <a:p>
            <a:pPr algn="l"/>
            <a:r>
              <a:rPr lang="en-US" sz="1800" dirty="0"/>
              <a:t>Credits</a:t>
            </a:r>
          </a:p>
          <a:p>
            <a:pPr algn="l"/>
            <a:r>
              <a:rPr lang="en-US" sz="1800" dirty="0"/>
              <a:t> Jesus teaching: </a:t>
            </a:r>
            <a:r>
              <a:rPr lang="pt-BR" sz="1800" dirty="0"/>
              <a:t>©LUMO Project, </a:t>
            </a:r>
            <a:r>
              <a:rPr lang="pt-BR" sz="1800" dirty="0">
                <a:hlinkClick r:id="rId2"/>
              </a:rPr>
              <a:t>www.LumoProject.com</a:t>
            </a:r>
            <a:r>
              <a:rPr lang="pt-BR" sz="1800" dirty="0"/>
              <a:t>  </a:t>
            </a:r>
            <a:endParaRPr lang="en-US" sz="1800" dirty="0"/>
          </a:p>
        </p:txBody>
      </p:sp>
    </p:spTree>
    <p:extLst>
      <p:ext uri="{BB962C8B-B14F-4D97-AF65-F5344CB8AC3E}">
        <p14:creationId xmlns:p14="http://schemas.microsoft.com/office/powerpoint/2010/main" val="4212576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A1366-ED05-7E7B-3041-0533179638AE}"/>
              </a:ext>
            </a:extLst>
          </p:cNvPr>
          <p:cNvSpPr>
            <a:spLocks noGrp="1"/>
          </p:cNvSpPr>
          <p:nvPr>
            <p:ph type="title"/>
          </p:nvPr>
        </p:nvSpPr>
        <p:spPr/>
        <p:txBody>
          <a:bodyPr/>
          <a:lstStyle/>
          <a:p>
            <a:r>
              <a:rPr lang="en-US" dirty="0"/>
              <a:t>Remember that time?</a:t>
            </a:r>
          </a:p>
        </p:txBody>
      </p:sp>
      <p:sp>
        <p:nvSpPr>
          <p:cNvPr id="3" name="Content Placeholder 2">
            <a:extLst>
              <a:ext uri="{FF2B5EF4-FFF2-40B4-BE49-F238E27FC236}">
                <a16:creationId xmlns:a16="http://schemas.microsoft.com/office/drawing/2014/main" id="{7FE5DDDE-A191-C068-D7E1-8924985DD48E}"/>
              </a:ext>
            </a:extLst>
          </p:cNvPr>
          <p:cNvSpPr>
            <a:spLocks noGrp="1"/>
          </p:cNvSpPr>
          <p:nvPr>
            <p:ph idx="1"/>
          </p:nvPr>
        </p:nvSpPr>
        <p:spPr/>
        <p:txBody>
          <a:bodyPr>
            <a:normAutofit/>
          </a:bodyPr>
          <a:lstStyle/>
          <a:p>
            <a:r>
              <a:rPr lang="en-US" dirty="0"/>
              <a:t>When have you seen a simple fix turn into a major project?</a:t>
            </a:r>
          </a:p>
          <a:p>
            <a:r>
              <a:rPr lang="en-US" dirty="0">
                <a:solidFill>
                  <a:srgbClr val="C00000"/>
                </a:solidFill>
              </a:rPr>
              <a:t>Imperfections we see are often indicators of a greater issue.</a:t>
            </a:r>
          </a:p>
          <a:p>
            <a:pPr lvl="1"/>
            <a:r>
              <a:rPr lang="en-US" dirty="0">
                <a:solidFill>
                  <a:srgbClr val="C00000"/>
                </a:solidFill>
              </a:rPr>
              <a:t>Problems we encounter in life can be the direct or indirect result of the issue of sin.</a:t>
            </a:r>
          </a:p>
          <a:p>
            <a:pPr lvl="1"/>
            <a:r>
              <a:rPr lang="en-US" dirty="0">
                <a:solidFill>
                  <a:srgbClr val="C00000"/>
                </a:solidFill>
              </a:rPr>
              <a:t>Through His miracles and teaching, Jesus pointed us to the solution, a relationship with God</a:t>
            </a:r>
          </a:p>
          <a:p>
            <a:endParaRPr lang="en-US" dirty="0"/>
          </a:p>
        </p:txBody>
      </p:sp>
      <p:grpSp>
        <p:nvGrpSpPr>
          <p:cNvPr id="4" name="Group 3">
            <a:extLst>
              <a:ext uri="{FF2B5EF4-FFF2-40B4-BE49-F238E27FC236}">
                <a16:creationId xmlns:a16="http://schemas.microsoft.com/office/drawing/2014/main" id="{477547DE-F645-EABF-15FE-EC90E7241EE3}"/>
              </a:ext>
            </a:extLst>
          </p:cNvPr>
          <p:cNvGrpSpPr/>
          <p:nvPr/>
        </p:nvGrpSpPr>
        <p:grpSpPr>
          <a:xfrm>
            <a:off x="1573481" y="2879519"/>
            <a:ext cx="8924306" cy="3034140"/>
            <a:chOff x="1573481" y="2879519"/>
            <a:chExt cx="8924306" cy="3034140"/>
          </a:xfrm>
        </p:grpSpPr>
        <p:pic>
          <p:nvPicPr>
            <p:cNvPr id="1026" name="Picture 2" descr="Plumber clipart">
              <a:extLst>
                <a:ext uri="{FF2B5EF4-FFF2-40B4-BE49-F238E27FC236}">
                  <a16:creationId xmlns:a16="http://schemas.microsoft.com/office/drawing/2014/main" id="{8CA818F7-0747-6FE1-8E4C-1072988290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3481" y="3301338"/>
              <a:ext cx="2577062" cy="21905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Mechanic clipart">
              <a:extLst>
                <a:ext uri="{FF2B5EF4-FFF2-40B4-BE49-F238E27FC236}">
                  <a16:creationId xmlns:a16="http://schemas.microsoft.com/office/drawing/2014/main" id="{846BBEEE-B5D0-5777-46EC-B3E3EFC853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6101" y="2879519"/>
              <a:ext cx="1581686" cy="30341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Student clipart">
              <a:extLst>
                <a:ext uri="{FF2B5EF4-FFF2-40B4-BE49-F238E27FC236}">
                  <a16:creationId xmlns:a16="http://schemas.microsoft.com/office/drawing/2014/main" id="{D60C869E-82BD-427B-8C32-C4C3C57B8E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8577" y="3429000"/>
              <a:ext cx="2404753" cy="19298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3669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AE51F-9D25-6CE5-4911-29CD17550F54}"/>
              </a:ext>
            </a:extLst>
          </p:cNvPr>
          <p:cNvSpPr>
            <a:spLocks noGrp="1"/>
          </p:cNvSpPr>
          <p:nvPr>
            <p:ph type="title"/>
          </p:nvPr>
        </p:nvSpPr>
        <p:spPr/>
        <p:txBody>
          <a:bodyPr/>
          <a:lstStyle/>
          <a:p>
            <a:pPr algn="l"/>
            <a:r>
              <a:rPr lang="en-US" dirty="0"/>
              <a:t>Listen for the demographic of the crowd.</a:t>
            </a:r>
          </a:p>
        </p:txBody>
      </p:sp>
      <p:sp>
        <p:nvSpPr>
          <p:cNvPr id="3" name="Content Placeholder 2">
            <a:extLst>
              <a:ext uri="{FF2B5EF4-FFF2-40B4-BE49-F238E27FC236}">
                <a16:creationId xmlns:a16="http://schemas.microsoft.com/office/drawing/2014/main" id="{0A484C63-2C06-C1B7-1B39-2179CE3F4A3F}"/>
              </a:ext>
            </a:extLst>
          </p:cNvPr>
          <p:cNvSpPr>
            <a:spLocks noGrp="1"/>
          </p:cNvSpPr>
          <p:nvPr>
            <p:ph idx="1"/>
          </p:nvPr>
        </p:nvSpPr>
        <p:spPr>
          <a:xfrm>
            <a:off x="1790700" y="2022395"/>
            <a:ext cx="8610600" cy="4351338"/>
          </a:xfrm>
        </p:spPr>
        <p:txBody>
          <a:bodyPr/>
          <a:lstStyle/>
          <a:p>
            <a:pPr marL="0" indent="0" algn="ctr">
              <a:buNone/>
            </a:pPr>
            <a:r>
              <a:rPr lang="en-US" dirty="0"/>
              <a:t>Luke 6:17-19 (NIV)  He went down with them and stood on a level place. A large crowd of his disciples was there and a great number of people from all over Judea, from Jerusalem, and from the coast of </a:t>
            </a:r>
            <a:r>
              <a:rPr lang="en-US" dirty="0" err="1"/>
              <a:t>Tyre</a:t>
            </a:r>
            <a:r>
              <a:rPr lang="en-US" dirty="0"/>
              <a:t> and Sidon, 18  who </a:t>
            </a:r>
          </a:p>
        </p:txBody>
      </p:sp>
    </p:spTree>
    <p:extLst>
      <p:ext uri="{BB962C8B-B14F-4D97-AF65-F5344CB8AC3E}">
        <p14:creationId xmlns:p14="http://schemas.microsoft.com/office/powerpoint/2010/main" val="255714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5E5D9-467D-90A0-6AD2-29FBDD7AD9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50400A-9E6D-4085-E1B9-F4275FC44CC9}"/>
              </a:ext>
            </a:extLst>
          </p:cNvPr>
          <p:cNvSpPr>
            <a:spLocks noGrp="1"/>
          </p:cNvSpPr>
          <p:nvPr>
            <p:ph type="title"/>
          </p:nvPr>
        </p:nvSpPr>
        <p:spPr/>
        <p:txBody>
          <a:bodyPr/>
          <a:lstStyle/>
          <a:p>
            <a:pPr algn="l"/>
            <a:r>
              <a:rPr lang="en-US" dirty="0"/>
              <a:t>Listen for the demographic of the crowd.</a:t>
            </a:r>
          </a:p>
        </p:txBody>
      </p:sp>
      <p:sp>
        <p:nvSpPr>
          <p:cNvPr id="3" name="Content Placeholder 2">
            <a:extLst>
              <a:ext uri="{FF2B5EF4-FFF2-40B4-BE49-F238E27FC236}">
                <a16:creationId xmlns:a16="http://schemas.microsoft.com/office/drawing/2014/main" id="{2BE1FB3E-812C-5813-DAAB-FC5967E885F9}"/>
              </a:ext>
            </a:extLst>
          </p:cNvPr>
          <p:cNvSpPr>
            <a:spLocks noGrp="1"/>
          </p:cNvSpPr>
          <p:nvPr>
            <p:ph idx="1"/>
          </p:nvPr>
        </p:nvSpPr>
        <p:spPr>
          <a:xfrm>
            <a:off x="1790700" y="2022395"/>
            <a:ext cx="8610600" cy="4351338"/>
          </a:xfrm>
        </p:spPr>
        <p:txBody>
          <a:bodyPr/>
          <a:lstStyle/>
          <a:p>
            <a:pPr marL="0" indent="0" algn="ctr">
              <a:buNone/>
            </a:pPr>
            <a:r>
              <a:rPr lang="en-US" dirty="0"/>
              <a:t>had come to hear him and to be healed of their diseases. Those troubled by evil spirits were cured, 19  and the people all tried to touch him, because power was coming from him and healing them all.</a:t>
            </a:r>
          </a:p>
        </p:txBody>
      </p:sp>
      <p:pic>
        <p:nvPicPr>
          <p:cNvPr id="5" name="Picture 4">
            <a:extLst>
              <a:ext uri="{FF2B5EF4-FFF2-40B4-BE49-F238E27FC236}">
                <a16:creationId xmlns:a16="http://schemas.microsoft.com/office/drawing/2014/main" id="{BBAE4431-4EE0-230C-5541-C6FCF45F38E1}"/>
              </a:ext>
            </a:extLst>
          </p:cNvPr>
          <p:cNvPicPr>
            <a:picLocks noChangeAspect="1"/>
          </p:cNvPicPr>
          <p:nvPr/>
        </p:nvPicPr>
        <p:blipFill>
          <a:blip r:embed="rId2"/>
          <a:stretch>
            <a:fillRect/>
          </a:stretch>
        </p:blipFill>
        <p:spPr>
          <a:xfrm>
            <a:off x="5001064" y="5353909"/>
            <a:ext cx="2189872" cy="3061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27516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07679-C21C-1111-7911-4D9F8AE9B1DC}"/>
              </a:ext>
            </a:extLst>
          </p:cNvPr>
          <p:cNvSpPr>
            <a:spLocks noGrp="1"/>
          </p:cNvSpPr>
          <p:nvPr>
            <p:ph type="title"/>
          </p:nvPr>
        </p:nvSpPr>
        <p:spPr/>
        <p:txBody>
          <a:bodyPr/>
          <a:lstStyle/>
          <a:p>
            <a:r>
              <a:rPr lang="en-US" dirty="0"/>
              <a:t>Jesus Brings Healing</a:t>
            </a:r>
          </a:p>
        </p:txBody>
      </p:sp>
      <p:sp>
        <p:nvSpPr>
          <p:cNvPr id="3" name="Content Placeholder 2">
            <a:extLst>
              <a:ext uri="{FF2B5EF4-FFF2-40B4-BE49-F238E27FC236}">
                <a16:creationId xmlns:a16="http://schemas.microsoft.com/office/drawing/2014/main" id="{72837D61-8834-1F8E-075A-2844B2298450}"/>
              </a:ext>
            </a:extLst>
          </p:cNvPr>
          <p:cNvSpPr>
            <a:spLocks noGrp="1"/>
          </p:cNvSpPr>
          <p:nvPr>
            <p:ph idx="1"/>
          </p:nvPr>
        </p:nvSpPr>
        <p:spPr/>
        <p:txBody>
          <a:bodyPr/>
          <a:lstStyle/>
          <a:p>
            <a:r>
              <a:rPr lang="en-US" dirty="0"/>
              <a:t>Who are at least three groupings of people Jesus encountered? </a:t>
            </a:r>
          </a:p>
          <a:p>
            <a:r>
              <a:rPr lang="en-US" dirty="0"/>
              <a:t>What contemporary groups resemble the ones Jesus spoke to in this sermon? For what different reasons are people interested in Jesus Christ in our times? </a:t>
            </a:r>
          </a:p>
        </p:txBody>
      </p:sp>
    </p:spTree>
    <p:extLst>
      <p:ext uri="{BB962C8B-B14F-4D97-AF65-F5344CB8AC3E}">
        <p14:creationId xmlns:p14="http://schemas.microsoft.com/office/powerpoint/2010/main" val="285475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96EDB-B258-D4A5-094C-68B9208990D9}"/>
              </a:ext>
            </a:extLst>
          </p:cNvPr>
          <p:cNvSpPr>
            <a:spLocks noGrp="1"/>
          </p:cNvSpPr>
          <p:nvPr>
            <p:ph type="title"/>
          </p:nvPr>
        </p:nvSpPr>
        <p:spPr/>
        <p:txBody>
          <a:bodyPr/>
          <a:lstStyle/>
          <a:p>
            <a:r>
              <a:rPr lang="en-US" dirty="0"/>
              <a:t>Jesus Brings Healing</a:t>
            </a:r>
          </a:p>
        </p:txBody>
      </p:sp>
      <p:sp>
        <p:nvSpPr>
          <p:cNvPr id="3" name="Content Placeholder 2">
            <a:extLst>
              <a:ext uri="{FF2B5EF4-FFF2-40B4-BE49-F238E27FC236}">
                <a16:creationId xmlns:a16="http://schemas.microsoft.com/office/drawing/2014/main" id="{D595079A-1685-F039-814B-E081B4390F76}"/>
              </a:ext>
            </a:extLst>
          </p:cNvPr>
          <p:cNvSpPr>
            <a:spLocks noGrp="1"/>
          </p:cNvSpPr>
          <p:nvPr>
            <p:ph idx="1"/>
          </p:nvPr>
        </p:nvSpPr>
        <p:spPr/>
        <p:txBody>
          <a:bodyPr/>
          <a:lstStyle/>
          <a:p>
            <a:r>
              <a:rPr lang="en-US" dirty="0"/>
              <a:t>In Luke’s description of this event, what words or phrases tell us how Jesus’s healing power was conveyed to bring about healing? </a:t>
            </a:r>
          </a:p>
          <a:p>
            <a:r>
              <a:rPr lang="en-US" dirty="0"/>
              <a:t>How does this demonstrate Jesus’ </a:t>
            </a:r>
            <a:r>
              <a:rPr lang="en-US" i="1" dirty="0"/>
              <a:t>power</a:t>
            </a:r>
            <a:r>
              <a:rPr lang="en-US" dirty="0"/>
              <a:t>?</a:t>
            </a:r>
          </a:p>
          <a:p>
            <a:r>
              <a:rPr lang="en-US" dirty="0"/>
              <a:t>How does this demonstrate Jesus’ </a:t>
            </a:r>
            <a:r>
              <a:rPr lang="en-US" i="1" dirty="0"/>
              <a:t>compassion</a:t>
            </a:r>
            <a:r>
              <a:rPr lang="en-US" dirty="0"/>
              <a:t>?</a:t>
            </a:r>
          </a:p>
        </p:txBody>
      </p:sp>
    </p:spTree>
    <p:extLst>
      <p:ext uri="{BB962C8B-B14F-4D97-AF65-F5344CB8AC3E}">
        <p14:creationId xmlns:p14="http://schemas.microsoft.com/office/powerpoint/2010/main" val="224108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7A76E-D33E-F604-6DEA-24C72DF0BF88}"/>
              </a:ext>
            </a:extLst>
          </p:cNvPr>
          <p:cNvSpPr>
            <a:spLocks noGrp="1"/>
          </p:cNvSpPr>
          <p:nvPr>
            <p:ph type="title"/>
          </p:nvPr>
        </p:nvSpPr>
        <p:spPr/>
        <p:txBody>
          <a:bodyPr/>
          <a:lstStyle/>
          <a:p>
            <a:r>
              <a:rPr lang="en-US" dirty="0"/>
              <a:t>Jesus Brings Healing</a:t>
            </a:r>
          </a:p>
        </p:txBody>
      </p:sp>
      <p:sp>
        <p:nvSpPr>
          <p:cNvPr id="3" name="Content Placeholder 2">
            <a:extLst>
              <a:ext uri="{FF2B5EF4-FFF2-40B4-BE49-F238E27FC236}">
                <a16:creationId xmlns:a16="http://schemas.microsoft.com/office/drawing/2014/main" id="{5D52E805-A345-9322-818A-2E993E2D49DC}"/>
              </a:ext>
            </a:extLst>
          </p:cNvPr>
          <p:cNvSpPr>
            <a:spLocks noGrp="1"/>
          </p:cNvSpPr>
          <p:nvPr>
            <p:ph idx="1"/>
          </p:nvPr>
        </p:nvSpPr>
        <p:spPr/>
        <p:txBody>
          <a:bodyPr/>
          <a:lstStyle/>
          <a:p>
            <a:r>
              <a:rPr lang="en-US" dirty="0"/>
              <a:t>The passage highlights the importance of proximity to Jesus for receiving healing. How can we draw near to Jesus in our own lives?</a:t>
            </a:r>
          </a:p>
          <a:p>
            <a:r>
              <a:rPr lang="en-US" dirty="0"/>
              <a:t>What words of hope that Jesus offers can we share with our circle of acquaintances?</a:t>
            </a:r>
          </a:p>
        </p:txBody>
      </p:sp>
    </p:spTree>
    <p:extLst>
      <p:ext uri="{BB962C8B-B14F-4D97-AF65-F5344CB8AC3E}">
        <p14:creationId xmlns:p14="http://schemas.microsoft.com/office/powerpoint/2010/main" val="166305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01BE4-2D19-9281-D4F6-1648D238F2B0}"/>
              </a:ext>
            </a:extLst>
          </p:cNvPr>
          <p:cNvSpPr>
            <a:spLocks noGrp="1"/>
          </p:cNvSpPr>
          <p:nvPr>
            <p:ph type="title"/>
          </p:nvPr>
        </p:nvSpPr>
        <p:spPr/>
        <p:txBody>
          <a:bodyPr/>
          <a:lstStyle/>
          <a:p>
            <a:pPr algn="l"/>
            <a:r>
              <a:rPr lang="en-US" dirty="0"/>
              <a:t>Listen for spiritual problems.</a:t>
            </a:r>
          </a:p>
        </p:txBody>
      </p:sp>
      <p:sp>
        <p:nvSpPr>
          <p:cNvPr id="3" name="Content Placeholder 2">
            <a:extLst>
              <a:ext uri="{FF2B5EF4-FFF2-40B4-BE49-F238E27FC236}">
                <a16:creationId xmlns:a16="http://schemas.microsoft.com/office/drawing/2014/main" id="{3E227ED1-BB42-8C4A-2BC4-0B4403BEF89F}"/>
              </a:ext>
            </a:extLst>
          </p:cNvPr>
          <p:cNvSpPr>
            <a:spLocks noGrp="1"/>
          </p:cNvSpPr>
          <p:nvPr>
            <p:ph idx="1"/>
          </p:nvPr>
        </p:nvSpPr>
        <p:spPr>
          <a:xfrm>
            <a:off x="1481559" y="1941371"/>
            <a:ext cx="9443977" cy="4351338"/>
          </a:xfrm>
        </p:spPr>
        <p:txBody>
          <a:bodyPr/>
          <a:lstStyle/>
          <a:p>
            <a:pPr marL="0" indent="0" algn="ctr">
              <a:buNone/>
            </a:pPr>
            <a:r>
              <a:rPr lang="en-US" dirty="0"/>
              <a:t>Luke 6:20-23 (NIV)   Looking at his disciples, he said: "Blessed are you who are poor, for yours is the kingdom of God. 21  Blessed are you who hunger now, for you will be satisfied. Blessed are you who weep now, for you will laugh. 22  Blessed are </a:t>
            </a:r>
          </a:p>
        </p:txBody>
      </p:sp>
    </p:spTree>
    <p:extLst>
      <p:ext uri="{BB962C8B-B14F-4D97-AF65-F5344CB8AC3E}">
        <p14:creationId xmlns:p14="http://schemas.microsoft.com/office/powerpoint/2010/main" val="322310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44</TotalTime>
  <Words>1035</Words>
  <Application>Microsoft Office PowerPoint</Application>
  <PresentationFormat>Widescreen</PresentationFormat>
  <Paragraphs>74</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Comic Sans MS</vt:lpstr>
      <vt:lpstr>Office Theme</vt:lpstr>
      <vt:lpstr>The Ministry of Jesus</vt:lpstr>
      <vt:lpstr>Video Introduction</vt:lpstr>
      <vt:lpstr>Remember that time?</vt:lpstr>
      <vt:lpstr>Listen for the demographic of the crowd.</vt:lpstr>
      <vt:lpstr>Listen for the demographic of the crowd.</vt:lpstr>
      <vt:lpstr>Jesus Brings Healing</vt:lpstr>
      <vt:lpstr>Jesus Brings Healing</vt:lpstr>
      <vt:lpstr>Jesus Brings Healing</vt:lpstr>
      <vt:lpstr>Listen for spiritual problems.</vt:lpstr>
      <vt:lpstr>Listen for spiritual problems.</vt:lpstr>
      <vt:lpstr>Joy and Favor with God</vt:lpstr>
      <vt:lpstr>Joy and Favor with God</vt:lpstr>
      <vt:lpstr>Joy and Favor with God</vt:lpstr>
      <vt:lpstr>Listen for Jesus’ expectations for treating enemies.</vt:lpstr>
      <vt:lpstr>Listen for Jesus’ expectations for treating enemies.</vt:lpstr>
      <vt:lpstr>Love as Jesus Loves</vt:lpstr>
      <vt:lpstr>Love as Jesus Loves</vt:lpstr>
      <vt:lpstr>Love as Jesus Loves</vt:lpstr>
      <vt:lpstr>Application</vt:lpstr>
      <vt:lpstr>Application</vt:lpstr>
      <vt:lpstr>Application</vt:lpstr>
      <vt:lpstr>Family Activities</vt:lpstr>
      <vt:lpstr>The Ministry of Jesus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Armstrong, Stephen (General Math and Science)</dc:creator>
  <cp:lastModifiedBy>Armstrong, Stephen (General Math and Science)</cp:lastModifiedBy>
  <cp:revision>2</cp:revision>
  <dcterms:created xsi:type="dcterms:W3CDTF">2024-02-22T15:11:18Z</dcterms:created>
  <dcterms:modified xsi:type="dcterms:W3CDTF">2024-02-22T15:55:47Z</dcterms:modified>
</cp:coreProperties>
</file>