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5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5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6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2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9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0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1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3EC0C-D973-4240-BF21-13D918BC7DA9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6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9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ded Corner 6"/>
          <p:cNvSpPr/>
          <p:nvPr userDrawn="1"/>
        </p:nvSpPr>
        <p:spPr>
          <a:xfrm>
            <a:off x="656216" y="249382"/>
            <a:ext cx="11015831" cy="6377329"/>
          </a:xfrm>
          <a:prstGeom prst="foldedCorner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82000"/>
                </a:schemeClr>
              </a:gs>
              <a:gs pos="64000">
                <a:schemeClr val="accent1">
                  <a:lumMod val="45000"/>
                  <a:lumOff val="55000"/>
                  <a:alpha val="82000"/>
                </a:schemeClr>
              </a:gs>
              <a:gs pos="83000">
                <a:schemeClr val="accent1">
                  <a:lumMod val="45000"/>
                  <a:lumOff val="55000"/>
                  <a:alpha val="76000"/>
                </a:schemeClr>
              </a:gs>
              <a:gs pos="100000">
                <a:schemeClr val="accent1">
                  <a:lumMod val="30000"/>
                  <a:lumOff val="70000"/>
                  <a:alpha val="78000"/>
                </a:schemeClr>
              </a:gs>
            </a:gsLst>
            <a:lin ang="3600000" scaled="0"/>
          </a:gradFill>
          <a:ln>
            <a:noFill/>
          </a:ln>
          <a:effectLst>
            <a:outerShdw blurRad="165100" dist="165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3EC0C-D973-4240-BF21-13D918BC7DA9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29984-D937-41E6-9E9F-EFD2EFD29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7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tinyurl.com/584w82fj" TargetMode="Externa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atch.liberty.edu/media/t/1_rj2i8zbh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77194"/>
            <a:ext cx="9144000" cy="2387600"/>
          </a:xfrm>
        </p:spPr>
        <p:txBody>
          <a:bodyPr/>
          <a:lstStyle/>
          <a:p>
            <a:r>
              <a:rPr lang="en-US" dirty="0"/>
              <a:t>The Love Expressed </a:t>
            </a:r>
            <a:br>
              <a:rPr lang="en-US" dirty="0"/>
            </a:br>
            <a:r>
              <a:rPr lang="en-US" dirty="0"/>
              <a:t>in God’s Name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35174"/>
            <a:ext cx="9144000" cy="1655762"/>
          </a:xfrm>
        </p:spPr>
        <p:txBody>
          <a:bodyPr/>
          <a:lstStyle/>
          <a:p>
            <a:r>
              <a:rPr lang="en-US" dirty="0"/>
              <a:t>December 17</a:t>
            </a:r>
          </a:p>
        </p:txBody>
      </p:sp>
    </p:spTree>
    <p:extLst>
      <p:ext uri="{BB962C8B-B14F-4D97-AF65-F5344CB8AC3E}">
        <p14:creationId xmlns:p14="http://schemas.microsoft.com/office/powerpoint/2010/main" val="2752842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4CB35-B4CC-A0D6-45DF-52E4AD2C5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Compassion, Grace,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BD859-FD87-EBB7-D9F9-5C0F2348B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According to these verses, how does the Lord respond to the sinfulness of people? </a:t>
            </a:r>
          </a:p>
          <a:p>
            <a:r>
              <a:rPr lang="en-US" dirty="0"/>
              <a:t>How is God’s love and forgiveness depicted? </a:t>
            </a:r>
          </a:p>
          <a:p>
            <a:r>
              <a:rPr lang="en-US" dirty="0"/>
              <a:t>Verse 12 speaks of how far God removes our transgressions.  Why is this important?</a:t>
            </a:r>
          </a:p>
          <a:p>
            <a:r>
              <a:rPr lang="en-US" dirty="0"/>
              <a:t>Then what is our role in this process?</a:t>
            </a:r>
          </a:p>
        </p:txBody>
      </p:sp>
    </p:spTree>
    <p:extLst>
      <p:ext uri="{BB962C8B-B14F-4D97-AF65-F5344CB8AC3E}">
        <p14:creationId xmlns:p14="http://schemas.microsoft.com/office/powerpoint/2010/main" val="327530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4FBB9-48A3-ACA8-1AE1-D291B5933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God’s Compassion, Grace,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E361C-BEA0-018D-EC2E-9285D5681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1448" y="1825625"/>
            <a:ext cx="6712352" cy="4351338"/>
          </a:xfrm>
        </p:spPr>
        <p:txBody>
          <a:bodyPr/>
          <a:lstStyle/>
          <a:p>
            <a:r>
              <a:rPr lang="en-US" dirty="0"/>
              <a:t>Note some synonyms for the word “compassion”.</a:t>
            </a:r>
            <a:br>
              <a:rPr lang="en-US" dirty="0"/>
            </a:br>
            <a:endParaRPr lang="en-US" dirty="0"/>
          </a:p>
          <a:p>
            <a:r>
              <a:rPr lang="en-US" dirty="0"/>
              <a:t>What are some ways that God has demonstrated His compassion in your life?</a:t>
            </a:r>
          </a:p>
        </p:txBody>
      </p:sp>
      <p:sp>
        <p:nvSpPr>
          <p:cNvPr id="4" name="Scroll: Vertical 3">
            <a:extLst>
              <a:ext uri="{FF2B5EF4-FFF2-40B4-BE49-F238E27FC236}">
                <a16:creationId xmlns:a16="http://schemas.microsoft.com/office/drawing/2014/main" id="{8F1E3499-6168-80C7-1D44-E1C1F030FDFE}"/>
              </a:ext>
            </a:extLst>
          </p:cNvPr>
          <p:cNvSpPr/>
          <p:nvPr/>
        </p:nvSpPr>
        <p:spPr>
          <a:xfrm>
            <a:off x="219919" y="1825625"/>
            <a:ext cx="4201610" cy="4004318"/>
          </a:xfrm>
          <a:prstGeom prst="verticalScroll">
            <a:avLst/>
          </a:prstGeom>
          <a:solidFill>
            <a:srgbClr val="000099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Sympathy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Empathy 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Concern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Kindness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Consideration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Kindheartedness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Benevolence</a:t>
            </a:r>
          </a:p>
        </p:txBody>
      </p:sp>
    </p:spTree>
    <p:extLst>
      <p:ext uri="{BB962C8B-B14F-4D97-AF65-F5344CB8AC3E}">
        <p14:creationId xmlns:p14="http://schemas.microsoft.com/office/powerpoint/2010/main" val="159767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E31ED-F807-AE4B-F9BB-C43E3A96C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comments on eternity.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BA15B-7ECB-A0D7-10B7-6F7FE5B3E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Psalm 103:17-19 (NIV)   But from everlasting to everlasting the LORD's love is with those who fear him, and his righteousness with their children's children-- 18  with those who keep his covenant and remember to obey his precepts. 19  The LORD has established his throne in heaven, and his kingdom rules over all.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DBBE4B-6565-7A17-2B74-10E0496F4A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6995" y="5741763"/>
            <a:ext cx="1847619" cy="2952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8952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26DCE-3346-565E-CA2F-F2FCC3CBA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Never Abandons His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501EB-489A-DE83-B183-5F0CB9B1F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According to these verses, to whom does the Lord give His blessings?</a:t>
            </a:r>
          </a:p>
          <a:p>
            <a:r>
              <a:rPr lang="en-US" dirty="0"/>
              <a:t>What does it mean to “fear God”?  What does it </a:t>
            </a:r>
            <a:r>
              <a:rPr lang="en-US" i="1" dirty="0"/>
              <a:t>not</a:t>
            </a:r>
            <a:r>
              <a:rPr lang="en-US" dirty="0"/>
              <a:t> mean?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F7EF96-6D30-7947-D620-A1A4C26BA9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92961"/>
              </p:ext>
            </p:extLst>
          </p:nvPr>
        </p:nvGraphicFramePr>
        <p:xfrm>
          <a:off x="1059725" y="4296243"/>
          <a:ext cx="979732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8664">
                  <a:extLst>
                    <a:ext uri="{9D8B030D-6E8A-4147-A177-3AD203B41FA5}">
                      <a16:colId xmlns:a16="http://schemas.microsoft.com/office/drawing/2014/main" val="2303799820"/>
                    </a:ext>
                  </a:extLst>
                </a:gridCol>
                <a:gridCol w="4898664">
                  <a:extLst>
                    <a:ext uri="{9D8B030D-6E8A-4147-A177-3AD203B41FA5}">
                      <a16:colId xmlns:a16="http://schemas.microsoft.com/office/drawing/2014/main" val="28581543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What does it mean?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What does it </a:t>
                      </a:r>
                      <a:r>
                        <a:rPr lang="en-US" sz="2800" i="1" dirty="0"/>
                        <a:t>not</a:t>
                      </a:r>
                      <a:r>
                        <a:rPr lang="en-US" sz="2800" i="0" dirty="0"/>
                        <a:t> mean?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319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7590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88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4F9B-CD33-C19E-959B-72452F846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Never Abandons His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27A60-C670-3D66-C0ED-E9FFE5A2E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Note what this passage says about our vital role in our grandchildren’s lives.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God’s love is extended to the children’s children of those who fear Him</a:t>
            </a:r>
          </a:p>
          <a:p>
            <a:r>
              <a:rPr lang="en-US" dirty="0"/>
              <a:t>How do you think this happens, even though each person in each generation decides for him/herself?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17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419B6-5BBB-79C2-1240-A1A9AC2FB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Never Abandons His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3D891-C0E1-E091-9D54-AF0C5DF1B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God’s throne being established in heaven give us strength and encouragement today? </a:t>
            </a:r>
          </a:p>
        </p:txBody>
      </p:sp>
      <p:pic>
        <p:nvPicPr>
          <p:cNvPr id="7" name="Picture 6" descr="A statue of a person holding a scepter&#10;&#10;Description automatically generated">
            <a:extLst>
              <a:ext uri="{FF2B5EF4-FFF2-40B4-BE49-F238E27FC236}">
                <a16:creationId xmlns:a16="http://schemas.microsoft.com/office/drawing/2014/main" id="{F1D2CEBE-A669-F676-7FFC-00F7271569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765" y="3565003"/>
            <a:ext cx="3846731" cy="228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320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3EA5-0BE6-E6A3-C35D-7E744BD7A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97FF6-00FF-50F3-E195-E1B052043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0213"/>
            <a:ext cx="10515600" cy="3896750"/>
          </a:xfrm>
        </p:spPr>
        <p:txBody>
          <a:bodyPr/>
          <a:lstStyle/>
          <a:p>
            <a:r>
              <a:rPr lang="en-US" dirty="0"/>
              <a:t>Recall. </a:t>
            </a:r>
          </a:p>
          <a:p>
            <a:pPr lvl="1"/>
            <a:r>
              <a:rPr lang="en-US" dirty="0"/>
              <a:t>Remember some of the benefits you’ve received from the Lord. </a:t>
            </a:r>
          </a:p>
          <a:p>
            <a:pPr lvl="1"/>
            <a:r>
              <a:rPr lang="en-US" dirty="0"/>
              <a:t>Jot them down. Read them several times this week.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897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3EA5-0BE6-E6A3-C35D-7E744BD7A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97FF6-00FF-50F3-E195-E1B052043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6041"/>
            <a:ext cx="10515600" cy="4000922"/>
          </a:xfrm>
        </p:spPr>
        <p:txBody>
          <a:bodyPr/>
          <a:lstStyle/>
          <a:p>
            <a:r>
              <a:rPr lang="en-US" dirty="0"/>
              <a:t>Recite. </a:t>
            </a:r>
          </a:p>
          <a:p>
            <a:pPr lvl="1"/>
            <a:r>
              <a:rPr lang="en-US" dirty="0"/>
              <a:t>Tell someone how you’ve experienced God’s compassion. </a:t>
            </a:r>
          </a:p>
          <a:p>
            <a:pPr lvl="1"/>
            <a:r>
              <a:rPr lang="en-US" dirty="0"/>
              <a:t>This testimony could be about your salvation or about some aspect of God’s forgiveness or provision.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388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3EA5-0BE6-E6A3-C35D-7E744BD7A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97FF6-00FF-50F3-E195-E1B052043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0213"/>
            <a:ext cx="10515600" cy="3896750"/>
          </a:xfrm>
        </p:spPr>
        <p:txBody>
          <a:bodyPr/>
          <a:lstStyle/>
          <a:p>
            <a:r>
              <a:rPr lang="en-US" dirty="0"/>
              <a:t>Relate. </a:t>
            </a:r>
          </a:p>
          <a:p>
            <a:pPr lvl="1"/>
            <a:r>
              <a:rPr lang="en-US" dirty="0"/>
              <a:t>Identify a friend or coworker who may be struggling with understanding God’s love. </a:t>
            </a:r>
          </a:p>
          <a:p>
            <a:pPr lvl="1"/>
            <a:r>
              <a:rPr lang="en-US" dirty="0"/>
              <a:t>Help this person relate God’s love to ways He has walked with you through difficult times.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325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15CFD3-4E56-765A-1C0F-C6F5C9139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Activities</a:t>
            </a:r>
          </a:p>
        </p:txBody>
      </p:sp>
      <p:pic>
        <p:nvPicPr>
          <p:cNvPr id="6" name="Picture 5" descr="A crossword puzzle with many squares&#10;&#10;Description automatically generated">
            <a:extLst>
              <a:ext uri="{FF2B5EF4-FFF2-40B4-BE49-F238E27FC236}">
                <a16:creationId xmlns:a16="http://schemas.microsoft.com/office/drawing/2014/main" id="{CE20CEDD-61BC-0770-B2F1-B978608E42A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12" y="1507987"/>
            <a:ext cx="4548852" cy="43620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HeroicExtremeRightFacing"/>
            <a:lightRig rig="threePt" dir="t"/>
          </a:scene3d>
        </p:spPr>
      </p:pic>
      <p:pic>
        <p:nvPicPr>
          <p:cNvPr id="2050" name="Picture 2" descr="Customer Service Woman clipart">
            <a:extLst>
              <a:ext uri="{FF2B5EF4-FFF2-40B4-BE49-F238E27FC236}">
                <a16:creationId xmlns:a16="http://schemas.microsoft.com/office/drawing/2014/main" id="{E73FE523-EEC7-86DF-E4B0-74BFA6359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00950" y="3074796"/>
            <a:ext cx="2543581" cy="27952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(Leslie) Businesswoman clipart">
            <a:extLst>
              <a:ext uri="{FF2B5EF4-FFF2-40B4-BE49-F238E27FC236}">
                <a16:creationId xmlns:a16="http://schemas.microsoft.com/office/drawing/2014/main" id="{CEA73CDE-D153-005B-0CFB-378829F6A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08747" y="3203076"/>
            <a:ext cx="1770644" cy="25387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3FCFA5FF-53F3-E2ED-7A6B-55D891A73A11}"/>
              </a:ext>
            </a:extLst>
          </p:cNvPr>
          <p:cNvSpPr/>
          <p:nvPr/>
        </p:nvSpPr>
        <p:spPr>
          <a:xfrm>
            <a:off x="5000264" y="1507986"/>
            <a:ext cx="2673752" cy="1443557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It’s true … this week it’s the Crossword !  It’s been a long time.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6D3520AD-0ACF-7EC6-5237-387B3AF8362E}"/>
              </a:ext>
            </a:extLst>
          </p:cNvPr>
          <p:cNvSpPr/>
          <p:nvPr/>
        </p:nvSpPr>
        <p:spPr>
          <a:xfrm>
            <a:off x="7859210" y="1690688"/>
            <a:ext cx="3976870" cy="1260855"/>
          </a:xfrm>
          <a:prstGeom prst="wedgeRoundRectCallout">
            <a:avLst>
              <a:gd name="adj1" fmla="val -16176"/>
              <a:gd name="adj2" fmla="val 7259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Great!  I heard there’s help and more fun Family Activities at </a:t>
            </a:r>
            <a:r>
              <a:rPr lang="en-US" dirty="0">
                <a:latin typeface="Comic Sans MS" panose="030F0702030302020204" pitchFamily="66" charset="0"/>
                <a:hlinkClick r:id="rId5"/>
              </a:rPr>
              <a:t>https://tinyurl.com/584w82fj</a:t>
            </a:r>
            <a:r>
              <a:rPr lang="en-US" dirty="0">
                <a:latin typeface="Comic Sans MS" panose="030F0702030302020204" pitchFamily="66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37309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BB1F4A-8189-D8CA-367A-9A44913F0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Introduction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C11535F-62F3-BDEA-D0F7-BB40FE22E68A}"/>
              </a:ext>
            </a:extLst>
          </p:cNvPr>
          <p:cNvGrpSpPr/>
          <p:nvPr/>
        </p:nvGrpSpPr>
        <p:grpSpPr>
          <a:xfrm>
            <a:off x="2849598" y="1690688"/>
            <a:ext cx="6492803" cy="4161682"/>
            <a:chOff x="2849598" y="1690688"/>
            <a:chExt cx="6492803" cy="4161682"/>
          </a:xfrm>
        </p:grpSpPr>
        <p:pic>
          <p:nvPicPr>
            <p:cNvPr id="6" name="Picture 5" descr="A beach with a heart drawn on it&#10;&#10;Description automatically generated">
              <a:extLst>
                <a:ext uri="{FF2B5EF4-FFF2-40B4-BE49-F238E27FC236}">
                  <a16:creationId xmlns:a16="http://schemas.microsoft.com/office/drawing/2014/main" id="{01B3987A-76DC-185A-3801-69C5E5F50F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8500" y="1947862"/>
              <a:ext cx="5715000" cy="296227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8" name="Picture 7" descr="A black background with a black square&#10;&#10;Description automatically generated with medium confidence">
              <a:hlinkClick r:id="rId3"/>
              <a:extLst>
                <a:ext uri="{FF2B5EF4-FFF2-40B4-BE49-F238E27FC236}">
                  <a16:creationId xmlns:a16="http://schemas.microsoft.com/office/drawing/2014/main" id="{0A92E65A-AF28-751B-CCF0-9D6EEB7D92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9598" y="1690688"/>
              <a:ext cx="6492803" cy="416168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72EA13C0-FC55-935D-DCA7-7EC0CEC68B3B}"/>
              </a:ext>
            </a:extLst>
          </p:cNvPr>
          <p:cNvSpPr txBox="1"/>
          <p:nvPr/>
        </p:nvSpPr>
        <p:spPr>
          <a:xfrm>
            <a:off x="4351420" y="5865777"/>
            <a:ext cx="3489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hlinkClick r:id="rId3"/>
              </a:rPr>
              <a:t>View Video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2849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77194"/>
            <a:ext cx="9144000" cy="2387600"/>
          </a:xfrm>
        </p:spPr>
        <p:txBody>
          <a:bodyPr/>
          <a:lstStyle/>
          <a:p>
            <a:r>
              <a:rPr lang="en-US" dirty="0"/>
              <a:t>The Love Expressed </a:t>
            </a:r>
            <a:br>
              <a:rPr lang="en-US" dirty="0"/>
            </a:br>
            <a:r>
              <a:rPr lang="en-US" dirty="0"/>
              <a:t>in God’s Name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35174"/>
            <a:ext cx="9144000" cy="1655762"/>
          </a:xfrm>
        </p:spPr>
        <p:txBody>
          <a:bodyPr/>
          <a:lstStyle/>
          <a:p>
            <a:r>
              <a:rPr lang="en-US" dirty="0"/>
              <a:t>December 17</a:t>
            </a:r>
          </a:p>
        </p:txBody>
      </p:sp>
    </p:spTree>
    <p:extLst>
      <p:ext uri="{BB962C8B-B14F-4D97-AF65-F5344CB8AC3E}">
        <p14:creationId xmlns:p14="http://schemas.microsoft.com/office/powerpoint/2010/main" val="1294989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14658-379A-F2FA-0CCF-38F9C7591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 about it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B6088-A63E-2737-A6E8-2BB9F115A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some characteristics and behaviors of a “good father?”</a:t>
            </a:r>
          </a:p>
          <a:p>
            <a:r>
              <a:rPr lang="en-US" dirty="0">
                <a:solidFill>
                  <a:srgbClr val="C00000"/>
                </a:solidFill>
              </a:rPr>
              <a:t>People’s praise for and worship of God is often affected by their view of their own fathers.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But God is unlike any earthly father, even the best fathers are imperfect.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Psalm 103 exhorts us to praise the Name of our perfect Heavenly Father.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F4678A2-6E04-B5A0-4825-73244263A405}"/>
              </a:ext>
            </a:extLst>
          </p:cNvPr>
          <p:cNvGrpSpPr/>
          <p:nvPr/>
        </p:nvGrpSpPr>
        <p:grpSpPr>
          <a:xfrm>
            <a:off x="1798901" y="3138899"/>
            <a:ext cx="8828416" cy="2613539"/>
            <a:chOff x="1798901" y="3138899"/>
            <a:chExt cx="8828416" cy="2613539"/>
          </a:xfrm>
        </p:grpSpPr>
        <p:pic>
          <p:nvPicPr>
            <p:cNvPr id="1026" name="Picture 2" descr="Father clipart">
              <a:extLst>
                <a:ext uri="{FF2B5EF4-FFF2-40B4-BE49-F238E27FC236}">
                  <a16:creationId xmlns:a16="http://schemas.microsoft.com/office/drawing/2014/main" id="{001A5713-466F-C6A6-F2C4-0BF07C4873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5316" y="3278605"/>
              <a:ext cx="1811649" cy="233412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D1FC2F64-8617-F2E7-D664-508F3BD249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798901" y="3278605"/>
              <a:ext cx="3213943" cy="233412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Father and Son Play Catch clipart">
              <a:extLst>
                <a:ext uri="{FF2B5EF4-FFF2-40B4-BE49-F238E27FC236}">
                  <a16:creationId xmlns:a16="http://schemas.microsoft.com/office/drawing/2014/main" id="{19DDB6BF-8DF1-EB8A-3D25-577EB4E8F3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69437" y="3138899"/>
              <a:ext cx="2557880" cy="261353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4438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4DAA7-DB31-B2FC-B6F1-CBF755E0A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Listen for benefits the psalmist received.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74B31-61D5-574D-CD89-E054769C4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4516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Psalm 103:1-5 (NIV)  Praise the LORD, O my soul; all my inmost being, praise his holy name. 2  Praise the LORD, O my soul, and forget not all his benefits-- 3  who forgives all your sins and heals all your diseases, 4  who redeems your life from the pit and crowns you with love and compassion, 5  who satisfies your desires with good things so that your youth is renewed like the eagle's.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94D321-8323-3A24-A677-5ED1B2FC41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7547" y="6065854"/>
            <a:ext cx="1847619" cy="2952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7604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6DE6C-6CC2-9A12-CA68-DBB2A1D34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Provides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798E1-636D-78B9-B3E0-E317616F5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Moses asked God for His name, God told Moses, “I am The I Am” – He is “The God Who IS”.   What then does it mean to bless or “praise His holy Name”? </a:t>
            </a:r>
          </a:p>
          <a:p>
            <a:r>
              <a:rPr lang="en-US" dirty="0"/>
              <a:t>What fatherly qualities appear in these verses? What benefits does He provide?</a:t>
            </a:r>
          </a:p>
          <a:p>
            <a:r>
              <a:rPr lang="en-US" dirty="0"/>
              <a:t>Which of these qualities are actions only God can do?</a:t>
            </a:r>
          </a:p>
        </p:txBody>
      </p:sp>
    </p:spTree>
    <p:extLst>
      <p:ext uri="{BB962C8B-B14F-4D97-AF65-F5344CB8AC3E}">
        <p14:creationId xmlns:p14="http://schemas.microsoft.com/office/powerpoint/2010/main" val="149310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BBC27-EBCE-34CD-68C5-78E523750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Provides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6A4BC-2C96-9D07-E320-933BCFF13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don’t deserve these things … so why does God do them?</a:t>
            </a:r>
          </a:p>
          <a:p>
            <a:r>
              <a:rPr lang="en-US" dirty="0"/>
              <a:t>How does noticing these regular actions of God help you relate to Him as your Father?</a:t>
            </a:r>
          </a:p>
          <a:p>
            <a:r>
              <a:rPr lang="en-US" dirty="0"/>
              <a:t>How do these realities about God help you feel renewed?</a:t>
            </a:r>
          </a:p>
        </p:txBody>
      </p:sp>
    </p:spTree>
    <p:extLst>
      <p:ext uri="{BB962C8B-B14F-4D97-AF65-F5344CB8AC3E}">
        <p14:creationId xmlns:p14="http://schemas.microsoft.com/office/powerpoint/2010/main" val="255945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7E08F-96A3-7EC2-AA6E-8944D92A6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Provides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DC0D5-AE9B-6DBE-54E1-BCC05453D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God’s benefits are unforgettable.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They are so undeserved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They are such potent demonstrations of God’s power, love,  and authority</a:t>
            </a:r>
          </a:p>
          <a:p>
            <a:r>
              <a:rPr lang="en-US" dirty="0"/>
              <a:t>So why do we  sometimes forget them anyway?</a:t>
            </a:r>
          </a:p>
          <a:p>
            <a:r>
              <a:rPr lang="en-US" dirty="0"/>
              <a:t>How can we keep these benefits at the forefront of our memory?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1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B6D3D-D383-1694-82D4-F21057A2A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94357" cy="1325563"/>
          </a:xfrm>
        </p:spPr>
        <p:txBody>
          <a:bodyPr/>
          <a:lstStyle/>
          <a:p>
            <a:pPr algn="l"/>
            <a:r>
              <a:rPr lang="en-US" dirty="0"/>
              <a:t>Listen for the nature and character of God.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57269-F138-9697-790B-3D468D965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1333" y="1825625"/>
            <a:ext cx="9189334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Psalm 103:8-13 (NIV)  The LORD is compassionate and gracious, slow to anger, abounding in love. 9  He will not always accuse, nor will he harbor his anger forever; 10  he does not treat us as our sins deserve or repay us according to our iniquities. 11  For as high as </a:t>
            </a:r>
          </a:p>
        </p:txBody>
      </p:sp>
    </p:spTree>
    <p:extLst>
      <p:ext uri="{BB962C8B-B14F-4D97-AF65-F5344CB8AC3E}">
        <p14:creationId xmlns:p14="http://schemas.microsoft.com/office/powerpoint/2010/main" val="142419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B6D3D-D383-1694-82D4-F21057A2A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94357" cy="1325563"/>
          </a:xfrm>
        </p:spPr>
        <p:txBody>
          <a:bodyPr/>
          <a:lstStyle/>
          <a:p>
            <a:pPr algn="l"/>
            <a:r>
              <a:rPr lang="en-US" dirty="0"/>
              <a:t>Listen for the nature and character of God.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57269-F138-9697-790B-3D468D965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4003" y="1825625"/>
            <a:ext cx="8803994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the heavens are above the earth, so great is his love for those who fear him; 12  as far as the east is from the west, so far has he removed our transgressions from us. 13  As a father has compassion on his children, so the LORD has compassion on those who fear him;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D44024-F06D-1511-03C6-5F2BA33A6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2190" y="5649166"/>
            <a:ext cx="1847619" cy="2952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05251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E5AA1F7-6FBE-4C82-8877-B892F7286642}" vid="{58E30FAA-7D03-45B4-AB81-753AF28EFC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ss4</Template>
  <TotalTime>54</TotalTime>
  <Words>869</Words>
  <Application>Microsoft Office PowerPoint</Application>
  <PresentationFormat>Widescreen</PresentationFormat>
  <Paragraphs>75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Calibri</vt:lpstr>
      <vt:lpstr>Comic Sans MS</vt:lpstr>
      <vt:lpstr>Office Theme</vt:lpstr>
      <vt:lpstr>The Love Expressed  in God’s Name </vt:lpstr>
      <vt:lpstr>Video Introduction</vt:lpstr>
      <vt:lpstr>Think about it …</vt:lpstr>
      <vt:lpstr>Listen for benefits the psalmist received.</vt:lpstr>
      <vt:lpstr>God Provides</vt:lpstr>
      <vt:lpstr>God Provides</vt:lpstr>
      <vt:lpstr>God Provides</vt:lpstr>
      <vt:lpstr>Listen for the nature and character of God.</vt:lpstr>
      <vt:lpstr>Listen for the nature and character of God.</vt:lpstr>
      <vt:lpstr>God’s Compassion, Grace, Forgiveness</vt:lpstr>
      <vt:lpstr>God’s Compassion, Grace, Forgiveness</vt:lpstr>
      <vt:lpstr>Listen for comments on eternity.</vt:lpstr>
      <vt:lpstr>God Never Abandons His People</vt:lpstr>
      <vt:lpstr>God Never Abandons His People</vt:lpstr>
      <vt:lpstr>God Never Abandons His People</vt:lpstr>
      <vt:lpstr>Application</vt:lpstr>
      <vt:lpstr>Application</vt:lpstr>
      <vt:lpstr>Application</vt:lpstr>
      <vt:lpstr>Family Activities</vt:lpstr>
      <vt:lpstr>The Love Expressed  in God’s Name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Love Expressed  in God’s Name </dc:title>
  <dc:creator>Armstrong, Stephen (General Math and Science)</dc:creator>
  <cp:lastModifiedBy>Armstrong, Stephen (General Math and Science)</cp:lastModifiedBy>
  <cp:revision>1</cp:revision>
  <dcterms:created xsi:type="dcterms:W3CDTF">2023-12-01T17:07:32Z</dcterms:created>
  <dcterms:modified xsi:type="dcterms:W3CDTF">2023-12-01T18:03:30Z</dcterms:modified>
</cp:coreProperties>
</file>