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41" autoAdjust="0"/>
    <p:restoredTop sz="94660"/>
  </p:normalViewPr>
  <p:slideViewPr>
    <p:cSldViewPr snapToGrid="0">
      <p:cViewPr varScale="1">
        <p:scale>
          <a:sx n="78" d="100"/>
          <a:sy n="78" d="100"/>
        </p:scale>
        <p:origin x="114" y="27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7D3EC0C-D973-4240-BF21-13D918BC7DA9}"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270359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D3EC0C-D973-4240-BF21-13D918BC7DA9}"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203257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D3EC0C-D973-4240-BF21-13D918BC7DA9}"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512064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D3EC0C-D973-4240-BF21-13D918BC7DA9}"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538322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D3EC0C-D973-4240-BF21-13D918BC7DA9}"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2320791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7D3EC0C-D973-4240-BF21-13D918BC7DA9}"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23122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7D3EC0C-D973-4240-BF21-13D918BC7DA9}"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531000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7D3EC0C-D973-4240-BF21-13D918BC7DA9}"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081506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D3EC0C-D973-4240-BF21-13D918BC7DA9}"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2972911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D3EC0C-D973-4240-BF21-13D918BC7DA9}"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4194828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D3EC0C-D973-4240-BF21-13D918BC7DA9}"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021861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5000" r="-5000"/>
          </a:stretch>
        </a:blipFill>
        <a:effectLst/>
      </p:bgPr>
    </p:bg>
    <p:spTree>
      <p:nvGrpSpPr>
        <p:cNvPr id="1" name=""/>
        <p:cNvGrpSpPr/>
        <p:nvPr/>
      </p:nvGrpSpPr>
      <p:grpSpPr>
        <a:xfrm>
          <a:off x="0" y="0"/>
          <a:ext cx="0" cy="0"/>
          <a:chOff x="0" y="0"/>
          <a:chExt cx="0" cy="0"/>
        </a:xfrm>
      </p:grpSpPr>
      <p:sp>
        <p:nvSpPr>
          <p:cNvPr id="7" name="Folded Corner 6"/>
          <p:cNvSpPr/>
          <p:nvPr userDrawn="1"/>
        </p:nvSpPr>
        <p:spPr>
          <a:xfrm>
            <a:off x="457200" y="249382"/>
            <a:ext cx="11214847" cy="6377329"/>
          </a:xfrm>
          <a:prstGeom prst="foldedCorner">
            <a:avLst/>
          </a:prstGeom>
          <a:gradFill>
            <a:gsLst>
              <a:gs pos="0">
                <a:schemeClr val="accent1">
                  <a:lumMod val="5000"/>
                  <a:lumOff val="95000"/>
                  <a:alpha val="93000"/>
                </a:schemeClr>
              </a:gs>
              <a:gs pos="64000">
                <a:schemeClr val="accent1">
                  <a:lumMod val="45000"/>
                  <a:lumOff val="55000"/>
                  <a:alpha val="91000"/>
                </a:schemeClr>
              </a:gs>
              <a:gs pos="83000">
                <a:schemeClr val="accent1">
                  <a:lumMod val="45000"/>
                  <a:lumOff val="55000"/>
                  <a:alpha val="90000"/>
                </a:schemeClr>
              </a:gs>
              <a:gs pos="100000">
                <a:schemeClr val="accent1">
                  <a:lumMod val="30000"/>
                  <a:lumOff val="70000"/>
                  <a:alpha val="91000"/>
                </a:schemeClr>
              </a:gs>
            </a:gsLst>
            <a:lin ang="3600000" scaled="0"/>
          </a:gradFill>
          <a:ln>
            <a:noFill/>
          </a:ln>
          <a:effectLst>
            <a:outerShdw blurRad="165100" dist="165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D3EC0C-D973-4240-BF21-13D918BC7DA9}" type="datetimeFigureOut">
              <a:rPr lang="en-US" smtClean="0"/>
              <a:t>12/10/2021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329984-D937-41E6-9E9F-EFD2EFD29535}" type="slidenum">
              <a:rPr lang="en-US" smtClean="0"/>
              <a:t>‹#›</a:t>
            </a:fld>
            <a:endParaRPr lang="en-US"/>
          </a:p>
        </p:txBody>
      </p:sp>
    </p:spTree>
    <p:extLst>
      <p:ext uri="{BB962C8B-B14F-4D97-AF65-F5344CB8AC3E}">
        <p14:creationId xmlns:p14="http://schemas.microsoft.com/office/powerpoint/2010/main" val="21628799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g"/><Relationship Id="rId1" Type="http://schemas.openxmlformats.org/officeDocument/2006/relationships/slideLayout" Target="../slideLayouts/slideLayout6.xml"/><Relationship Id="rId4" Type="http://schemas.openxmlformats.org/officeDocument/2006/relationships/hyperlink" Target="https://tinyurl.com/2p93n7sa"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atch.liberty.edu/media/t/1_sch5u52q" TargetMode="External"/><Relationship Id="rId2" Type="http://schemas.openxmlformats.org/officeDocument/2006/relationships/image" Target="../media/image2.jp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King Who </a:t>
            </a:r>
            <a:br>
              <a:rPr lang="en-US" dirty="0"/>
            </a:br>
            <a:r>
              <a:rPr lang="en-US" dirty="0"/>
              <a:t>Reigns Forever</a:t>
            </a:r>
          </a:p>
        </p:txBody>
      </p:sp>
      <p:sp>
        <p:nvSpPr>
          <p:cNvPr id="3" name="Subtitle 2"/>
          <p:cNvSpPr>
            <a:spLocks noGrp="1"/>
          </p:cNvSpPr>
          <p:nvPr>
            <p:ph type="subTitle" idx="1"/>
          </p:nvPr>
        </p:nvSpPr>
        <p:spPr>
          <a:xfrm>
            <a:off x="1524000" y="3873500"/>
            <a:ext cx="9144000" cy="1384300"/>
          </a:xfrm>
        </p:spPr>
        <p:txBody>
          <a:bodyPr/>
          <a:lstStyle/>
          <a:p>
            <a:r>
              <a:rPr lang="en-US" dirty="0"/>
              <a:t>December 26</a:t>
            </a:r>
          </a:p>
        </p:txBody>
      </p:sp>
    </p:spTree>
    <p:extLst>
      <p:ext uri="{BB962C8B-B14F-4D97-AF65-F5344CB8AC3E}">
        <p14:creationId xmlns:p14="http://schemas.microsoft.com/office/powerpoint/2010/main" val="2752842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AC37F-B0E0-44E8-8955-1B86FD4F9BB8}"/>
              </a:ext>
            </a:extLst>
          </p:cNvPr>
          <p:cNvSpPr>
            <a:spLocks noGrp="1"/>
          </p:cNvSpPr>
          <p:nvPr>
            <p:ph type="title"/>
          </p:nvPr>
        </p:nvSpPr>
        <p:spPr/>
        <p:txBody>
          <a:bodyPr/>
          <a:lstStyle/>
          <a:p>
            <a:pPr algn="l"/>
            <a:r>
              <a:rPr lang="en-US" dirty="0"/>
              <a:t>Listen for a birth announcement.</a:t>
            </a:r>
          </a:p>
        </p:txBody>
      </p:sp>
      <p:sp>
        <p:nvSpPr>
          <p:cNvPr id="3" name="Content Placeholder 2">
            <a:extLst>
              <a:ext uri="{FF2B5EF4-FFF2-40B4-BE49-F238E27FC236}">
                <a16:creationId xmlns:a16="http://schemas.microsoft.com/office/drawing/2014/main" id="{BFA07813-817D-42FE-9AF1-C1C9C0B14944}"/>
              </a:ext>
            </a:extLst>
          </p:cNvPr>
          <p:cNvSpPr>
            <a:spLocks noGrp="1"/>
          </p:cNvSpPr>
          <p:nvPr>
            <p:ph idx="1"/>
          </p:nvPr>
        </p:nvSpPr>
        <p:spPr>
          <a:xfrm>
            <a:off x="1365250" y="1800225"/>
            <a:ext cx="9461500" cy="4351338"/>
          </a:xfrm>
        </p:spPr>
        <p:txBody>
          <a:bodyPr/>
          <a:lstStyle/>
          <a:p>
            <a:pPr marL="0" indent="0" algn="ctr">
              <a:buNone/>
            </a:pPr>
            <a:r>
              <a:rPr lang="en-US" dirty="0"/>
              <a:t>The Lord is with you." 29  Mary was greatly troubled at his words and wondered what kind of greeting this might be. 30  But the angel said to her, "Do not be afraid, Mary, you have found favor with God. 31  You will be with child and give birth to a son, and you are to give him the name Jesus.</a:t>
            </a:r>
          </a:p>
        </p:txBody>
      </p:sp>
      <p:pic>
        <p:nvPicPr>
          <p:cNvPr id="4" name="Picture 3">
            <a:extLst>
              <a:ext uri="{FF2B5EF4-FFF2-40B4-BE49-F238E27FC236}">
                <a16:creationId xmlns:a16="http://schemas.microsoft.com/office/drawing/2014/main" id="{7C04E0FC-5721-4C8E-B0FF-DEA8C86AFE6B}"/>
              </a:ext>
            </a:extLst>
          </p:cNvPr>
          <p:cNvPicPr>
            <a:picLocks noChangeAspect="1"/>
          </p:cNvPicPr>
          <p:nvPr/>
        </p:nvPicPr>
        <p:blipFill>
          <a:blip r:embed="rId2">
            <a:duotone>
              <a:prstClr val="black"/>
              <a:schemeClr val="accent1">
                <a:tint val="45000"/>
                <a:satMod val="400000"/>
              </a:schemeClr>
            </a:duotone>
          </a:blip>
          <a:stretch>
            <a:fillRect/>
          </a:stretch>
        </p:blipFill>
        <p:spPr>
          <a:xfrm>
            <a:off x="4925817" y="5594143"/>
            <a:ext cx="2340365" cy="31428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13816782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8430B-7AB1-45C4-89C8-C551730A6D85}"/>
              </a:ext>
            </a:extLst>
          </p:cNvPr>
          <p:cNvSpPr>
            <a:spLocks noGrp="1"/>
          </p:cNvSpPr>
          <p:nvPr>
            <p:ph type="title"/>
          </p:nvPr>
        </p:nvSpPr>
        <p:spPr/>
        <p:txBody>
          <a:bodyPr/>
          <a:lstStyle/>
          <a:p>
            <a:r>
              <a:rPr lang="en-US" dirty="0"/>
              <a:t>Birth of a King Divinely Announced</a:t>
            </a:r>
          </a:p>
        </p:txBody>
      </p:sp>
      <p:sp>
        <p:nvSpPr>
          <p:cNvPr id="3" name="Content Placeholder 2">
            <a:extLst>
              <a:ext uri="{FF2B5EF4-FFF2-40B4-BE49-F238E27FC236}">
                <a16:creationId xmlns:a16="http://schemas.microsoft.com/office/drawing/2014/main" id="{995695E3-D847-433C-B13A-23F844531266}"/>
              </a:ext>
            </a:extLst>
          </p:cNvPr>
          <p:cNvSpPr>
            <a:spLocks noGrp="1"/>
          </p:cNvSpPr>
          <p:nvPr>
            <p:ph idx="1"/>
          </p:nvPr>
        </p:nvSpPr>
        <p:spPr/>
        <p:txBody>
          <a:bodyPr/>
          <a:lstStyle/>
          <a:p>
            <a:r>
              <a:rPr lang="en-US" dirty="0"/>
              <a:t>Let’s list the who, when, where, etc. that are covered in a news story.</a:t>
            </a:r>
          </a:p>
          <a:p>
            <a:endParaRPr lang="en-US" dirty="0"/>
          </a:p>
          <a:p>
            <a:pPr lvl="1"/>
            <a:r>
              <a:rPr lang="en-US" dirty="0"/>
              <a:t>Who:</a:t>
            </a:r>
          </a:p>
          <a:p>
            <a:pPr lvl="1"/>
            <a:endParaRPr lang="en-US" dirty="0"/>
          </a:p>
          <a:p>
            <a:pPr lvl="1"/>
            <a:r>
              <a:rPr lang="en-US" dirty="0"/>
              <a:t>When:</a:t>
            </a:r>
          </a:p>
          <a:p>
            <a:pPr lvl="1"/>
            <a:endParaRPr lang="en-US" dirty="0"/>
          </a:p>
          <a:p>
            <a:pPr lvl="1"/>
            <a:r>
              <a:rPr lang="en-US" dirty="0"/>
              <a:t>Where:</a:t>
            </a:r>
          </a:p>
        </p:txBody>
      </p:sp>
    </p:spTree>
    <p:extLst>
      <p:ext uri="{BB962C8B-B14F-4D97-AF65-F5344CB8AC3E}">
        <p14:creationId xmlns:p14="http://schemas.microsoft.com/office/powerpoint/2010/main" val="39475605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F06EF-E202-40AE-A257-639AEC583E01}"/>
              </a:ext>
            </a:extLst>
          </p:cNvPr>
          <p:cNvSpPr>
            <a:spLocks noGrp="1"/>
          </p:cNvSpPr>
          <p:nvPr>
            <p:ph type="title"/>
          </p:nvPr>
        </p:nvSpPr>
        <p:spPr/>
        <p:txBody>
          <a:bodyPr/>
          <a:lstStyle/>
          <a:p>
            <a:r>
              <a:rPr lang="en-US" dirty="0"/>
              <a:t>Birth of a King Divinely Announced</a:t>
            </a:r>
          </a:p>
        </p:txBody>
      </p:sp>
      <p:sp>
        <p:nvSpPr>
          <p:cNvPr id="3" name="Content Placeholder 2">
            <a:extLst>
              <a:ext uri="{FF2B5EF4-FFF2-40B4-BE49-F238E27FC236}">
                <a16:creationId xmlns:a16="http://schemas.microsoft.com/office/drawing/2014/main" id="{C65D9035-6E39-4B00-9701-987BEEFDE43A}"/>
              </a:ext>
            </a:extLst>
          </p:cNvPr>
          <p:cNvSpPr>
            <a:spLocks noGrp="1"/>
          </p:cNvSpPr>
          <p:nvPr>
            <p:ph idx="1"/>
          </p:nvPr>
        </p:nvSpPr>
        <p:spPr/>
        <p:txBody>
          <a:bodyPr/>
          <a:lstStyle/>
          <a:p>
            <a:r>
              <a:rPr lang="en-US" dirty="0"/>
              <a:t>What was the message of the angel?</a:t>
            </a:r>
          </a:p>
          <a:p>
            <a:r>
              <a:rPr lang="en-US" dirty="0"/>
              <a:t>What emotions do you think Mary was feeling?</a:t>
            </a:r>
          </a:p>
          <a:p>
            <a:r>
              <a:rPr lang="en-US" dirty="0"/>
              <a:t>How was this divine announcement life-changing for Mary and for all of us?</a:t>
            </a:r>
          </a:p>
          <a:p>
            <a:r>
              <a:rPr lang="en-US" dirty="0"/>
              <a:t>Why is it important that Jesus was both fully God and fully man? </a:t>
            </a:r>
          </a:p>
        </p:txBody>
      </p:sp>
    </p:spTree>
    <p:extLst>
      <p:ext uri="{BB962C8B-B14F-4D97-AF65-F5344CB8AC3E}">
        <p14:creationId xmlns:p14="http://schemas.microsoft.com/office/powerpoint/2010/main" val="1392943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val="969696"/>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5ED6C-BCA2-45CC-B0EC-385FA524702E}"/>
              </a:ext>
            </a:extLst>
          </p:cNvPr>
          <p:cNvSpPr>
            <a:spLocks noGrp="1"/>
          </p:cNvSpPr>
          <p:nvPr>
            <p:ph type="title"/>
          </p:nvPr>
        </p:nvSpPr>
        <p:spPr/>
        <p:txBody>
          <a:bodyPr/>
          <a:lstStyle/>
          <a:p>
            <a:pPr algn="l"/>
            <a:r>
              <a:rPr lang="en-US" dirty="0"/>
              <a:t>Listen for claims made.</a:t>
            </a:r>
          </a:p>
        </p:txBody>
      </p:sp>
      <p:sp>
        <p:nvSpPr>
          <p:cNvPr id="3" name="Content Placeholder 2">
            <a:extLst>
              <a:ext uri="{FF2B5EF4-FFF2-40B4-BE49-F238E27FC236}">
                <a16:creationId xmlns:a16="http://schemas.microsoft.com/office/drawing/2014/main" id="{6BF313E0-84AD-49B7-A4F7-C37E2C4509FB}"/>
              </a:ext>
            </a:extLst>
          </p:cNvPr>
          <p:cNvSpPr>
            <a:spLocks noGrp="1"/>
          </p:cNvSpPr>
          <p:nvPr>
            <p:ph idx="1"/>
          </p:nvPr>
        </p:nvSpPr>
        <p:spPr>
          <a:xfrm>
            <a:off x="1482811" y="1875052"/>
            <a:ext cx="8833022" cy="4351338"/>
          </a:xfrm>
        </p:spPr>
        <p:txBody>
          <a:bodyPr/>
          <a:lstStyle/>
          <a:p>
            <a:pPr marL="0" indent="0" algn="ctr">
              <a:buNone/>
            </a:pPr>
            <a:r>
              <a:rPr lang="en-US" dirty="0"/>
              <a:t>Luke 1:32-33 (NIV)   He will be great and will be called the Son of the Most High. The Lord God will give him the throne of his father David, 33  and he will reign over the house of Jacob forever; his kingdom will never end."</a:t>
            </a:r>
          </a:p>
        </p:txBody>
      </p:sp>
      <p:pic>
        <p:nvPicPr>
          <p:cNvPr id="4" name="Picture 3">
            <a:extLst>
              <a:ext uri="{FF2B5EF4-FFF2-40B4-BE49-F238E27FC236}">
                <a16:creationId xmlns:a16="http://schemas.microsoft.com/office/drawing/2014/main" id="{2B68E0E7-DAE2-43A9-9FBC-8366865F7804}"/>
              </a:ext>
            </a:extLst>
          </p:cNvPr>
          <p:cNvPicPr>
            <a:picLocks noChangeAspect="1"/>
          </p:cNvPicPr>
          <p:nvPr/>
        </p:nvPicPr>
        <p:blipFill>
          <a:blip r:embed="rId2">
            <a:duotone>
              <a:prstClr val="black"/>
              <a:schemeClr val="accent1">
                <a:tint val="45000"/>
                <a:satMod val="400000"/>
              </a:schemeClr>
            </a:duotone>
          </a:blip>
          <a:stretch>
            <a:fillRect/>
          </a:stretch>
        </p:blipFill>
        <p:spPr>
          <a:xfrm>
            <a:off x="4729139" y="5347008"/>
            <a:ext cx="2340365" cy="31428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331513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820E5C-8112-435D-A584-D58C5DFEABE6}"/>
              </a:ext>
            </a:extLst>
          </p:cNvPr>
          <p:cNvSpPr>
            <a:spLocks noGrp="1"/>
          </p:cNvSpPr>
          <p:nvPr>
            <p:ph type="title"/>
          </p:nvPr>
        </p:nvSpPr>
        <p:spPr/>
        <p:txBody>
          <a:bodyPr/>
          <a:lstStyle/>
          <a:p>
            <a:r>
              <a:rPr lang="en-US" dirty="0"/>
              <a:t>The King Is Jesus</a:t>
            </a:r>
          </a:p>
        </p:txBody>
      </p:sp>
      <p:sp>
        <p:nvSpPr>
          <p:cNvPr id="3" name="Content Placeholder 2">
            <a:extLst>
              <a:ext uri="{FF2B5EF4-FFF2-40B4-BE49-F238E27FC236}">
                <a16:creationId xmlns:a16="http://schemas.microsoft.com/office/drawing/2014/main" id="{4D22346E-F3AA-4DC1-AA53-2F060C8280FA}"/>
              </a:ext>
            </a:extLst>
          </p:cNvPr>
          <p:cNvSpPr>
            <a:spLocks noGrp="1"/>
          </p:cNvSpPr>
          <p:nvPr>
            <p:ph idx="1"/>
          </p:nvPr>
        </p:nvSpPr>
        <p:spPr/>
        <p:txBody>
          <a:bodyPr/>
          <a:lstStyle/>
          <a:p>
            <a:r>
              <a:rPr lang="en-US" dirty="0"/>
              <a:t>Identify the various claims made concerning Jesus in these verses. </a:t>
            </a:r>
          </a:p>
          <a:p>
            <a:r>
              <a:rPr lang="en-US" dirty="0"/>
              <a:t>What is the significance of the names and titles given to this child?</a:t>
            </a:r>
          </a:p>
          <a:p>
            <a:pPr lvl="1"/>
            <a:r>
              <a:rPr lang="en-US" dirty="0"/>
              <a:t>Son of the Most High</a:t>
            </a:r>
          </a:p>
          <a:p>
            <a:pPr lvl="1"/>
            <a:r>
              <a:rPr lang="en-US" dirty="0"/>
              <a:t>Given the throne of David</a:t>
            </a:r>
          </a:p>
          <a:p>
            <a:pPr lvl="1"/>
            <a:r>
              <a:rPr lang="en-US" dirty="0"/>
              <a:t>Kingdom includes the “House of Jacob”</a:t>
            </a:r>
          </a:p>
        </p:txBody>
      </p:sp>
    </p:spTree>
    <p:extLst>
      <p:ext uri="{BB962C8B-B14F-4D97-AF65-F5344CB8AC3E}">
        <p14:creationId xmlns:p14="http://schemas.microsoft.com/office/powerpoint/2010/main" val="324363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6545D-8B13-4941-9996-652460685E4B}"/>
              </a:ext>
            </a:extLst>
          </p:cNvPr>
          <p:cNvSpPr>
            <a:spLocks noGrp="1"/>
          </p:cNvSpPr>
          <p:nvPr>
            <p:ph type="title"/>
          </p:nvPr>
        </p:nvSpPr>
        <p:spPr/>
        <p:txBody>
          <a:bodyPr/>
          <a:lstStyle/>
          <a:p>
            <a:r>
              <a:rPr lang="en-US" dirty="0"/>
              <a:t>The King Is Jesus</a:t>
            </a:r>
          </a:p>
        </p:txBody>
      </p:sp>
      <p:sp>
        <p:nvSpPr>
          <p:cNvPr id="3" name="Content Placeholder 2">
            <a:extLst>
              <a:ext uri="{FF2B5EF4-FFF2-40B4-BE49-F238E27FC236}">
                <a16:creationId xmlns:a16="http://schemas.microsoft.com/office/drawing/2014/main" id="{0807D5AA-3A71-4515-B37D-AE6B491A24F2}"/>
              </a:ext>
            </a:extLst>
          </p:cNvPr>
          <p:cNvSpPr>
            <a:spLocks noGrp="1"/>
          </p:cNvSpPr>
          <p:nvPr>
            <p:ph idx="1"/>
          </p:nvPr>
        </p:nvSpPr>
        <p:spPr>
          <a:xfrm>
            <a:off x="838200" y="1800911"/>
            <a:ext cx="10515600" cy="4351338"/>
          </a:xfrm>
        </p:spPr>
        <p:txBody>
          <a:bodyPr/>
          <a:lstStyle/>
          <a:p>
            <a:r>
              <a:rPr lang="en-US" dirty="0"/>
              <a:t>Why is it so important that we remember the “forever” part of this passage? </a:t>
            </a:r>
          </a:p>
          <a:p>
            <a:r>
              <a:rPr lang="en-US" dirty="0"/>
              <a:t>What responsibilities do we have as members of the kingdom of God? </a:t>
            </a:r>
          </a:p>
        </p:txBody>
      </p:sp>
      <p:pic>
        <p:nvPicPr>
          <p:cNvPr id="4" name="Picture 3" descr="Shape, circle&#10;&#10;Description automatically generated">
            <a:extLst>
              <a:ext uri="{FF2B5EF4-FFF2-40B4-BE49-F238E27FC236}">
                <a16:creationId xmlns:a16="http://schemas.microsoft.com/office/drawing/2014/main" id="{C47AC94D-0B7A-40F8-8BA0-32EB87708ED6}"/>
              </a:ext>
            </a:extLst>
          </p:cNvPr>
          <p:cNvPicPr>
            <a:picLocks noChangeAspect="1"/>
          </p:cNvPicPr>
          <p:nvPr/>
        </p:nvPicPr>
        <p:blipFill rotWithShape="1">
          <a:blip r:embed="rId2">
            <a:extLst>
              <a:ext uri="{28A0092B-C50C-407E-A947-70E740481C1C}">
                <a14:useLocalDpi xmlns:a14="http://schemas.microsoft.com/office/drawing/2010/main" val="0"/>
              </a:ext>
            </a:extLst>
          </a:blip>
          <a:srcRect l="5114" t="8257" r="4118" b="6382"/>
          <a:stretch/>
        </p:blipFill>
        <p:spPr bwMode="auto">
          <a:xfrm>
            <a:off x="4174523" y="4057668"/>
            <a:ext cx="3842953" cy="220480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409601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4CAED-76B3-451F-959B-9F1BC0157A0B}"/>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a16="http://schemas.microsoft.com/office/drawing/2014/main" id="{53BCA236-37F3-421C-98C7-361F4B5330F7}"/>
              </a:ext>
            </a:extLst>
          </p:cNvPr>
          <p:cNvSpPr>
            <a:spLocks noGrp="1"/>
          </p:cNvSpPr>
          <p:nvPr>
            <p:ph idx="1"/>
          </p:nvPr>
        </p:nvSpPr>
        <p:spPr>
          <a:xfrm>
            <a:off x="838200" y="2174789"/>
            <a:ext cx="10515600" cy="4002174"/>
          </a:xfrm>
        </p:spPr>
        <p:txBody>
          <a:bodyPr/>
          <a:lstStyle/>
          <a:p>
            <a:r>
              <a:rPr lang="en-US" dirty="0"/>
              <a:t>Reflect: </a:t>
            </a:r>
          </a:p>
          <a:p>
            <a:pPr lvl="1"/>
            <a:r>
              <a:rPr lang="en-US" dirty="0"/>
              <a:t>Take a moment and reflect on your life. </a:t>
            </a:r>
          </a:p>
          <a:p>
            <a:pPr lvl="1"/>
            <a:r>
              <a:rPr lang="en-US" dirty="0"/>
              <a:t>How do you struggle with humility or being obedient to the Lord? </a:t>
            </a:r>
          </a:p>
          <a:p>
            <a:pPr lvl="1"/>
            <a:r>
              <a:rPr lang="en-US" dirty="0"/>
              <a:t>How can you walk more in humility and obedience?</a:t>
            </a:r>
          </a:p>
          <a:p>
            <a:endParaRPr lang="en-US" dirty="0"/>
          </a:p>
        </p:txBody>
      </p:sp>
    </p:spTree>
    <p:extLst>
      <p:ext uri="{BB962C8B-B14F-4D97-AF65-F5344CB8AC3E}">
        <p14:creationId xmlns:p14="http://schemas.microsoft.com/office/powerpoint/2010/main" val="11997049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4CAED-76B3-451F-959B-9F1BC0157A0B}"/>
              </a:ext>
            </a:extLst>
          </p:cNvPr>
          <p:cNvSpPr>
            <a:spLocks noGrp="1"/>
          </p:cNvSpPr>
          <p:nvPr>
            <p:ph type="title"/>
          </p:nvPr>
        </p:nvSpPr>
        <p:spPr/>
        <p:txBody>
          <a:bodyPr/>
          <a:lstStyle/>
          <a:p>
            <a:r>
              <a:rPr lang="en-US"/>
              <a:t>Application</a:t>
            </a:r>
          </a:p>
        </p:txBody>
      </p:sp>
      <p:sp>
        <p:nvSpPr>
          <p:cNvPr id="3" name="Content Placeholder 2">
            <a:extLst>
              <a:ext uri="{FF2B5EF4-FFF2-40B4-BE49-F238E27FC236}">
                <a16:creationId xmlns:a16="http://schemas.microsoft.com/office/drawing/2014/main" id="{53BCA236-37F3-421C-98C7-361F4B5330F7}"/>
              </a:ext>
            </a:extLst>
          </p:cNvPr>
          <p:cNvSpPr>
            <a:spLocks noGrp="1"/>
          </p:cNvSpPr>
          <p:nvPr>
            <p:ph idx="1"/>
          </p:nvPr>
        </p:nvSpPr>
        <p:spPr/>
        <p:txBody>
          <a:bodyPr/>
          <a:lstStyle/>
          <a:p>
            <a:r>
              <a:rPr lang="en-US" dirty="0"/>
              <a:t>Remember: </a:t>
            </a:r>
          </a:p>
          <a:p>
            <a:pPr lvl="1"/>
            <a:r>
              <a:rPr lang="en-US" dirty="0"/>
              <a:t>As you put away Christmas decorations, replace them with a visible reminder of Jesus’ current reign as King, </a:t>
            </a:r>
          </a:p>
          <a:p>
            <a:pPr lvl="1"/>
            <a:r>
              <a:rPr lang="en-US" dirty="0"/>
              <a:t>For example: a ceramic church or a small globe as a reminder to pray for missionaries.</a:t>
            </a:r>
          </a:p>
          <a:p>
            <a:endParaRPr lang="en-US" dirty="0"/>
          </a:p>
        </p:txBody>
      </p:sp>
    </p:spTree>
    <p:extLst>
      <p:ext uri="{BB962C8B-B14F-4D97-AF65-F5344CB8AC3E}">
        <p14:creationId xmlns:p14="http://schemas.microsoft.com/office/powerpoint/2010/main" val="17562416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4CAED-76B3-451F-959B-9F1BC0157A0B}"/>
              </a:ext>
            </a:extLst>
          </p:cNvPr>
          <p:cNvSpPr>
            <a:spLocks noGrp="1"/>
          </p:cNvSpPr>
          <p:nvPr>
            <p:ph type="title"/>
          </p:nvPr>
        </p:nvSpPr>
        <p:spPr/>
        <p:txBody>
          <a:bodyPr/>
          <a:lstStyle/>
          <a:p>
            <a:r>
              <a:rPr lang="en-US"/>
              <a:t>Application</a:t>
            </a:r>
          </a:p>
        </p:txBody>
      </p:sp>
      <p:sp>
        <p:nvSpPr>
          <p:cNvPr id="3" name="Content Placeholder 2">
            <a:extLst>
              <a:ext uri="{FF2B5EF4-FFF2-40B4-BE49-F238E27FC236}">
                <a16:creationId xmlns:a16="http://schemas.microsoft.com/office/drawing/2014/main" id="{53BCA236-37F3-421C-98C7-361F4B5330F7}"/>
              </a:ext>
            </a:extLst>
          </p:cNvPr>
          <p:cNvSpPr>
            <a:spLocks noGrp="1"/>
          </p:cNvSpPr>
          <p:nvPr>
            <p:ph idx="1"/>
          </p:nvPr>
        </p:nvSpPr>
        <p:spPr>
          <a:xfrm>
            <a:off x="838200" y="2187145"/>
            <a:ext cx="10515600" cy="3989817"/>
          </a:xfrm>
        </p:spPr>
        <p:txBody>
          <a:bodyPr/>
          <a:lstStyle/>
          <a:p>
            <a:r>
              <a:rPr lang="en-US" dirty="0"/>
              <a:t>Reveal: </a:t>
            </a:r>
          </a:p>
          <a:p>
            <a:pPr lvl="1"/>
            <a:r>
              <a:rPr lang="en-US" dirty="0"/>
              <a:t>Thinking about how Jesus is the King who reigns forever, how can you share this truth with someone this week? </a:t>
            </a:r>
          </a:p>
          <a:p>
            <a:pPr lvl="1"/>
            <a:r>
              <a:rPr lang="en-US" dirty="0"/>
              <a:t>Plan to share the gospel with someone this week. </a:t>
            </a:r>
          </a:p>
          <a:p>
            <a:endParaRPr lang="en-US" dirty="0"/>
          </a:p>
        </p:txBody>
      </p:sp>
    </p:spTree>
    <p:extLst>
      <p:ext uri="{BB962C8B-B14F-4D97-AF65-F5344CB8AC3E}">
        <p14:creationId xmlns:p14="http://schemas.microsoft.com/office/powerpoint/2010/main" val="13260138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04164F4-8D39-4FB1-B22A-C273290151E6}"/>
              </a:ext>
            </a:extLst>
          </p:cNvPr>
          <p:cNvSpPr>
            <a:spLocks noGrp="1"/>
          </p:cNvSpPr>
          <p:nvPr>
            <p:ph type="title"/>
          </p:nvPr>
        </p:nvSpPr>
        <p:spPr/>
        <p:txBody>
          <a:bodyPr/>
          <a:lstStyle/>
          <a:p>
            <a:r>
              <a:rPr lang="en-US" dirty="0"/>
              <a:t>Family Activities</a:t>
            </a:r>
          </a:p>
        </p:txBody>
      </p:sp>
      <p:pic>
        <p:nvPicPr>
          <p:cNvPr id="6" name="Picture 5" descr="A picture containing text, crossword puzzle&#10;&#10;Description automatically generated">
            <a:extLst>
              <a:ext uri="{FF2B5EF4-FFF2-40B4-BE49-F238E27FC236}">
                <a16:creationId xmlns:a16="http://schemas.microsoft.com/office/drawing/2014/main" id="{FB63DC41-E387-460F-903A-5E13611B0016}"/>
              </a:ext>
            </a:extLst>
          </p:cNvPr>
          <p:cNvPicPr>
            <a:picLocks noChangeAspect="1"/>
          </p:cNvPicPr>
          <p:nvPr/>
        </p:nvPicPr>
        <p:blipFill>
          <a:blip r:embed="rId2">
            <a:duotone>
              <a:prstClr val="black"/>
              <a:schemeClr val="accent4">
                <a:tint val="45000"/>
                <a:satMod val="400000"/>
              </a:schemeClr>
            </a:duotone>
            <a:extLst>
              <a:ext uri="{28A0092B-C50C-407E-A947-70E740481C1C}">
                <a14:useLocalDpi xmlns:a14="http://schemas.microsoft.com/office/drawing/2010/main" val="0"/>
              </a:ext>
            </a:extLst>
          </a:blip>
          <a:stretch>
            <a:fillRect/>
          </a:stretch>
        </p:blipFill>
        <p:spPr>
          <a:xfrm>
            <a:off x="-212125" y="2000250"/>
            <a:ext cx="7648619" cy="2869796"/>
          </a:xfrm>
          <a:prstGeom prst="rect">
            <a:avLst/>
          </a:prstGeom>
          <a:ln>
            <a:noFill/>
          </a:ln>
          <a:effectLst>
            <a:outerShdw blurRad="292100" dist="139700" dir="2700000" algn="tl" rotWithShape="0">
              <a:srgbClr val="333333">
                <a:alpha val="65000"/>
              </a:srgbClr>
            </a:outerShdw>
          </a:effectLst>
          <a:scene3d>
            <a:camera prst="perspectiveContrastingRightFacing"/>
            <a:lightRig rig="threePt" dir="t"/>
          </a:scene3d>
        </p:spPr>
      </p:pic>
      <p:pic>
        <p:nvPicPr>
          <p:cNvPr id="8" name="Picture 7" descr="A picture containing text, vector graphics&#10;&#10;Description automatically generated">
            <a:extLst>
              <a:ext uri="{FF2B5EF4-FFF2-40B4-BE49-F238E27FC236}">
                <a16:creationId xmlns:a16="http://schemas.microsoft.com/office/drawing/2014/main" id="{595387AE-4462-483B-983E-3BCD3E4B3BB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8610387" y="3429000"/>
            <a:ext cx="1724025" cy="2857500"/>
          </a:xfrm>
          <a:prstGeom prst="rect">
            <a:avLst/>
          </a:prstGeom>
          <a:ln>
            <a:noFill/>
          </a:ln>
          <a:effectLst>
            <a:outerShdw blurRad="292100" dist="139700" dir="2700000" algn="tl" rotWithShape="0">
              <a:srgbClr val="333333">
                <a:alpha val="65000"/>
              </a:srgbClr>
            </a:outerShdw>
          </a:effectLst>
        </p:spPr>
      </p:pic>
      <p:sp>
        <p:nvSpPr>
          <p:cNvPr id="9" name="Speech Bubble: Rectangle with Corners Rounded 8">
            <a:extLst>
              <a:ext uri="{FF2B5EF4-FFF2-40B4-BE49-F238E27FC236}">
                <a16:creationId xmlns:a16="http://schemas.microsoft.com/office/drawing/2014/main" id="{C8F51DE6-4B20-4625-B782-3B5C26445D42}"/>
              </a:ext>
            </a:extLst>
          </p:cNvPr>
          <p:cNvSpPr/>
          <p:nvPr/>
        </p:nvSpPr>
        <p:spPr>
          <a:xfrm>
            <a:off x="6969211" y="1569308"/>
            <a:ext cx="4090086" cy="1692876"/>
          </a:xfrm>
          <a:prstGeom prst="wedgeRoundRectCallout">
            <a:avLst>
              <a:gd name="adj1" fmla="val -2706"/>
              <a:gd name="adj2" fmla="val 68339"/>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latin typeface="Comic Sans MS" panose="030F0702030302020204" pitchFamily="66" charset="0"/>
              </a:rPr>
              <a:t>We have letters down at this location.  Help is summoned from </a:t>
            </a:r>
            <a:r>
              <a:rPr lang="en-US" dirty="0">
                <a:latin typeface="Comic Sans MS" panose="030F0702030302020204" pitchFamily="66" charset="0"/>
                <a:hlinkClick r:id="rId4"/>
              </a:rPr>
              <a:t>https://tinyurl.com/2p93n7sa</a:t>
            </a:r>
            <a:r>
              <a:rPr lang="en-US" dirty="0">
                <a:latin typeface="Comic Sans MS" panose="030F0702030302020204" pitchFamily="66" charset="0"/>
              </a:rPr>
              <a:t> Further activities are foreseen at this same site.</a:t>
            </a:r>
          </a:p>
        </p:txBody>
      </p:sp>
    </p:spTree>
    <p:extLst>
      <p:ext uri="{BB962C8B-B14F-4D97-AF65-F5344CB8AC3E}">
        <p14:creationId xmlns:p14="http://schemas.microsoft.com/office/powerpoint/2010/main" val="2767373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D492F52-4E13-4D87-9BD5-1CD83CE3093E}"/>
              </a:ext>
            </a:extLst>
          </p:cNvPr>
          <p:cNvSpPr>
            <a:spLocks noGrp="1"/>
          </p:cNvSpPr>
          <p:nvPr>
            <p:ph type="title"/>
          </p:nvPr>
        </p:nvSpPr>
        <p:spPr/>
        <p:txBody>
          <a:bodyPr/>
          <a:lstStyle/>
          <a:p>
            <a:r>
              <a:rPr lang="en-US" dirty="0"/>
              <a:t>Video Introduction</a:t>
            </a:r>
          </a:p>
        </p:txBody>
      </p:sp>
      <p:grpSp>
        <p:nvGrpSpPr>
          <p:cNvPr id="9" name="Group 8">
            <a:extLst>
              <a:ext uri="{FF2B5EF4-FFF2-40B4-BE49-F238E27FC236}">
                <a16:creationId xmlns:a16="http://schemas.microsoft.com/office/drawing/2014/main" id="{33F348C4-5E8F-4219-B9BD-38EA410D6BD7}"/>
              </a:ext>
            </a:extLst>
          </p:cNvPr>
          <p:cNvGrpSpPr/>
          <p:nvPr/>
        </p:nvGrpSpPr>
        <p:grpSpPr>
          <a:xfrm>
            <a:off x="2849598" y="1587500"/>
            <a:ext cx="6492803" cy="4264870"/>
            <a:chOff x="2849598" y="1587500"/>
            <a:chExt cx="6492803" cy="4264870"/>
          </a:xfrm>
        </p:grpSpPr>
        <p:pic>
          <p:nvPicPr>
            <p:cNvPr id="6" name="Picture 5" descr="A picture containing text, indoor&#10;&#10;Description automatically generated">
              <a:extLst>
                <a:ext uri="{FF2B5EF4-FFF2-40B4-BE49-F238E27FC236}">
                  <a16:creationId xmlns:a16="http://schemas.microsoft.com/office/drawing/2014/main" id="{3AE09261-B314-4D7E-B8B5-6800DFF59B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8500" y="1895475"/>
              <a:ext cx="5715000" cy="3067050"/>
            </a:xfrm>
            <a:prstGeom prst="rect">
              <a:avLst/>
            </a:prstGeom>
          </p:spPr>
        </p:pic>
        <p:pic>
          <p:nvPicPr>
            <p:cNvPr id="8" name="Picture 7" descr="Shape&#10;&#10;Description automatically generated with medium confidence">
              <a:hlinkClick r:id="rId3"/>
              <a:extLst>
                <a:ext uri="{FF2B5EF4-FFF2-40B4-BE49-F238E27FC236}">
                  <a16:creationId xmlns:a16="http://schemas.microsoft.com/office/drawing/2014/main" id="{E8685CCD-F08A-4CF4-99F4-FB4DB1870AE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49598" y="1587500"/>
              <a:ext cx="6492803" cy="4264870"/>
            </a:xfrm>
            <a:prstGeom prst="rect">
              <a:avLst/>
            </a:prstGeom>
          </p:spPr>
        </p:pic>
      </p:grpSp>
      <p:sp>
        <p:nvSpPr>
          <p:cNvPr id="10" name="TextBox 9">
            <a:extLst>
              <a:ext uri="{FF2B5EF4-FFF2-40B4-BE49-F238E27FC236}">
                <a16:creationId xmlns:a16="http://schemas.microsoft.com/office/drawing/2014/main" id="{8292FB01-089E-496B-B291-520FFC47AACD}"/>
              </a:ext>
            </a:extLst>
          </p:cNvPr>
          <p:cNvSpPr txBox="1"/>
          <p:nvPr/>
        </p:nvSpPr>
        <p:spPr>
          <a:xfrm>
            <a:off x="3962400" y="5852370"/>
            <a:ext cx="4191000" cy="523220"/>
          </a:xfrm>
          <a:prstGeom prst="rect">
            <a:avLst/>
          </a:prstGeom>
          <a:noFill/>
        </p:spPr>
        <p:txBody>
          <a:bodyPr wrap="square" rtlCol="0">
            <a:spAutoFit/>
          </a:bodyPr>
          <a:lstStyle/>
          <a:p>
            <a:pPr algn="ctr"/>
            <a:r>
              <a:rPr lang="en-US" sz="2800" dirty="0">
                <a:hlinkClick r:id="rId3"/>
              </a:rPr>
              <a:t>View Video</a:t>
            </a:r>
            <a:endParaRPr lang="en-US" sz="2800" dirty="0"/>
          </a:p>
        </p:txBody>
      </p:sp>
    </p:spTree>
    <p:extLst>
      <p:ext uri="{BB962C8B-B14F-4D97-AF65-F5344CB8AC3E}">
        <p14:creationId xmlns:p14="http://schemas.microsoft.com/office/powerpoint/2010/main" val="18208489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King Who </a:t>
            </a:r>
            <a:br>
              <a:rPr lang="en-US" dirty="0"/>
            </a:br>
            <a:r>
              <a:rPr lang="en-US" dirty="0"/>
              <a:t>Reigns Forever</a:t>
            </a:r>
          </a:p>
        </p:txBody>
      </p:sp>
      <p:sp>
        <p:nvSpPr>
          <p:cNvPr id="3" name="Subtitle 2"/>
          <p:cNvSpPr>
            <a:spLocks noGrp="1"/>
          </p:cNvSpPr>
          <p:nvPr>
            <p:ph type="subTitle" idx="1"/>
          </p:nvPr>
        </p:nvSpPr>
        <p:spPr>
          <a:xfrm>
            <a:off x="1524000" y="3873500"/>
            <a:ext cx="9144000" cy="1384300"/>
          </a:xfrm>
        </p:spPr>
        <p:txBody>
          <a:bodyPr/>
          <a:lstStyle/>
          <a:p>
            <a:r>
              <a:rPr lang="en-US" dirty="0"/>
              <a:t>December 26</a:t>
            </a:r>
          </a:p>
        </p:txBody>
      </p:sp>
    </p:spTree>
    <p:extLst>
      <p:ext uri="{BB962C8B-B14F-4D97-AF65-F5344CB8AC3E}">
        <p14:creationId xmlns:p14="http://schemas.microsoft.com/office/powerpoint/2010/main" val="17185628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D046036-6A21-4FAA-B50D-4B904130D81E}"/>
              </a:ext>
            </a:extLst>
          </p:cNvPr>
          <p:cNvSpPr>
            <a:spLocks noGrp="1"/>
          </p:cNvSpPr>
          <p:nvPr>
            <p:ph type="title"/>
          </p:nvPr>
        </p:nvSpPr>
        <p:spPr/>
        <p:txBody>
          <a:bodyPr/>
          <a:lstStyle/>
          <a:p>
            <a:r>
              <a:rPr lang="en-US" dirty="0"/>
              <a:t>What do you think?</a:t>
            </a:r>
          </a:p>
        </p:txBody>
      </p:sp>
      <p:sp>
        <p:nvSpPr>
          <p:cNvPr id="4" name="Content Placeholder 3">
            <a:extLst>
              <a:ext uri="{FF2B5EF4-FFF2-40B4-BE49-F238E27FC236}">
                <a16:creationId xmlns:a16="http://schemas.microsoft.com/office/drawing/2014/main" id="{62513CF3-6DB1-412B-A966-70B30B381E44}"/>
              </a:ext>
            </a:extLst>
          </p:cNvPr>
          <p:cNvSpPr>
            <a:spLocks noGrp="1"/>
          </p:cNvSpPr>
          <p:nvPr>
            <p:ph idx="1"/>
          </p:nvPr>
        </p:nvSpPr>
        <p:spPr/>
        <p:txBody>
          <a:bodyPr>
            <a:normAutofit lnSpcReduction="10000"/>
          </a:bodyPr>
          <a:lstStyle/>
          <a:p>
            <a:r>
              <a:rPr lang="en-US" dirty="0"/>
              <a:t>What kinds of dreams and expectations do people typically have for their children?</a:t>
            </a:r>
          </a:p>
          <a:p>
            <a:r>
              <a:rPr lang="en-US" dirty="0">
                <a:solidFill>
                  <a:srgbClr val="C00000"/>
                </a:solidFill>
              </a:rPr>
              <a:t>Consider what God’s expectations were when He sent Jesus to earth … as a baby … then as an adult.</a:t>
            </a:r>
          </a:p>
          <a:p>
            <a:pPr lvl="1"/>
            <a:r>
              <a:rPr lang="en-US" dirty="0">
                <a:solidFill>
                  <a:srgbClr val="C00000"/>
                </a:solidFill>
              </a:rPr>
              <a:t>God’s plan was for Jesus to come to us as God in person.</a:t>
            </a:r>
          </a:p>
          <a:p>
            <a:pPr lvl="1"/>
            <a:r>
              <a:rPr lang="en-US" dirty="0">
                <a:solidFill>
                  <a:srgbClr val="C00000"/>
                </a:solidFill>
              </a:rPr>
              <a:t>Jesus is the King who rules His kingdom now and forever.</a:t>
            </a:r>
          </a:p>
          <a:p>
            <a:endParaRPr lang="en-US" dirty="0"/>
          </a:p>
        </p:txBody>
      </p:sp>
      <p:grpSp>
        <p:nvGrpSpPr>
          <p:cNvPr id="11" name="Group 10">
            <a:extLst>
              <a:ext uri="{FF2B5EF4-FFF2-40B4-BE49-F238E27FC236}">
                <a16:creationId xmlns:a16="http://schemas.microsoft.com/office/drawing/2014/main" id="{9477F0F8-5E9A-4F5F-96BF-3CDDD80BDF90}"/>
              </a:ext>
            </a:extLst>
          </p:cNvPr>
          <p:cNvGrpSpPr/>
          <p:nvPr/>
        </p:nvGrpSpPr>
        <p:grpSpPr>
          <a:xfrm>
            <a:off x="1863291" y="3327400"/>
            <a:ext cx="8465418" cy="2655749"/>
            <a:chOff x="1593326" y="3429000"/>
            <a:chExt cx="8465418" cy="2655749"/>
          </a:xfrm>
        </p:grpSpPr>
        <p:pic>
          <p:nvPicPr>
            <p:cNvPr id="6" name="Picture 5" descr="A group of people wearing clothing&#10;&#10;Description automatically generated with medium confidence">
              <a:extLst>
                <a:ext uri="{FF2B5EF4-FFF2-40B4-BE49-F238E27FC236}">
                  <a16:creationId xmlns:a16="http://schemas.microsoft.com/office/drawing/2014/main" id="{85FE6D84-4173-445F-92F2-4687070134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95682" y="3513284"/>
              <a:ext cx="3853000" cy="2509266"/>
            </a:xfrm>
            <a:prstGeom prst="rect">
              <a:avLst/>
            </a:prstGeom>
            <a:ln>
              <a:noFill/>
            </a:ln>
            <a:effectLst>
              <a:outerShdw blurRad="292100" dist="139700" dir="2700000" algn="tl" rotWithShape="0">
                <a:srgbClr val="333333">
                  <a:alpha val="65000"/>
                </a:srgbClr>
              </a:outerShdw>
            </a:effectLst>
          </p:spPr>
        </p:pic>
        <p:pic>
          <p:nvPicPr>
            <p:cNvPr id="8" name="Picture 7">
              <a:extLst>
                <a:ext uri="{FF2B5EF4-FFF2-40B4-BE49-F238E27FC236}">
                  <a16:creationId xmlns:a16="http://schemas.microsoft.com/office/drawing/2014/main" id="{556BBDA2-3F1F-4372-82F4-F9A193479F9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93326" y="3483649"/>
              <a:ext cx="1934568" cy="2601100"/>
            </a:xfrm>
            <a:prstGeom prst="rect">
              <a:avLst/>
            </a:prstGeom>
            <a:ln>
              <a:noFill/>
            </a:ln>
            <a:effectLst>
              <a:outerShdw blurRad="292100" dist="139700" dir="2700000" algn="tl" rotWithShape="0">
                <a:srgbClr val="333333">
                  <a:alpha val="65000"/>
                </a:srgbClr>
              </a:outerShdw>
            </a:effectLst>
          </p:spPr>
        </p:pic>
        <p:pic>
          <p:nvPicPr>
            <p:cNvPr id="10" name="Picture 9" descr="A cartoon of a person holding a sword&#10;&#10;Description automatically generated with low confidence">
              <a:extLst>
                <a:ext uri="{FF2B5EF4-FFF2-40B4-BE49-F238E27FC236}">
                  <a16:creationId xmlns:a16="http://schemas.microsoft.com/office/drawing/2014/main" id="{4461DCF4-C94A-44FC-AD78-D17C2BA7E5A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548682" y="3429000"/>
              <a:ext cx="2510062" cy="2601100"/>
            </a:xfrm>
            <a:prstGeom prst="rect">
              <a:avLst/>
            </a:prstGeom>
            <a:ln>
              <a:noFill/>
            </a:ln>
            <a:effectLst>
              <a:outerShdw blurRad="292100" dist="139700" dir="2700000" algn="tl" rotWithShape="0">
                <a:srgbClr val="333333">
                  <a:alpha val="65000"/>
                </a:srgbClr>
              </a:outerShdw>
            </a:effectLst>
          </p:spPr>
        </p:pic>
      </p:grpSp>
    </p:spTree>
    <p:extLst>
      <p:ext uri="{BB962C8B-B14F-4D97-AF65-F5344CB8AC3E}">
        <p14:creationId xmlns:p14="http://schemas.microsoft.com/office/powerpoint/2010/main" val="2124694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11"/>
                                        </p:tgtEl>
                                        <p:attrNameLst>
                                          <p:attrName>style.visibility</p:attrName>
                                        </p:attrNameLst>
                                      </p:cBhvr>
                                      <p:to>
                                        <p:strVal val="hidden"/>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5C600-8F6A-41AE-B9A1-E918DA767102}"/>
              </a:ext>
            </a:extLst>
          </p:cNvPr>
          <p:cNvSpPr>
            <a:spLocks noGrp="1"/>
          </p:cNvSpPr>
          <p:nvPr>
            <p:ph type="title"/>
          </p:nvPr>
        </p:nvSpPr>
        <p:spPr/>
        <p:txBody>
          <a:bodyPr/>
          <a:lstStyle/>
          <a:p>
            <a:pPr algn="l"/>
            <a:r>
              <a:rPr lang="en-US" dirty="0"/>
              <a:t>Listen for lyrics from Handel’s Messiah.</a:t>
            </a:r>
          </a:p>
        </p:txBody>
      </p:sp>
      <p:sp>
        <p:nvSpPr>
          <p:cNvPr id="3" name="Content Placeholder 2">
            <a:extLst>
              <a:ext uri="{FF2B5EF4-FFF2-40B4-BE49-F238E27FC236}">
                <a16:creationId xmlns:a16="http://schemas.microsoft.com/office/drawing/2014/main" id="{DD64DDD8-C701-4B2E-8940-E917941BF355}"/>
              </a:ext>
            </a:extLst>
          </p:cNvPr>
          <p:cNvSpPr>
            <a:spLocks noGrp="1"/>
          </p:cNvSpPr>
          <p:nvPr>
            <p:ph idx="1"/>
          </p:nvPr>
        </p:nvSpPr>
        <p:spPr>
          <a:xfrm>
            <a:off x="1375063" y="1968129"/>
            <a:ext cx="9441873" cy="4351338"/>
          </a:xfrm>
        </p:spPr>
        <p:txBody>
          <a:bodyPr/>
          <a:lstStyle/>
          <a:p>
            <a:pPr marL="0" indent="0" algn="ctr">
              <a:buNone/>
            </a:pPr>
            <a:r>
              <a:rPr lang="en-US" dirty="0"/>
              <a:t>Isaiah 9:6-7 (NIV)  For to us a child is born, to us a son is given, and the government will be on his shoulders. And he will be called Wonderful Counselor, Mighty God, Everlasting Father, Prince of Peace. 7  Of the increase of his government</a:t>
            </a:r>
          </a:p>
        </p:txBody>
      </p:sp>
    </p:spTree>
    <p:extLst>
      <p:ext uri="{BB962C8B-B14F-4D97-AF65-F5344CB8AC3E}">
        <p14:creationId xmlns:p14="http://schemas.microsoft.com/office/powerpoint/2010/main" val="2821283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5C600-8F6A-41AE-B9A1-E918DA767102}"/>
              </a:ext>
            </a:extLst>
          </p:cNvPr>
          <p:cNvSpPr>
            <a:spLocks noGrp="1"/>
          </p:cNvSpPr>
          <p:nvPr>
            <p:ph type="title"/>
          </p:nvPr>
        </p:nvSpPr>
        <p:spPr/>
        <p:txBody>
          <a:bodyPr/>
          <a:lstStyle/>
          <a:p>
            <a:pPr algn="l"/>
            <a:r>
              <a:rPr lang="en-US" dirty="0"/>
              <a:t>Listen for lyrics from Handel’s Messiah.</a:t>
            </a:r>
          </a:p>
        </p:txBody>
      </p:sp>
      <p:sp>
        <p:nvSpPr>
          <p:cNvPr id="3" name="Content Placeholder 2">
            <a:extLst>
              <a:ext uri="{FF2B5EF4-FFF2-40B4-BE49-F238E27FC236}">
                <a16:creationId xmlns:a16="http://schemas.microsoft.com/office/drawing/2014/main" id="{DD64DDD8-C701-4B2E-8940-E917941BF355}"/>
              </a:ext>
            </a:extLst>
          </p:cNvPr>
          <p:cNvSpPr>
            <a:spLocks noGrp="1"/>
          </p:cNvSpPr>
          <p:nvPr>
            <p:ph idx="1"/>
          </p:nvPr>
        </p:nvSpPr>
        <p:spPr>
          <a:xfrm>
            <a:off x="1375063" y="1968129"/>
            <a:ext cx="9441873" cy="4351338"/>
          </a:xfrm>
        </p:spPr>
        <p:txBody>
          <a:bodyPr/>
          <a:lstStyle/>
          <a:p>
            <a:pPr marL="0" indent="0" algn="ctr">
              <a:buNone/>
            </a:pPr>
            <a:r>
              <a:rPr lang="en-US" dirty="0"/>
              <a:t>and peace there will be no end. He will reign on David's throne and over his kingdom, establishing and upholding it with justice and righteousness from that time on and forever. The zeal of the LORD Almighty will accomplish this. </a:t>
            </a:r>
          </a:p>
        </p:txBody>
      </p:sp>
      <p:pic>
        <p:nvPicPr>
          <p:cNvPr id="5" name="Picture 4">
            <a:extLst>
              <a:ext uri="{FF2B5EF4-FFF2-40B4-BE49-F238E27FC236}">
                <a16:creationId xmlns:a16="http://schemas.microsoft.com/office/drawing/2014/main" id="{70140FE8-3F79-4C58-828D-06359DAFE0E9}"/>
              </a:ext>
            </a:extLst>
          </p:cNvPr>
          <p:cNvPicPr>
            <a:picLocks noChangeAspect="1"/>
          </p:cNvPicPr>
          <p:nvPr/>
        </p:nvPicPr>
        <p:blipFill>
          <a:blip r:embed="rId2">
            <a:duotone>
              <a:prstClr val="black"/>
              <a:schemeClr val="accent1">
                <a:tint val="45000"/>
                <a:satMod val="400000"/>
              </a:schemeClr>
            </a:duotone>
          </a:blip>
          <a:stretch>
            <a:fillRect/>
          </a:stretch>
        </p:blipFill>
        <p:spPr>
          <a:xfrm>
            <a:off x="4925816" y="5492543"/>
            <a:ext cx="2340365" cy="31428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3252970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AF616-B304-487C-B4EC-3D29B1EBF9B8}"/>
              </a:ext>
            </a:extLst>
          </p:cNvPr>
          <p:cNvSpPr>
            <a:spLocks noGrp="1"/>
          </p:cNvSpPr>
          <p:nvPr>
            <p:ph type="title"/>
          </p:nvPr>
        </p:nvSpPr>
        <p:spPr/>
        <p:txBody>
          <a:bodyPr/>
          <a:lstStyle/>
          <a:p>
            <a:r>
              <a:rPr lang="en-US" dirty="0"/>
              <a:t>Birth of a King Foretold.</a:t>
            </a:r>
          </a:p>
        </p:txBody>
      </p:sp>
      <p:sp>
        <p:nvSpPr>
          <p:cNvPr id="3" name="Content Placeholder 2">
            <a:extLst>
              <a:ext uri="{FF2B5EF4-FFF2-40B4-BE49-F238E27FC236}">
                <a16:creationId xmlns:a16="http://schemas.microsoft.com/office/drawing/2014/main" id="{166EEE1D-624A-46A1-A0DC-E39D687E9059}"/>
              </a:ext>
            </a:extLst>
          </p:cNvPr>
          <p:cNvSpPr>
            <a:spLocks noGrp="1"/>
          </p:cNvSpPr>
          <p:nvPr>
            <p:ph idx="1"/>
          </p:nvPr>
        </p:nvSpPr>
        <p:spPr/>
        <p:txBody>
          <a:bodyPr/>
          <a:lstStyle/>
          <a:p>
            <a:r>
              <a:rPr lang="en-US" dirty="0"/>
              <a:t>What are the </a:t>
            </a:r>
            <a:r>
              <a:rPr lang="en-US" i="1" dirty="0"/>
              <a:t>names</a:t>
            </a:r>
            <a:r>
              <a:rPr lang="en-US" dirty="0"/>
              <a:t> given to the child of whom Isaiah spoke?</a:t>
            </a:r>
          </a:p>
          <a:p>
            <a:r>
              <a:rPr lang="en-US" dirty="0"/>
              <a:t>What further descriptions are given of the Ruler who will be provided by God for His people? </a:t>
            </a:r>
          </a:p>
          <a:p>
            <a:endParaRPr lang="en-US" dirty="0"/>
          </a:p>
          <a:p>
            <a:endParaRPr lang="en-US" dirty="0"/>
          </a:p>
        </p:txBody>
      </p:sp>
    </p:spTree>
    <p:extLst>
      <p:ext uri="{BB962C8B-B14F-4D97-AF65-F5344CB8AC3E}">
        <p14:creationId xmlns:p14="http://schemas.microsoft.com/office/powerpoint/2010/main" val="3050596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F09A1-DBD6-482C-AA27-75391EB24E93}"/>
              </a:ext>
            </a:extLst>
          </p:cNvPr>
          <p:cNvSpPr>
            <a:spLocks noGrp="1"/>
          </p:cNvSpPr>
          <p:nvPr>
            <p:ph type="title"/>
          </p:nvPr>
        </p:nvSpPr>
        <p:spPr/>
        <p:txBody>
          <a:bodyPr/>
          <a:lstStyle/>
          <a:p>
            <a:r>
              <a:rPr lang="en-US" dirty="0"/>
              <a:t>Birth of a King Foretold.</a:t>
            </a:r>
          </a:p>
        </p:txBody>
      </p:sp>
      <p:sp>
        <p:nvSpPr>
          <p:cNvPr id="3" name="Content Placeholder 2">
            <a:extLst>
              <a:ext uri="{FF2B5EF4-FFF2-40B4-BE49-F238E27FC236}">
                <a16:creationId xmlns:a16="http://schemas.microsoft.com/office/drawing/2014/main" id="{9E40AF8E-EC02-49FA-B9FE-68251FC9128C}"/>
              </a:ext>
            </a:extLst>
          </p:cNvPr>
          <p:cNvSpPr>
            <a:spLocks noGrp="1"/>
          </p:cNvSpPr>
          <p:nvPr>
            <p:ph idx="1"/>
          </p:nvPr>
        </p:nvSpPr>
        <p:spPr/>
        <p:txBody>
          <a:bodyPr/>
          <a:lstStyle/>
          <a:p>
            <a:r>
              <a:rPr lang="en-US" dirty="0"/>
              <a:t>What are the implications or characteristics suggested by the names or titles we listed.</a:t>
            </a:r>
            <a:br>
              <a:rPr lang="en-US" dirty="0"/>
            </a:br>
            <a:endParaRPr lang="en-US" dirty="0"/>
          </a:p>
          <a:p>
            <a:pPr lvl="1"/>
            <a:r>
              <a:rPr lang="en-US" dirty="0"/>
              <a:t>Wonderful Counselor</a:t>
            </a:r>
          </a:p>
          <a:p>
            <a:pPr lvl="1"/>
            <a:r>
              <a:rPr lang="en-US" dirty="0"/>
              <a:t>Mighty God</a:t>
            </a:r>
          </a:p>
          <a:p>
            <a:pPr lvl="1"/>
            <a:r>
              <a:rPr lang="en-US" dirty="0"/>
              <a:t>Everlasting Father</a:t>
            </a:r>
          </a:p>
          <a:p>
            <a:pPr lvl="1"/>
            <a:r>
              <a:rPr lang="en-US" dirty="0"/>
              <a:t>Prince of Peace</a:t>
            </a:r>
          </a:p>
        </p:txBody>
      </p:sp>
    </p:spTree>
    <p:extLst>
      <p:ext uri="{BB962C8B-B14F-4D97-AF65-F5344CB8AC3E}">
        <p14:creationId xmlns:p14="http://schemas.microsoft.com/office/powerpoint/2010/main" val="1982106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09602-7EBE-45F2-B004-B0E160598270}"/>
              </a:ext>
            </a:extLst>
          </p:cNvPr>
          <p:cNvSpPr>
            <a:spLocks noGrp="1"/>
          </p:cNvSpPr>
          <p:nvPr>
            <p:ph type="title"/>
          </p:nvPr>
        </p:nvSpPr>
        <p:spPr/>
        <p:txBody>
          <a:bodyPr/>
          <a:lstStyle/>
          <a:p>
            <a:r>
              <a:rPr lang="en-US" dirty="0"/>
              <a:t>Birth of a King Foretold.</a:t>
            </a:r>
          </a:p>
        </p:txBody>
      </p:sp>
      <p:sp>
        <p:nvSpPr>
          <p:cNvPr id="3" name="Content Placeholder 2">
            <a:extLst>
              <a:ext uri="{FF2B5EF4-FFF2-40B4-BE49-F238E27FC236}">
                <a16:creationId xmlns:a16="http://schemas.microsoft.com/office/drawing/2014/main" id="{7E3CDA8B-C1AB-4EBF-971E-566525CAAE95}"/>
              </a:ext>
            </a:extLst>
          </p:cNvPr>
          <p:cNvSpPr>
            <a:spLocks noGrp="1"/>
          </p:cNvSpPr>
          <p:nvPr>
            <p:ph idx="1"/>
          </p:nvPr>
        </p:nvSpPr>
        <p:spPr>
          <a:xfrm>
            <a:off x="838200" y="1830388"/>
            <a:ext cx="10515600" cy="4486275"/>
          </a:xfrm>
        </p:spPr>
        <p:txBody>
          <a:bodyPr>
            <a:normAutofit lnSpcReduction="10000"/>
          </a:bodyPr>
          <a:lstStyle/>
          <a:p>
            <a:r>
              <a:rPr lang="en-US" dirty="0"/>
              <a:t>The Jews anticipated a political or military leader.  What did they hope He would do?</a:t>
            </a:r>
          </a:p>
          <a:p>
            <a:r>
              <a:rPr lang="en-US" dirty="0"/>
              <a:t>In actuality, what kind of ruler was (is) Jesus?</a:t>
            </a:r>
          </a:p>
          <a:p>
            <a:r>
              <a:rPr lang="en-US" dirty="0"/>
              <a:t>In what ways do we </a:t>
            </a:r>
            <a:r>
              <a:rPr lang="en-US" i="1" dirty="0"/>
              <a:t>need</a:t>
            </a:r>
            <a:r>
              <a:rPr lang="en-US" dirty="0"/>
              <a:t> God’s counsel?</a:t>
            </a:r>
          </a:p>
          <a:p>
            <a:r>
              <a:rPr lang="en-US" dirty="0"/>
              <a:t>How do we </a:t>
            </a:r>
            <a:r>
              <a:rPr lang="en-US" i="1" dirty="0"/>
              <a:t>hear or experience </a:t>
            </a:r>
            <a:r>
              <a:rPr lang="en-US" dirty="0"/>
              <a:t>the wonderful counsel of God? </a:t>
            </a:r>
          </a:p>
          <a:p>
            <a:r>
              <a:rPr lang="en-US" dirty="0"/>
              <a:t> In what ways does the Messiah want to rule in our lives?</a:t>
            </a:r>
          </a:p>
        </p:txBody>
      </p:sp>
    </p:spTree>
    <p:extLst>
      <p:ext uri="{BB962C8B-B14F-4D97-AF65-F5344CB8AC3E}">
        <p14:creationId xmlns:p14="http://schemas.microsoft.com/office/powerpoint/2010/main" val="3369622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val="969696"/>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3" end="3"/>
                                            </p:txEl>
                                          </p:spTgt>
                                        </p:tgtEl>
                                        <p:attrNameLst>
                                          <p:attrName>ppt_c</p:attrName>
                                        </p:attrNameLst>
                                      </p:cBhvr>
                                      <p:to>
                                        <a:srgbClr val="969696"/>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AC37F-B0E0-44E8-8955-1B86FD4F9BB8}"/>
              </a:ext>
            </a:extLst>
          </p:cNvPr>
          <p:cNvSpPr>
            <a:spLocks noGrp="1"/>
          </p:cNvSpPr>
          <p:nvPr>
            <p:ph type="title"/>
          </p:nvPr>
        </p:nvSpPr>
        <p:spPr/>
        <p:txBody>
          <a:bodyPr/>
          <a:lstStyle/>
          <a:p>
            <a:pPr algn="l"/>
            <a:r>
              <a:rPr lang="en-US" dirty="0"/>
              <a:t>Listen for a birth announcement.</a:t>
            </a:r>
          </a:p>
        </p:txBody>
      </p:sp>
      <p:sp>
        <p:nvSpPr>
          <p:cNvPr id="3" name="Content Placeholder 2">
            <a:extLst>
              <a:ext uri="{FF2B5EF4-FFF2-40B4-BE49-F238E27FC236}">
                <a16:creationId xmlns:a16="http://schemas.microsoft.com/office/drawing/2014/main" id="{BFA07813-817D-42FE-9AF1-C1C9C0B14944}"/>
              </a:ext>
            </a:extLst>
          </p:cNvPr>
          <p:cNvSpPr>
            <a:spLocks noGrp="1"/>
          </p:cNvSpPr>
          <p:nvPr>
            <p:ph idx="1"/>
          </p:nvPr>
        </p:nvSpPr>
        <p:spPr>
          <a:xfrm>
            <a:off x="1168400" y="1825625"/>
            <a:ext cx="9855200" cy="4351338"/>
          </a:xfrm>
        </p:spPr>
        <p:txBody>
          <a:bodyPr/>
          <a:lstStyle/>
          <a:p>
            <a:pPr marL="0" indent="0" algn="ctr">
              <a:buNone/>
            </a:pPr>
            <a:r>
              <a:rPr lang="en-US" dirty="0"/>
              <a:t>Luke 1:26-31 (NIV)   In the sixth month, God sent the angel Gabriel to Nazareth, a town in Galilee, 27  to a virgin pledged to be married to a man named Joseph, a descendant of David. The virgin's name was Mary. 28  The angel went to her and said, "Greetings, you who are highly favored! </a:t>
            </a:r>
          </a:p>
        </p:txBody>
      </p:sp>
    </p:spTree>
    <p:extLst>
      <p:ext uri="{BB962C8B-B14F-4D97-AF65-F5344CB8AC3E}">
        <p14:creationId xmlns:p14="http://schemas.microsoft.com/office/powerpoint/2010/main" val="644477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8E5AA1F7-6FBE-4C82-8877-B892F7286642}" vid="{58E30FAA-7D03-45B4-AB81-753AF28EFCA9}"/>
    </a:ext>
  </a:extLst>
</a:theme>
</file>

<file path=docProps/app.xml><?xml version="1.0" encoding="utf-8"?>
<Properties xmlns="http://schemas.openxmlformats.org/officeDocument/2006/extended-properties" xmlns:vt="http://schemas.openxmlformats.org/officeDocument/2006/docPropsVTypes">
  <Template>ss4</Template>
  <TotalTime>135</TotalTime>
  <Words>846</Words>
  <Application>Microsoft Office PowerPoint</Application>
  <PresentationFormat>Widescreen</PresentationFormat>
  <Paragraphs>73</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Comic Sans MS</vt:lpstr>
      <vt:lpstr>Office Theme</vt:lpstr>
      <vt:lpstr>The King Who  Reigns Forever</vt:lpstr>
      <vt:lpstr>Video Introduction</vt:lpstr>
      <vt:lpstr>What do you think?</vt:lpstr>
      <vt:lpstr>Listen for lyrics from Handel’s Messiah.</vt:lpstr>
      <vt:lpstr>Listen for lyrics from Handel’s Messiah.</vt:lpstr>
      <vt:lpstr>Birth of a King Foretold.</vt:lpstr>
      <vt:lpstr>Birth of a King Foretold.</vt:lpstr>
      <vt:lpstr>Birth of a King Foretold.</vt:lpstr>
      <vt:lpstr>Listen for a birth announcement.</vt:lpstr>
      <vt:lpstr>Listen for a birth announcement.</vt:lpstr>
      <vt:lpstr>Birth of a King Divinely Announced</vt:lpstr>
      <vt:lpstr>Birth of a King Divinely Announced</vt:lpstr>
      <vt:lpstr>Listen for claims made.</vt:lpstr>
      <vt:lpstr>The King Is Jesus</vt:lpstr>
      <vt:lpstr>The King Is Jesus</vt:lpstr>
      <vt:lpstr>Application</vt:lpstr>
      <vt:lpstr>Application</vt:lpstr>
      <vt:lpstr>Application</vt:lpstr>
      <vt:lpstr>Family Activities</vt:lpstr>
      <vt:lpstr>The King Who  Reigns Forever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King Who  Reigns Forever</dc:title>
  <dc:creator>Steve Armstrong</dc:creator>
  <cp:lastModifiedBy>Steve Armstrong</cp:lastModifiedBy>
  <cp:revision>2</cp:revision>
  <dcterms:created xsi:type="dcterms:W3CDTF">2021-12-10T14:39:33Z</dcterms:created>
  <dcterms:modified xsi:type="dcterms:W3CDTF">2021-12-10T16:55:24Z</dcterms:modified>
</cp:coreProperties>
</file>