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7" d="100"/>
          <a:sy n="77" d="100"/>
        </p:scale>
        <p:origin x="1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6/19/2020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6/19/2020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6/19/2020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6/19/2020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6/19/2020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6/19/2020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6/19/2020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6/19/2020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6/19/2020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6/19/2020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6/19/2020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1000"/>
                </a:schemeClr>
              </a:gs>
              <a:gs pos="60000">
                <a:schemeClr val="accent1">
                  <a:lumMod val="45000"/>
                  <a:lumOff val="55000"/>
                  <a:alpha val="83000"/>
                </a:schemeClr>
              </a:gs>
              <a:gs pos="83000">
                <a:schemeClr val="accent1">
                  <a:lumMod val="45000"/>
                  <a:lumOff val="55000"/>
                  <a:alpha val="80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6/19/2020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inyurl.com/y8lbwjv6" TargetMode="External"/><Relationship Id="rId2" Type="http://schemas.openxmlformats.org/officeDocument/2006/relationships/image" Target="../media/image8.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r23tqayn"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Joy Arising from </a:t>
            </a:r>
            <a:br>
              <a:rPr lang="en-US" dirty="0"/>
            </a:br>
            <a:r>
              <a:rPr lang="en-US" dirty="0"/>
              <a:t>Our Hope</a:t>
            </a:r>
          </a:p>
        </p:txBody>
      </p:sp>
      <p:sp>
        <p:nvSpPr>
          <p:cNvPr id="3" name="Subtitle 2"/>
          <p:cNvSpPr>
            <a:spLocks noGrp="1"/>
          </p:cNvSpPr>
          <p:nvPr>
            <p:ph type="subTitle" idx="1"/>
          </p:nvPr>
        </p:nvSpPr>
        <p:spPr>
          <a:xfrm>
            <a:off x="1524000" y="3788228"/>
            <a:ext cx="9144000" cy="1469571"/>
          </a:xfrm>
        </p:spPr>
        <p:txBody>
          <a:bodyPr/>
          <a:lstStyle/>
          <a:p>
            <a:r>
              <a:rPr lang="en-US" dirty="0"/>
              <a:t>July 5</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E23D7-C60A-4105-8A27-044E23360C46}"/>
              </a:ext>
            </a:extLst>
          </p:cNvPr>
          <p:cNvSpPr>
            <a:spLocks noGrp="1"/>
          </p:cNvSpPr>
          <p:nvPr>
            <p:ph type="title"/>
          </p:nvPr>
        </p:nvSpPr>
        <p:spPr/>
        <p:txBody>
          <a:bodyPr/>
          <a:lstStyle/>
          <a:p>
            <a:r>
              <a:rPr lang="en-US" dirty="0"/>
              <a:t>Rejoice in Christ</a:t>
            </a:r>
          </a:p>
        </p:txBody>
      </p:sp>
      <p:sp>
        <p:nvSpPr>
          <p:cNvPr id="3" name="Content Placeholder 2">
            <a:extLst>
              <a:ext uri="{FF2B5EF4-FFF2-40B4-BE49-F238E27FC236}">
                <a16:creationId xmlns:a16="http://schemas.microsoft.com/office/drawing/2014/main" id="{F4980C8B-964C-4F00-A6E3-393BE8624688}"/>
              </a:ext>
            </a:extLst>
          </p:cNvPr>
          <p:cNvSpPr>
            <a:spLocks noGrp="1"/>
          </p:cNvSpPr>
          <p:nvPr>
            <p:ph idx="1"/>
          </p:nvPr>
        </p:nvSpPr>
        <p:spPr/>
        <p:txBody>
          <a:bodyPr/>
          <a:lstStyle/>
          <a:p>
            <a:r>
              <a:rPr lang="en-US" dirty="0"/>
              <a:t>What hinders us from rejoicing when times are difficult? </a:t>
            </a:r>
          </a:p>
          <a:p>
            <a:r>
              <a:rPr lang="en-US" dirty="0"/>
              <a:t>What gives us cause to rejoice when facing suffering for righteousness sake?  What is the nature of the blessing God gives to us? </a:t>
            </a:r>
          </a:p>
        </p:txBody>
      </p:sp>
    </p:spTree>
    <p:extLst>
      <p:ext uri="{BB962C8B-B14F-4D97-AF65-F5344CB8AC3E}">
        <p14:creationId xmlns:p14="http://schemas.microsoft.com/office/powerpoint/2010/main" val="811831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42BD6-912F-499C-B080-E2EA96A506AD}"/>
              </a:ext>
            </a:extLst>
          </p:cNvPr>
          <p:cNvSpPr>
            <a:spLocks noGrp="1"/>
          </p:cNvSpPr>
          <p:nvPr>
            <p:ph type="title"/>
          </p:nvPr>
        </p:nvSpPr>
        <p:spPr/>
        <p:txBody>
          <a:bodyPr/>
          <a:lstStyle/>
          <a:p>
            <a:pPr algn="l"/>
            <a:r>
              <a:rPr lang="en-US" dirty="0"/>
              <a:t>Listen for how to do good and trust God.</a:t>
            </a:r>
          </a:p>
        </p:txBody>
      </p:sp>
      <p:sp>
        <p:nvSpPr>
          <p:cNvPr id="3" name="Content Placeholder 2">
            <a:extLst>
              <a:ext uri="{FF2B5EF4-FFF2-40B4-BE49-F238E27FC236}">
                <a16:creationId xmlns:a16="http://schemas.microsoft.com/office/drawing/2014/main" id="{E1F00B2B-CA0F-4562-98AE-D921B75666EB}"/>
              </a:ext>
            </a:extLst>
          </p:cNvPr>
          <p:cNvSpPr>
            <a:spLocks noGrp="1"/>
          </p:cNvSpPr>
          <p:nvPr>
            <p:ph idx="1"/>
          </p:nvPr>
        </p:nvSpPr>
        <p:spPr>
          <a:xfrm>
            <a:off x="1164919" y="1762995"/>
            <a:ext cx="10063619" cy="4351338"/>
          </a:xfrm>
        </p:spPr>
        <p:txBody>
          <a:bodyPr/>
          <a:lstStyle/>
          <a:p>
            <a:pPr marL="0" indent="0" algn="ctr">
              <a:buNone/>
            </a:pPr>
            <a:r>
              <a:rPr lang="en-US" dirty="0"/>
              <a:t>1 Peter 4:15-19 (NIV)  If you suffer, it should not be as a murderer or thief or any other kind of criminal, or even as a meddler. 16  However, if you suffer as a Christian, do not be ashamed, but praise God that you bear that name. 17  For it is time for judgment to begin with the family of God; and if it begins with us, </a:t>
            </a:r>
          </a:p>
        </p:txBody>
      </p:sp>
    </p:spTree>
    <p:extLst>
      <p:ext uri="{BB962C8B-B14F-4D97-AF65-F5344CB8AC3E}">
        <p14:creationId xmlns:p14="http://schemas.microsoft.com/office/powerpoint/2010/main" val="21183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42BD6-912F-499C-B080-E2EA96A506AD}"/>
              </a:ext>
            </a:extLst>
          </p:cNvPr>
          <p:cNvSpPr>
            <a:spLocks noGrp="1"/>
          </p:cNvSpPr>
          <p:nvPr>
            <p:ph type="title"/>
          </p:nvPr>
        </p:nvSpPr>
        <p:spPr/>
        <p:txBody>
          <a:bodyPr/>
          <a:lstStyle/>
          <a:p>
            <a:pPr algn="l"/>
            <a:r>
              <a:rPr lang="en-US" dirty="0"/>
              <a:t>Listen for how to do good and trust God.</a:t>
            </a:r>
          </a:p>
        </p:txBody>
      </p:sp>
      <p:sp>
        <p:nvSpPr>
          <p:cNvPr id="3" name="Content Placeholder 2">
            <a:extLst>
              <a:ext uri="{FF2B5EF4-FFF2-40B4-BE49-F238E27FC236}">
                <a16:creationId xmlns:a16="http://schemas.microsoft.com/office/drawing/2014/main" id="{E1F00B2B-CA0F-4562-98AE-D921B75666EB}"/>
              </a:ext>
            </a:extLst>
          </p:cNvPr>
          <p:cNvSpPr>
            <a:spLocks noGrp="1"/>
          </p:cNvSpPr>
          <p:nvPr>
            <p:ph idx="1"/>
          </p:nvPr>
        </p:nvSpPr>
        <p:spPr>
          <a:xfrm>
            <a:off x="1453019" y="1637735"/>
            <a:ext cx="9687837" cy="4351338"/>
          </a:xfrm>
        </p:spPr>
        <p:txBody>
          <a:bodyPr/>
          <a:lstStyle/>
          <a:p>
            <a:pPr marL="0" indent="0" algn="ctr">
              <a:buNone/>
            </a:pPr>
            <a:r>
              <a:rPr lang="en-US" dirty="0"/>
              <a:t>what will the outcome be for those who do not obey the gospel of God? 18  And, "If it is hard for the righteous to be saved, what will become of the ungodly and the sinner?" 19  So then, those who suffer according to God's will should commit themselves to their faithful Creator and continue to do good.</a:t>
            </a:r>
          </a:p>
        </p:txBody>
      </p:sp>
      <p:pic>
        <p:nvPicPr>
          <p:cNvPr id="5" name="Picture 4">
            <a:extLst>
              <a:ext uri="{FF2B5EF4-FFF2-40B4-BE49-F238E27FC236}">
                <a16:creationId xmlns:a16="http://schemas.microsoft.com/office/drawing/2014/main" id="{07959C71-49A7-4C00-A8DA-E06B5BB6A29F}"/>
              </a:ext>
            </a:extLst>
          </p:cNvPr>
          <p:cNvPicPr>
            <a:picLocks noChangeAspect="1"/>
          </p:cNvPicPr>
          <p:nvPr/>
        </p:nvPicPr>
        <p:blipFill>
          <a:blip r:embed="rId2"/>
          <a:stretch>
            <a:fillRect/>
          </a:stretch>
        </p:blipFill>
        <p:spPr>
          <a:xfrm>
            <a:off x="4836781" y="5624186"/>
            <a:ext cx="2379516" cy="34314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2706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3078F4-6968-4A9D-AE8C-08E68576C971}"/>
              </a:ext>
            </a:extLst>
          </p:cNvPr>
          <p:cNvSpPr>
            <a:spLocks noGrp="1"/>
          </p:cNvSpPr>
          <p:nvPr>
            <p:ph type="title"/>
          </p:nvPr>
        </p:nvSpPr>
        <p:spPr/>
        <p:txBody>
          <a:bodyPr/>
          <a:lstStyle/>
          <a:p>
            <a:r>
              <a:rPr lang="en-US" dirty="0"/>
              <a:t>Give Glory to God</a:t>
            </a:r>
          </a:p>
        </p:txBody>
      </p:sp>
      <p:sp>
        <p:nvSpPr>
          <p:cNvPr id="3" name="Content Placeholder 2">
            <a:extLst>
              <a:ext uri="{FF2B5EF4-FFF2-40B4-BE49-F238E27FC236}">
                <a16:creationId xmlns:a16="http://schemas.microsoft.com/office/drawing/2014/main" id="{7272FA4C-36B6-457D-A40F-62F27F20BB9E}"/>
              </a:ext>
            </a:extLst>
          </p:cNvPr>
          <p:cNvSpPr>
            <a:spLocks noGrp="1"/>
          </p:cNvSpPr>
          <p:nvPr>
            <p:ph idx="1"/>
          </p:nvPr>
        </p:nvSpPr>
        <p:spPr/>
        <p:txBody>
          <a:bodyPr/>
          <a:lstStyle/>
          <a:p>
            <a:r>
              <a:rPr lang="en-US" dirty="0"/>
              <a:t>If believers do suffer, </a:t>
            </a:r>
            <a:r>
              <a:rPr lang="en-US" i="1" dirty="0"/>
              <a:t>for what </a:t>
            </a:r>
            <a:r>
              <a:rPr lang="en-US" dirty="0"/>
              <a:t>should they suffer and </a:t>
            </a:r>
            <a:r>
              <a:rPr lang="en-US" i="1" dirty="0"/>
              <a:t>not</a:t>
            </a:r>
            <a:r>
              <a:rPr lang="en-US" dirty="0"/>
              <a:t> suffer?</a:t>
            </a:r>
          </a:p>
          <a:p>
            <a:r>
              <a:rPr lang="en-US" dirty="0"/>
              <a:t>Speaking negatively and positively, what does Peter say about the Christian’s attitude toward suffering?</a:t>
            </a:r>
          </a:p>
        </p:txBody>
      </p:sp>
      <p:graphicFrame>
        <p:nvGraphicFramePr>
          <p:cNvPr id="4" name="Table 4">
            <a:extLst>
              <a:ext uri="{FF2B5EF4-FFF2-40B4-BE49-F238E27FC236}">
                <a16:creationId xmlns:a16="http://schemas.microsoft.com/office/drawing/2014/main" id="{F59306AA-4101-47E0-BCB8-F347BAD231D5}"/>
              </a:ext>
            </a:extLst>
          </p:cNvPr>
          <p:cNvGraphicFramePr>
            <a:graphicFrameLocks noGrp="1"/>
          </p:cNvGraphicFramePr>
          <p:nvPr>
            <p:extLst>
              <p:ext uri="{D42A27DB-BD31-4B8C-83A1-F6EECF244321}">
                <p14:modId xmlns:p14="http://schemas.microsoft.com/office/powerpoint/2010/main" val="2467373678"/>
              </p:ext>
            </p:extLst>
          </p:nvPr>
        </p:nvGraphicFramePr>
        <p:xfrm>
          <a:off x="1465544" y="4853255"/>
          <a:ext cx="9281788" cy="914400"/>
        </p:xfrm>
        <a:graphic>
          <a:graphicData uri="http://schemas.openxmlformats.org/drawingml/2006/table">
            <a:tbl>
              <a:tblPr firstRow="1" bandRow="1">
                <a:tableStyleId>{5C22544A-7EE6-4342-B048-85BDC9FD1C3A}</a:tableStyleId>
              </a:tblPr>
              <a:tblGrid>
                <a:gridCol w="4640894">
                  <a:extLst>
                    <a:ext uri="{9D8B030D-6E8A-4147-A177-3AD203B41FA5}">
                      <a16:colId xmlns:a16="http://schemas.microsoft.com/office/drawing/2014/main" val="1020983134"/>
                    </a:ext>
                  </a:extLst>
                </a:gridCol>
                <a:gridCol w="4640894">
                  <a:extLst>
                    <a:ext uri="{9D8B030D-6E8A-4147-A177-3AD203B41FA5}">
                      <a16:colId xmlns:a16="http://schemas.microsoft.com/office/drawing/2014/main" val="1251864553"/>
                    </a:ext>
                  </a:extLst>
                </a:gridCol>
              </a:tblGrid>
              <a:tr h="370840">
                <a:tc>
                  <a:txBody>
                    <a:bodyPr/>
                    <a:lstStyle/>
                    <a:p>
                      <a:pPr algn="ctr"/>
                      <a:r>
                        <a:rPr lang="en-US" sz="2400" dirty="0"/>
                        <a:t>Do Not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dirty="0"/>
                        <a:t>Do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2958338"/>
                  </a:ext>
                </a:extLst>
              </a:tr>
              <a:tr h="370840">
                <a:tc>
                  <a:txBody>
                    <a:bodyPr/>
                    <a:lstStyle/>
                    <a:p>
                      <a:endParaRPr lang="en-US" sz="24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3301150"/>
                  </a:ext>
                </a:extLst>
              </a:tr>
            </a:tbl>
          </a:graphicData>
        </a:graphic>
      </p:graphicFrame>
    </p:spTree>
    <p:extLst>
      <p:ext uri="{BB962C8B-B14F-4D97-AF65-F5344CB8AC3E}">
        <p14:creationId xmlns:p14="http://schemas.microsoft.com/office/powerpoint/2010/main" val="252640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4BC48-A812-415F-B512-AB26EDF8E923}"/>
              </a:ext>
            </a:extLst>
          </p:cNvPr>
          <p:cNvSpPr>
            <a:spLocks noGrp="1"/>
          </p:cNvSpPr>
          <p:nvPr>
            <p:ph type="title"/>
          </p:nvPr>
        </p:nvSpPr>
        <p:spPr/>
        <p:txBody>
          <a:bodyPr/>
          <a:lstStyle/>
          <a:p>
            <a:r>
              <a:rPr lang="en-US" dirty="0"/>
              <a:t>Give Glory to God</a:t>
            </a:r>
          </a:p>
        </p:txBody>
      </p:sp>
      <p:sp>
        <p:nvSpPr>
          <p:cNvPr id="3" name="Content Placeholder 2">
            <a:extLst>
              <a:ext uri="{FF2B5EF4-FFF2-40B4-BE49-F238E27FC236}">
                <a16:creationId xmlns:a16="http://schemas.microsoft.com/office/drawing/2014/main" id="{01FE85E0-3EC5-4B8E-9F60-3012B52C0EB5}"/>
              </a:ext>
            </a:extLst>
          </p:cNvPr>
          <p:cNvSpPr>
            <a:spLocks noGrp="1"/>
          </p:cNvSpPr>
          <p:nvPr>
            <p:ph idx="1"/>
          </p:nvPr>
        </p:nvSpPr>
        <p:spPr/>
        <p:txBody>
          <a:bodyPr/>
          <a:lstStyle/>
          <a:p>
            <a:r>
              <a:rPr lang="en-US" dirty="0"/>
              <a:t>What should those who suffer according to God’s will do? </a:t>
            </a:r>
          </a:p>
          <a:p>
            <a:r>
              <a:rPr lang="en-US" dirty="0"/>
              <a:t>Why might it be within God’s will for someone to suffer?</a:t>
            </a:r>
          </a:p>
          <a:p>
            <a:r>
              <a:rPr lang="en-US" dirty="0"/>
              <a:t>Suppose you don’t know the “why” … what difference does it make if you know “Who” is holding your hand?</a:t>
            </a:r>
          </a:p>
          <a:p>
            <a:endParaRPr lang="en-US" dirty="0"/>
          </a:p>
        </p:txBody>
      </p:sp>
    </p:spTree>
    <p:extLst>
      <p:ext uri="{BB962C8B-B14F-4D97-AF65-F5344CB8AC3E}">
        <p14:creationId xmlns:p14="http://schemas.microsoft.com/office/powerpoint/2010/main" val="201033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EA168-ECF4-4F52-9D18-A8413F034003}"/>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FBC6D23B-1FE7-4FFE-99C0-9F868A2F6C7D}"/>
              </a:ext>
            </a:extLst>
          </p:cNvPr>
          <p:cNvSpPr>
            <a:spLocks noGrp="1"/>
          </p:cNvSpPr>
          <p:nvPr>
            <p:ph idx="1"/>
          </p:nvPr>
        </p:nvSpPr>
        <p:spPr/>
        <p:txBody>
          <a:bodyPr/>
          <a:lstStyle/>
          <a:p>
            <a:r>
              <a:rPr lang="en-US" dirty="0"/>
              <a:t>Rejoice. </a:t>
            </a:r>
          </a:p>
          <a:p>
            <a:pPr lvl="1"/>
            <a:r>
              <a:rPr lang="en-US" dirty="0"/>
              <a:t>Choose gratitude instead of complaint. </a:t>
            </a:r>
          </a:p>
          <a:p>
            <a:pPr lvl="1"/>
            <a:r>
              <a:rPr lang="en-US" dirty="0"/>
              <a:t>Voice a prayer of thanks to the Lord no matter what you are currently facing. </a:t>
            </a:r>
          </a:p>
          <a:p>
            <a:pPr lvl="1"/>
            <a:r>
              <a:rPr lang="en-US" dirty="0"/>
              <a:t>Make a list of ten things that have brought you joy today, and allow that practice to set the tone for a lifestyle of rejoicing in Christ. </a:t>
            </a:r>
          </a:p>
          <a:p>
            <a:endParaRPr lang="en-US" dirty="0"/>
          </a:p>
        </p:txBody>
      </p:sp>
    </p:spTree>
    <p:extLst>
      <p:ext uri="{BB962C8B-B14F-4D97-AF65-F5344CB8AC3E}">
        <p14:creationId xmlns:p14="http://schemas.microsoft.com/office/powerpoint/2010/main" val="2703356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EA168-ECF4-4F52-9D18-A8413F034003}"/>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FBC6D23B-1FE7-4FFE-99C0-9F868A2F6C7D}"/>
              </a:ext>
            </a:extLst>
          </p:cNvPr>
          <p:cNvSpPr>
            <a:spLocks noGrp="1"/>
          </p:cNvSpPr>
          <p:nvPr>
            <p:ph idx="1"/>
          </p:nvPr>
        </p:nvSpPr>
        <p:spPr/>
        <p:txBody>
          <a:bodyPr/>
          <a:lstStyle/>
          <a:p>
            <a:r>
              <a:rPr lang="en-US" dirty="0"/>
              <a:t>Memorize. </a:t>
            </a:r>
          </a:p>
          <a:p>
            <a:pPr lvl="1"/>
            <a:r>
              <a:rPr lang="en-US" dirty="0"/>
              <a:t>To remind yourself to think with the mind of Christ, memorize 1 Peter 4:1-2: </a:t>
            </a:r>
          </a:p>
          <a:p>
            <a:pPr lvl="1"/>
            <a:r>
              <a:rPr lang="en-US" dirty="0"/>
              <a:t>“</a:t>
            </a:r>
            <a:r>
              <a:rPr lang="en-US" i="1" dirty="0"/>
              <a:t>Therefore, since Christ suffered in his body, arm yourselves also with the same attitude, because whoever suffers in the body is done with sin.  As a result, they do not live the rest of their earthly lives for evil human desires, but rather for the will of God</a:t>
            </a:r>
            <a:r>
              <a:rPr lang="en-US" dirty="0"/>
              <a:t>.” </a:t>
            </a:r>
          </a:p>
          <a:p>
            <a:endParaRPr lang="en-US" dirty="0"/>
          </a:p>
        </p:txBody>
      </p:sp>
    </p:spTree>
    <p:extLst>
      <p:ext uri="{BB962C8B-B14F-4D97-AF65-F5344CB8AC3E}">
        <p14:creationId xmlns:p14="http://schemas.microsoft.com/office/powerpoint/2010/main" val="15771000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EA168-ECF4-4F52-9D18-A8413F034003}"/>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FBC6D23B-1FE7-4FFE-99C0-9F868A2F6C7D}"/>
              </a:ext>
            </a:extLst>
          </p:cNvPr>
          <p:cNvSpPr>
            <a:spLocks noGrp="1"/>
          </p:cNvSpPr>
          <p:nvPr>
            <p:ph idx="1"/>
          </p:nvPr>
        </p:nvSpPr>
        <p:spPr/>
        <p:txBody>
          <a:bodyPr/>
          <a:lstStyle/>
          <a:p>
            <a:r>
              <a:rPr lang="en-US" dirty="0"/>
              <a:t>Listen. </a:t>
            </a:r>
          </a:p>
          <a:p>
            <a:pPr lvl="1"/>
            <a:r>
              <a:rPr lang="en-US" dirty="0"/>
              <a:t>Talk with other believers about their trials and suffering. </a:t>
            </a:r>
          </a:p>
          <a:p>
            <a:pPr lvl="1"/>
            <a:r>
              <a:rPr lang="en-US" dirty="0"/>
              <a:t>Listen for the ways God has deepened their walk with Him because of what they have experienced. </a:t>
            </a:r>
          </a:p>
          <a:p>
            <a:pPr lvl="1"/>
            <a:r>
              <a:rPr lang="en-US" dirty="0"/>
              <a:t>Offer prayer and encouragement as needed. </a:t>
            </a:r>
          </a:p>
        </p:txBody>
      </p:sp>
    </p:spTree>
    <p:extLst>
      <p:ext uri="{BB962C8B-B14F-4D97-AF65-F5344CB8AC3E}">
        <p14:creationId xmlns:p14="http://schemas.microsoft.com/office/powerpoint/2010/main" val="3419928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2FFD5D4E-2AFC-487E-895A-2558CB77B53B}"/>
              </a:ext>
            </a:extLst>
          </p:cNvPr>
          <p:cNvSpPr/>
          <p:nvPr/>
        </p:nvSpPr>
        <p:spPr>
          <a:xfrm>
            <a:off x="5962389" y="4684734"/>
            <a:ext cx="3970751" cy="1077239"/>
          </a:xfrm>
          <a:prstGeom prst="ellipse">
            <a:avLst/>
          </a:prstGeom>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326570-5987-43B8-AB7C-F9EB530FF605}"/>
              </a:ext>
            </a:extLst>
          </p:cNvPr>
          <p:cNvSpPr>
            <a:spLocks noGrp="1"/>
          </p:cNvSpPr>
          <p:nvPr>
            <p:ph type="title"/>
          </p:nvPr>
        </p:nvSpPr>
        <p:spPr/>
        <p:txBody>
          <a:bodyPr/>
          <a:lstStyle/>
          <a:p>
            <a:r>
              <a:rPr lang="en-US" dirty="0"/>
              <a:t>Family Activities</a:t>
            </a:r>
          </a:p>
        </p:txBody>
      </p:sp>
      <p:pic>
        <p:nvPicPr>
          <p:cNvPr id="5" name="Picture 4">
            <a:extLst>
              <a:ext uri="{FF2B5EF4-FFF2-40B4-BE49-F238E27FC236}">
                <a16:creationId xmlns:a16="http://schemas.microsoft.com/office/drawing/2014/main" id="{59EE22AC-D208-4A62-8772-223369E4E3D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59" y="2981194"/>
            <a:ext cx="3054025" cy="3054025"/>
          </a:xfrm>
          <a:prstGeom prst="rect">
            <a:avLst/>
          </a:prstGeom>
          <a:ln>
            <a:noFill/>
          </a:ln>
          <a:effectLst>
            <a:outerShdw blurRad="292100" dist="139700" dir="2700000" algn="tl" rotWithShape="0">
              <a:srgbClr val="333333">
                <a:alpha val="65000"/>
              </a:srgbClr>
            </a:outerShdw>
          </a:effectLst>
        </p:spPr>
      </p:pic>
      <p:sp>
        <p:nvSpPr>
          <p:cNvPr id="6" name="Speech Bubble: Rectangle with Corners Rounded 5">
            <a:extLst>
              <a:ext uri="{FF2B5EF4-FFF2-40B4-BE49-F238E27FC236}">
                <a16:creationId xmlns:a16="http://schemas.microsoft.com/office/drawing/2014/main" id="{6C78D3B0-E492-4DD7-B88E-3E9493ED7334}"/>
              </a:ext>
            </a:extLst>
          </p:cNvPr>
          <p:cNvSpPr/>
          <p:nvPr/>
        </p:nvSpPr>
        <p:spPr>
          <a:xfrm>
            <a:off x="4935255" y="1853852"/>
            <a:ext cx="6237961" cy="1916482"/>
          </a:xfrm>
          <a:prstGeom prst="wedgeRoundRectCallout">
            <a:avLst>
              <a:gd name="adj1" fmla="val -63924"/>
              <a:gd name="adj2" fmla="val 30126"/>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Heh, heh! Your Bible Study leader will want you to decrypt the message as soon as possible.  You will experience JOY as you SUFFER through the process.  Log on incognito to </a:t>
            </a:r>
            <a:r>
              <a:rPr lang="en-US" sz="1800" u="sng" dirty="0">
                <a:solidFill>
                  <a:srgbClr val="0000FF"/>
                </a:solidFill>
                <a:effectLst/>
                <a:latin typeface="Comic Sans MS" panose="030F0702030302020204" pitchFamily="66" charset="0"/>
                <a:ea typeface="Times New Roman" panose="02020603050405020304" pitchFamily="18" charset="0"/>
                <a:cs typeface="Times New Roman" panose="02020603050405020304" pitchFamily="18" charset="0"/>
                <a:hlinkClick r:id="rId3"/>
              </a:rPr>
              <a:t>https://tinyurl.com/y8lbwjv6</a:t>
            </a:r>
            <a:r>
              <a:rPr lang="en-US" dirty="0">
                <a:solidFill>
                  <a:srgbClr val="0000FF"/>
                </a:solidFill>
                <a:latin typeface="Comic Sans MS" panose="030F0702030302020204" pitchFamily="66" charset="0"/>
                <a:ea typeface="Times New Roman" panose="02020603050405020304" pitchFamily="18" charset="0"/>
                <a:cs typeface="Times New Roman" panose="02020603050405020304" pitchFamily="18" charset="0"/>
              </a:rPr>
              <a:t> </a:t>
            </a:r>
            <a:r>
              <a:rPr lang="en-US" dirty="0">
                <a:solidFill>
                  <a:schemeClr val="tx1"/>
                </a:solidFill>
                <a:latin typeface="Comic Sans MS" panose="030F0702030302020204" pitchFamily="66" charset="0"/>
              </a:rPr>
              <a:t>to get help or find other Family Fun Activities.</a:t>
            </a:r>
          </a:p>
        </p:txBody>
      </p:sp>
      <p:pic>
        <p:nvPicPr>
          <p:cNvPr id="7" name="Picture 6">
            <a:extLst>
              <a:ext uri="{FF2B5EF4-FFF2-40B4-BE49-F238E27FC236}">
                <a16:creationId xmlns:a16="http://schemas.microsoft.com/office/drawing/2014/main" id="{2994B40C-6321-433C-8895-A086F079E296}"/>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Lst>
          </a:blip>
          <a:stretch>
            <a:fillRect/>
          </a:stretch>
        </p:blipFill>
        <p:spPr>
          <a:xfrm rot="457244">
            <a:off x="6275540" y="4193566"/>
            <a:ext cx="3200687" cy="149631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09726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Joy Arising from </a:t>
            </a:r>
            <a:br>
              <a:rPr lang="en-US" dirty="0"/>
            </a:br>
            <a:r>
              <a:rPr lang="en-US" dirty="0"/>
              <a:t>Our Hope</a:t>
            </a:r>
          </a:p>
        </p:txBody>
      </p:sp>
      <p:sp>
        <p:nvSpPr>
          <p:cNvPr id="3" name="Subtitle 2"/>
          <p:cNvSpPr>
            <a:spLocks noGrp="1"/>
          </p:cNvSpPr>
          <p:nvPr>
            <p:ph type="subTitle" idx="1"/>
          </p:nvPr>
        </p:nvSpPr>
        <p:spPr>
          <a:xfrm>
            <a:off x="1524000" y="3788228"/>
            <a:ext cx="9144000" cy="1469571"/>
          </a:xfrm>
        </p:spPr>
        <p:txBody>
          <a:bodyPr/>
          <a:lstStyle/>
          <a:p>
            <a:r>
              <a:rPr lang="en-US" dirty="0"/>
              <a:t>July 5</a:t>
            </a:r>
          </a:p>
        </p:txBody>
      </p:sp>
    </p:spTree>
    <p:extLst>
      <p:ext uri="{BB962C8B-B14F-4D97-AF65-F5344CB8AC3E}">
        <p14:creationId xmlns:p14="http://schemas.microsoft.com/office/powerpoint/2010/main" val="86746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6BCFB1-A480-4654-A109-9355A1A5F97A}"/>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3BE964C5-B23E-4BEE-BFFC-C0BFB3ECF058}"/>
              </a:ext>
            </a:extLst>
          </p:cNvPr>
          <p:cNvGrpSpPr/>
          <p:nvPr/>
        </p:nvGrpSpPr>
        <p:grpSpPr>
          <a:xfrm>
            <a:off x="2849598" y="1603168"/>
            <a:ext cx="6492803" cy="4249201"/>
            <a:chOff x="2849598" y="1603168"/>
            <a:chExt cx="6492803" cy="4249201"/>
          </a:xfrm>
        </p:grpSpPr>
        <p:pic>
          <p:nvPicPr>
            <p:cNvPr id="6" name="Picture 5">
              <a:extLst>
                <a:ext uri="{FF2B5EF4-FFF2-40B4-BE49-F238E27FC236}">
                  <a16:creationId xmlns:a16="http://schemas.microsoft.com/office/drawing/2014/main" id="{FDFDCE8C-8D37-4BF7-BCB7-8799E33B9D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857375"/>
              <a:ext cx="5715000" cy="3143250"/>
            </a:xfrm>
            <a:prstGeom prst="rect">
              <a:avLst/>
            </a:prstGeom>
            <a:ln>
              <a:noFill/>
            </a:ln>
            <a:effectLst>
              <a:outerShdw blurRad="292100" dist="139700" dir="2700000" algn="tl" rotWithShape="0">
                <a:srgbClr val="333333">
                  <a:alpha val="65000"/>
                </a:srgbClr>
              </a:outerShdw>
            </a:effectLst>
          </p:spPr>
        </p:pic>
        <p:pic>
          <p:nvPicPr>
            <p:cNvPr id="8" name="Picture 7">
              <a:hlinkClick r:id="rId3"/>
              <a:extLst>
                <a:ext uri="{FF2B5EF4-FFF2-40B4-BE49-F238E27FC236}">
                  <a16:creationId xmlns:a16="http://schemas.microsoft.com/office/drawing/2014/main" id="{41BB8A51-BC3F-44A8-BEEB-74972D0CC9D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03168"/>
              <a:ext cx="6492803" cy="4249201"/>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C06E6B36-EC9E-4B73-BE54-CA1057E839CC}"/>
              </a:ext>
            </a:extLst>
          </p:cNvPr>
          <p:cNvSpPr txBox="1"/>
          <p:nvPr/>
        </p:nvSpPr>
        <p:spPr>
          <a:xfrm>
            <a:off x="4275117" y="5890161"/>
            <a:ext cx="3883231" cy="369332"/>
          </a:xfrm>
          <a:prstGeom prst="rect">
            <a:avLst/>
          </a:prstGeom>
          <a:noFill/>
        </p:spPr>
        <p:txBody>
          <a:bodyPr wrap="square" rtlCol="0">
            <a:spAutoFit/>
          </a:bodyPr>
          <a:lstStyle/>
          <a:p>
            <a:pPr algn="ctr"/>
            <a:r>
              <a:rPr lang="en-US" dirty="0">
                <a:hlinkClick r:id="rId3"/>
              </a:rPr>
              <a:t>View Video</a:t>
            </a:r>
            <a:endParaRPr lang="en-US" dirty="0"/>
          </a:p>
        </p:txBody>
      </p:sp>
    </p:spTree>
    <p:extLst>
      <p:ext uri="{BB962C8B-B14F-4D97-AF65-F5344CB8AC3E}">
        <p14:creationId xmlns:p14="http://schemas.microsoft.com/office/powerpoint/2010/main" val="274091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759B3A-15BC-4F74-8ADD-995672328FC2}"/>
              </a:ext>
            </a:extLst>
          </p:cNvPr>
          <p:cNvSpPr>
            <a:spLocks noGrp="1"/>
          </p:cNvSpPr>
          <p:nvPr>
            <p:ph type="title"/>
          </p:nvPr>
        </p:nvSpPr>
        <p:spPr/>
        <p:txBody>
          <a:bodyPr/>
          <a:lstStyle/>
          <a:p>
            <a:r>
              <a:rPr lang="en-US" dirty="0"/>
              <a:t>Think about it …</a:t>
            </a:r>
          </a:p>
        </p:txBody>
      </p:sp>
      <p:sp>
        <p:nvSpPr>
          <p:cNvPr id="4" name="Content Placeholder 3">
            <a:extLst>
              <a:ext uri="{FF2B5EF4-FFF2-40B4-BE49-F238E27FC236}">
                <a16:creationId xmlns:a16="http://schemas.microsoft.com/office/drawing/2014/main" id="{96669A2A-C850-47C1-8ABC-67841C1D5313}"/>
              </a:ext>
            </a:extLst>
          </p:cNvPr>
          <p:cNvSpPr>
            <a:spLocks noGrp="1"/>
          </p:cNvSpPr>
          <p:nvPr>
            <p:ph idx="1"/>
          </p:nvPr>
        </p:nvSpPr>
        <p:spPr/>
        <p:txBody>
          <a:bodyPr/>
          <a:lstStyle/>
          <a:p>
            <a:r>
              <a:rPr lang="en-US" dirty="0"/>
              <a:t>What are some things that bring great joy to you?</a:t>
            </a:r>
          </a:p>
          <a:p>
            <a:r>
              <a:rPr lang="en-US" dirty="0">
                <a:solidFill>
                  <a:srgbClr val="C00000"/>
                </a:solidFill>
              </a:rPr>
              <a:t>The coronavirus has caused hardship or at least inconvenience for most of us.</a:t>
            </a:r>
          </a:p>
          <a:p>
            <a:pPr lvl="1"/>
            <a:r>
              <a:rPr lang="en-US" dirty="0">
                <a:solidFill>
                  <a:srgbClr val="C00000"/>
                </a:solidFill>
              </a:rPr>
              <a:t>How can a person experience joy in the midst of hardship?</a:t>
            </a:r>
          </a:p>
          <a:p>
            <a:pPr lvl="1"/>
            <a:r>
              <a:rPr lang="en-US" dirty="0">
                <a:solidFill>
                  <a:srgbClr val="C00000"/>
                </a:solidFill>
              </a:rPr>
              <a:t>Today we study how suffering for Christ can deepen our walk with Him.</a:t>
            </a:r>
          </a:p>
          <a:p>
            <a:endParaRPr lang="en-US" dirty="0"/>
          </a:p>
        </p:txBody>
      </p:sp>
      <p:grpSp>
        <p:nvGrpSpPr>
          <p:cNvPr id="2" name="Group 1">
            <a:extLst>
              <a:ext uri="{FF2B5EF4-FFF2-40B4-BE49-F238E27FC236}">
                <a16:creationId xmlns:a16="http://schemas.microsoft.com/office/drawing/2014/main" id="{CE5393F0-DB1D-4175-AA2F-15B51EB08EF0}"/>
              </a:ext>
            </a:extLst>
          </p:cNvPr>
          <p:cNvGrpSpPr/>
          <p:nvPr/>
        </p:nvGrpSpPr>
        <p:grpSpPr>
          <a:xfrm>
            <a:off x="1681295" y="2980925"/>
            <a:ext cx="9604656" cy="2795140"/>
            <a:chOff x="1656243" y="2805560"/>
            <a:chExt cx="9604656" cy="2795140"/>
          </a:xfrm>
        </p:grpSpPr>
        <p:pic>
          <p:nvPicPr>
            <p:cNvPr id="1026" name="Picture 2" descr="HD wallpaper: baby wearing pink onesie, birth, newborn, girl ...">
              <a:extLst>
                <a:ext uri="{FF2B5EF4-FFF2-40B4-BE49-F238E27FC236}">
                  <a16:creationId xmlns:a16="http://schemas.microsoft.com/office/drawing/2014/main" id="{A00FA5F2-E612-4170-B2B6-23671F693424}"/>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044853">
              <a:off x="1656243" y="3086100"/>
              <a:ext cx="1759056" cy="25146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2050" name="Picture 2" descr="flower exhibition, colorful, blue, white, red, decoration, bloom ...">
              <a:extLst>
                <a:ext uri="{FF2B5EF4-FFF2-40B4-BE49-F238E27FC236}">
                  <a16:creationId xmlns:a16="http://schemas.microsoft.com/office/drawing/2014/main" id="{84129467-DB80-4082-8034-9574426AB04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322897">
              <a:off x="8175451" y="3046717"/>
              <a:ext cx="3085448" cy="20580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3074" name="Picture 2" descr="10th Annual Kids Fishing Day at Genoa NFH A Lunker of Success ...">
              <a:extLst>
                <a:ext uri="{FF2B5EF4-FFF2-40B4-BE49-F238E27FC236}">
                  <a16:creationId xmlns:a16="http://schemas.microsoft.com/office/drawing/2014/main" id="{2C1F9A65-5782-4D9A-91BD-7EDBE19EF0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6115" y="2805560"/>
              <a:ext cx="3532340" cy="169154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7850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3E25E-4749-42CD-9307-1CFD1209F9F1}"/>
              </a:ext>
            </a:extLst>
          </p:cNvPr>
          <p:cNvSpPr>
            <a:spLocks noGrp="1"/>
          </p:cNvSpPr>
          <p:nvPr>
            <p:ph type="title"/>
          </p:nvPr>
        </p:nvSpPr>
        <p:spPr/>
        <p:txBody>
          <a:bodyPr/>
          <a:lstStyle/>
          <a:p>
            <a:pPr algn="l"/>
            <a:r>
              <a:rPr lang="en-US" dirty="0"/>
              <a:t>Listen for Peter’s view on suffering.</a:t>
            </a:r>
          </a:p>
        </p:txBody>
      </p:sp>
      <p:sp>
        <p:nvSpPr>
          <p:cNvPr id="3" name="Content Placeholder 2">
            <a:extLst>
              <a:ext uri="{FF2B5EF4-FFF2-40B4-BE49-F238E27FC236}">
                <a16:creationId xmlns:a16="http://schemas.microsoft.com/office/drawing/2014/main" id="{CF76C15C-4D47-4341-B4FD-D836D917FBC7}"/>
              </a:ext>
            </a:extLst>
          </p:cNvPr>
          <p:cNvSpPr>
            <a:spLocks noGrp="1"/>
          </p:cNvSpPr>
          <p:nvPr>
            <p:ph idx="1"/>
          </p:nvPr>
        </p:nvSpPr>
        <p:spPr/>
        <p:txBody>
          <a:bodyPr/>
          <a:lstStyle/>
          <a:p>
            <a:pPr marL="0" indent="0" algn="ctr">
              <a:buNone/>
            </a:pPr>
            <a:r>
              <a:rPr lang="en-US" dirty="0"/>
              <a:t>1 Peter 4:1-2 (NIV)   Therefore, since Christ suffered in his body, arm yourselves also with the same attitude, because he who has suffered in his body is done with sin. 2  As a result, he does not live the rest of his earthly life for evil human desires, but rather for the will of God.</a:t>
            </a:r>
          </a:p>
        </p:txBody>
      </p:sp>
      <p:pic>
        <p:nvPicPr>
          <p:cNvPr id="4" name="Picture 3">
            <a:extLst>
              <a:ext uri="{FF2B5EF4-FFF2-40B4-BE49-F238E27FC236}">
                <a16:creationId xmlns:a16="http://schemas.microsoft.com/office/drawing/2014/main" id="{C850CD38-3779-4A2C-98FB-F21E76E3CB4C}"/>
              </a:ext>
            </a:extLst>
          </p:cNvPr>
          <p:cNvPicPr>
            <a:picLocks noChangeAspect="1"/>
          </p:cNvPicPr>
          <p:nvPr/>
        </p:nvPicPr>
        <p:blipFill>
          <a:blip r:embed="rId2"/>
          <a:stretch>
            <a:fillRect/>
          </a:stretch>
        </p:blipFill>
        <p:spPr>
          <a:xfrm>
            <a:off x="5024672" y="5373665"/>
            <a:ext cx="2379516" cy="38072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231266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78DE-CB7C-4511-8219-16CE8CE31792}"/>
              </a:ext>
            </a:extLst>
          </p:cNvPr>
          <p:cNvSpPr>
            <a:spLocks noGrp="1"/>
          </p:cNvSpPr>
          <p:nvPr>
            <p:ph type="title"/>
          </p:nvPr>
        </p:nvSpPr>
        <p:spPr/>
        <p:txBody>
          <a:bodyPr/>
          <a:lstStyle/>
          <a:p>
            <a:r>
              <a:rPr lang="en-US" dirty="0"/>
              <a:t>Think Like Christ</a:t>
            </a:r>
          </a:p>
        </p:txBody>
      </p:sp>
      <p:sp>
        <p:nvSpPr>
          <p:cNvPr id="3" name="Content Placeholder 2">
            <a:extLst>
              <a:ext uri="{FF2B5EF4-FFF2-40B4-BE49-F238E27FC236}">
                <a16:creationId xmlns:a16="http://schemas.microsoft.com/office/drawing/2014/main" id="{5097CC86-D4AD-455F-83ED-D8E6944D283A}"/>
              </a:ext>
            </a:extLst>
          </p:cNvPr>
          <p:cNvSpPr>
            <a:spLocks noGrp="1"/>
          </p:cNvSpPr>
          <p:nvPr>
            <p:ph idx="1"/>
          </p:nvPr>
        </p:nvSpPr>
        <p:spPr/>
        <p:txBody>
          <a:bodyPr/>
          <a:lstStyle/>
          <a:p>
            <a:r>
              <a:rPr lang="en-US" dirty="0"/>
              <a:t>What did Peter say about the person who has suffered? </a:t>
            </a:r>
          </a:p>
          <a:p>
            <a:r>
              <a:rPr lang="en-US" dirty="0"/>
              <a:t>What kind of resolve did Jesus Christ have when he suffered?</a:t>
            </a:r>
          </a:p>
          <a:p>
            <a:r>
              <a:rPr lang="en-US" dirty="0"/>
              <a:t>How can we arm ourselves with the same attitude as Christ in the face of suffering? </a:t>
            </a:r>
          </a:p>
        </p:txBody>
      </p:sp>
    </p:spTree>
    <p:extLst>
      <p:ext uri="{BB962C8B-B14F-4D97-AF65-F5344CB8AC3E}">
        <p14:creationId xmlns:p14="http://schemas.microsoft.com/office/powerpoint/2010/main" val="345610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978F-5695-4829-B468-E84D834B5B3B}"/>
              </a:ext>
            </a:extLst>
          </p:cNvPr>
          <p:cNvSpPr>
            <a:spLocks noGrp="1"/>
          </p:cNvSpPr>
          <p:nvPr>
            <p:ph type="title"/>
          </p:nvPr>
        </p:nvSpPr>
        <p:spPr/>
        <p:txBody>
          <a:bodyPr/>
          <a:lstStyle/>
          <a:p>
            <a:r>
              <a:rPr lang="en-US" dirty="0"/>
              <a:t>Think Like Christ</a:t>
            </a:r>
          </a:p>
        </p:txBody>
      </p:sp>
      <p:sp>
        <p:nvSpPr>
          <p:cNvPr id="3" name="Content Placeholder 2">
            <a:extLst>
              <a:ext uri="{FF2B5EF4-FFF2-40B4-BE49-F238E27FC236}">
                <a16:creationId xmlns:a16="http://schemas.microsoft.com/office/drawing/2014/main" id="{FAD0459E-987D-4B5A-9BB2-90DFDD929F3D}"/>
              </a:ext>
            </a:extLst>
          </p:cNvPr>
          <p:cNvSpPr>
            <a:spLocks noGrp="1"/>
          </p:cNvSpPr>
          <p:nvPr>
            <p:ph idx="1"/>
          </p:nvPr>
        </p:nvSpPr>
        <p:spPr>
          <a:xfrm>
            <a:off x="838200" y="1612682"/>
            <a:ext cx="10515600" cy="4351338"/>
          </a:xfrm>
        </p:spPr>
        <p:txBody>
          <a:bodyPr/>
          <a:lstStyle/>
          <a:p>
            <a:r>
              <a:rPr lang="en-US" dirty="0"/>
              <a:t>What are some symptoms of living with a focus on human desires rather than on God’s will? </a:t>
            </a:r>
          </a:p>
          <a:p>
            <a:r>
              <a:rPr lang="en-US" dirty="0"/>
              <a:t>In what sense do you think “he who suffered in his body is done with sin”?  In what different ways could we interpret this verse?  Who is the “he”?  Why or how “done”?</a:t>
            </a:r>
          </a:p>
          <a:p>
            <a:r>
              <a:rPr lang="en-US" dirty="0"/>
              <a:t>What steps would you recommend to a believer who admits he or she is not “done with sin”?   The world’s attraction is just too strong.  </a:t>
            </a:r>
          </a:p>
        </p:txBody>
      </p:sp>
    </p:spTree>
    <p:extLst>
      <p:ext uri="{BB962C8B-B14F-4D97-AF65-F5344CB8AC3E}">
        <p14:creationId xmlns:p14="http://schemas.microsoft.com/office/powerpoint/2010/main" val="64456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0F08-5ECE-4589-AAFA-A97460D1B035}"/>
              </a:ext>
            </a:extLst>
          </p:cNvPr>
          <p:cNvSpPr>
            <a:spLocks noGrp="1"/>
          </p:cNvSpPr>
          <p:nvPr>
            <p:ph type="title"/>
          </p:nvPr>
        </p:nvSpPr>
        <p:spPr/>
        <p:txBody>
          <a:bodyPr/>
          <a:lstStyle/>
          <a:p>
            <a:pPr algn="l"/>
            <a:r>
              <a:rPr lang="en-US" dirty="0"/>
              <a:t>Listen for how to respond to suffering.</a:t>
            </a:r>
          </a:p>
        </p:txBody>
      </p:sp>
      <p:sp>
        <p:nvSpPr>
          <p:cNvPr id="3" name="Content Placeholder 2">
            <a:extLst>
              <a:ext uri="{FF2B5EF4-FFF2-40B4-BE49-F238E27FC236}">
                <a16:creationId xmlns:a16="http://schemas.microsoft.com/office/drawing/2014/main" id="{734840C3-A45F-4762-B259-453213F416EA}"/>
              </a:ext>
            </a:extLst>
          </p:cNvPr>
          <p:cNvSpPr>
            <a:spLocks noGrp="1"/>
          </p:cNvSpPr>
          <p:nvPr>
            <p:ph idx="1"/>
          </p:nvPr>
        </p:nvSpPr>
        <p:spPr>
          <a:xfrm>
            <a:off x="1453020" y="2051093"/>
            <a:ext cx="9625208" cy="4351338"/>
          </a:xfrm>
        </p:spPr>
        <p:txBody>
          <a:bodyPr/>
          <a:lstStyle/>
          <a:p>
            <a:pPr marL="0" indent="0" algn="ctr">
              <a:buNone/>
            </a:pPr>
            <a:r>
              <a:rPr lang="en-US" dirty="0"/>
              <a:t>1 Peter 4:12-14 (NIV)   Dear friends, do not be surprised at the painful trial you are suffering, as though something strange were happening to you. 13  But rejoice that you participate in the sufferings of Christ, so that you may be </a:t>
            </a:r>
          </a:p>
        </p:txBody>
      </p:sp>
    </p:spTree>
    <p:extLst>
      <p:ext uri="{BB962C8B-B14F-4D97-AF65-F5344CB8AC3E}">
        <p14:creationId xmlns:p14="http://schemas.microsoft.com/office/powerpoint/2010/main" val="209997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20F08-5ECE-4589-AAFA-A97460D1B035}"/>
              </a:ext>
            </a:extLst>
          </p:cNvPr>
          <p:cNvSpPr>
            <a:spLocks noGrp="1"/>
          </p:cNvSpPr>
          <p:nvPr>
            <p:ph type="title"/>
          </p:nvPr>
        </p:nvSpPr>
        <p:spPr/>
        <p:txBody>
          <a:bodyPr/>
          <a:lstStyle/>
          <a:p>
            <a:pPr algn="l"/>
            <a:r>
              <a:rPr lang="en-US" dirty="0"/>
              <a:t>Listen for how to respond to suffering.</a:t>
            </a:r>
          </a:p>
        </p:txBody>
      </p:sp>
      <p:sp>
        <p:nvSpPr>
          <p:cNvPr id="3" name="Content Placeholder 2">
            <a:extLst>
              <a:ext uri="{FF2B5EF4-FFF2-40B4-BE49-F238E27FC236}">
                <a16:creationId xmlns:a16="http://schemas.microsoft.com/office/drawing/2014/main" id="{734840C3-A45F-4762-B259-453213F416EA}"/>
              </a:ext>
            </a:extLst>
          </p:cNvPr>
          <p:cNvSpPr>
            <a:spLocks noGrp="1"/>
          </p:cNvSpPr>
          <p:nvPr>
            <p:ph idx="1"/>
          </p:nvPr>
        </p:nvSpPr>
        <p:spPr>
          <a:xfrm>
            <a:off x="1390389" y="2051093"/>
            <a:ext cx="9625208" cy="4351338"/>
          </a:xfrm>
        </p:spPr>
        <p:txBody>
          <a:bodyPr/>
          <a:lstStyle/>
          <a:p>
            <a:pPr marL="0" indent="0" algn="ctr">
              <a:buNone/>
            </a:pPr>
            <a:r>
              <a:rPr lang="en-US" dirty="0"/>
              <a:t>overjoyed when his glory is revealed. 14  If you are insulted because of the name of Christ, you are blessed, for the Spirit of glory and of God rests on you.</a:t>
            </a:r>
          </a:p>
        </p:txBody>
      </p:sp>
      <p:pic>
        <p:nvPicPr>
          <p:cNvPr id="4" name="Picture 3">
            <a:extLst>
              <a:ext uri="{FF2B5EF4-FFF2-40B4-BE49-F238E27FC236}">
                <a16:creationId xmlns:a16="http://schemas.microsoft.com/office/drawing/2014/main" id="{6BF2E252-B9EB-489B-911E-021A79C93126}"/>
              </a:ext>
            </a:extLst>
          </p:cNvPr>
          <p:cNvPicPr>
            <a:picLocks noChangeAspect="1"/>
          </p:cNvPicPr>
          <p:nvPr/>
        </p:nvPicPr>
        <p:blipFill>
          <a:blip r:embed="rId2"/>
          <a:stretch>
            <a:fillRect/>
          </a:stretch>
        </p:blipFill>
        <p:spPr>
          <a:xfrm>
            <a:off x="4799203" y="4809994"/>
            <a:ext cx="2379516" cy="34314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34457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6BCB-30C2-4A16-BFB2-FC01B7F53BA5}"/>
              </a:ext>
            </a:extLst>
          </p:cNvPr>
          <p:cNvSpPr>
            <a:spLocks noGrp="1"/>
          </p:cNvSpPr>
          <p:nvPr>
            <p:ph type="title"/>
          </p:nvPr>
        </p:nvSpPr>
        <p:spPr/>
        <p:txBody>
          <a:bodyPr/>
          <a:lstStyle/>
          <a:p>
            <a:r>
              <a:rPr lang="en-US" dirty="0"/>
              <a:t>Rejoice in Christ</a:t>
            </a:r>
          </a:p>
        </p:txBody>
      </p:sp>
      <p:sp>
        <p:nvSpPr>
          <p:cNvPr id="3" name="Content Placeholder 2">
            <a:extLst>
              <a:ext uri="{FF2B5EF4-FFF2-40B4-BE49-F238E27FC236}">
                <a16:creationId xmlns:a16="http://schemas.microsoft.com/office/drawing/2014/main" id="{415E6621-FBF2-4EEB-AB6C-F6161C134E20}"/>
              </a:ext>
            </a:extLst>
          </p:cNvPr>
          <p:cNvSpPr>
            <a:spLocks noGrp="1"/>
          </p:cNvSpPr>
          <p:nvPr>
            <p:ph idx="1"/>
          </p:nvPr>
        </p:nvSpPr>
        <p:spPr/>
        <p:txBody>
          <a:bodyPr/>
          <a:lstStyle/>
          <a:p>
            <a:r>
              <a:rPr lang="en-US" dirty="0"/>
              <a:t>What purpose can trials or suffering serve? </a:t>
            </a:r>
          </a:p>
          <a:p>
            <a:r>
              <a:rPr lang="en-US" dirty="0"/>
              <a:t>What painful trials can believers go through in our society?</a:t>
            </a:r>
          </a:p>
          <a:p>
            <a:r>
              <a:rPr lang="en-US" dirty="0"/>
              <a:t>What even more painful trials do believers go through in some foreign countries?</a:t>
            </a:r>
          </a:p>
          <a:p>
            <a:r>
              <a:rPr lang="en-US" dirty="0"/>
              <a:t>We tend to do considerable hand wringing … shocked that such things could happen. How would Peter respond?</a:t>
            </a:r>
          </a:p>
          <a:p>
            <a:endParaRPr lang="en-US" dirty="0"/>
          </a:p>
        </p:txBody>
      </p:sp>
    </p:spTree>
    <p:extLst>
      <p:ext uri="{BB962C8B-B14F-4D97-AF65-F5344CB8AC3E}">
        <p14:creationId xmlns:p14="http://schemas.microsoft.com/office/powerpoint/2010/main" val="75262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808080"/>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808080"/>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808080"/>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52</TotalTime>
  <Words>947</Words>
  <Application>Microsoft Office PowerPoint</Application>
  <PresentationFormat>Widescreen</PresentationFormat>
  <Paragraphs>62</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Comic Sans MS</vt:lpstr>
      <vt:lpstr>Office Theme</vt:lpstr>
      <vt:lpstr>The Joy Arising from  Our Hope</vt:lpstr>
      <vt:lpstr>Video Introduction</vt:lpstr>
      <vt:lpstr>Think about it …</vt:lpstr>
      <vt:lpstr>Listen for Peter’s view on suffering.</vt:lpstr>
      <vt:lpstr>Think Like Christ</vt:lpstr>
      <vt:lpstr>Think Like Christ</vt:lpstr>
      <vt:lpstr>Listen for how to respond to suffering.</vt:lpstr>
      <vt:lpstr>Listen for how to respond to suffering.</vt:lpstr>
      <vt:lpstr>Rejoice in Christ</vt:lpstr>
      <vt:lpstr>Rejoice in Christ</vt:lpstr>
      <vt:lpstr>Listen for how to do good and trust God.</vt:lpstr>
      <vt:lpstr>Listen for how to do good and trust God.</vt:lpstr>
      <vt:lpstr>Give Glory to God</vt:lpstr>
      <vt:lpstr>Give Glory to God</vt:lpstr>
      <vt:lpstr>Application</vt:lpstr>
      <vt:lpstr>Application</vt:lpstr>
      <vt:lpstr>Application</vt:lpstr>
      <vt:lpstr>Family Activities</vt:lpstr>
      <vt:lpstr>The Joy Arising from  Our Hope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Joy Arising from  Our Hope</dc:title>
  <dc:creator>Steve Armstrong</dc:creator>
  <cp:lastModifiedBy>Steve Armstrong</cp:lastModifiedBy>
  <cp:revision>2</cp:revision>
  <dcterms:created xsi:type="dcterms:W3CDTF">2020-06-19T14:07:39Z</dcterms:created>
  <dcterms:modified xsi:type="dcterms:W3CDTF">2020-06-19T15:00:27Z</dcterms:modified>
</cp:coreProperties>
</file>