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1000" b="-6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36ye7jnd"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hyperlink" Target="https://tinyurl.com/ycxebhf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5120"/>
            <a:ext cx="9144000" cy="1810842"/>
          </a:xfrm>
        </p:spPr>
        <p:txBody>
          <a:bodyPr/>
          <a:lstStyle/>
          <a:p>
            <a:r>
              <a:rPr lang="en-US" dirty="0"/>
              <a:t>The Inspiration</a:t>
            </a:r>
            <a:br>
              <a:rPr lang="en-US" dirty="0"/>
            </a:br>
            <a:r>
              <a:rPr lang="en-US" dirty="0"/>
              <a:t>for Worship</a:t>
            </a:r>
          </a:p>
        </p:txBody>
      </p:sp>
      <p:sp>
        <p:nvSpPr>
          <p:cNvPr id="3" name="Subtitle 2"/>
          <p:cNvSpPr>
            <a:spLocks noGrp="1"/>
          </p:cNvSpPr>
          <p:nvPr>
            <p:ph type="subTitle" idx="1"/>
          </p:nvPr>
        </p:nvSpPr>
        <p:spPr>
          <a:xfrm>
            <a:off x="1524000" y="3981121"/>
            <a:ext cx="9144000" cy="1383632"/>
          </a:xfrm>
        </p:spPr>
        <p:txBody>
          <a:bodyPr/>
          <a:lstStyle/>
          <a:p>
            <a:r>
              <a:rPr lang="en-US" dirty="0"/>
              <a:t>January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0FCC-C212-6FB0-262D-703AC64FE454}"/>
              </a:ext>
            </a:extLst>
          </p:cNvPr>
          <p:cNvSpPr>
            <a:spLocks noGrp="1"/>
          </p:cNvSpPr>
          <p:nvPr>
            <p:ph type="title"/>
          </p:nvPr>
        </p:nvSpPr>
        <p:spPr/>
        <p:txBody>
          <a:bodyPr/>
          <a:lstStyle/>
          <a:p>
            <a:r>
              <a:rPr lang="en-US" dirty="0"/>
              <a:t>God’s Goodness Provides Forgiveness</a:t>
            </a:r>
          </a:p>
        </p:txBody>
      </p:sp>
      <p:sp>
        <p:nvSpPr>
          <p:cNvPr id="3" name="Content Placeholder 2">
            <a:extLst>
              <a:ext uri="{FF2B5EF4-FFF2-40B4-BE49-F238E27FC236}">
                <a16:creationId xmlns:a16="http://schemas.microsoft.com/office/drawing/2014/main" id="{221D8096-FFFA-C7F5-5B77-1D260E3B8263}"/>
              </a:ext>
            </a:extLst>
          </p:cNvPr>
          <p:cNvSpPr>
            <a:spLocks noGrp="1"/>
          </p:cNvSpPr>
          <p:nvPr>
            <p:ph idx="1"/>
          </p:nvPr>
        </p:nvSpPr>
        <p:spPr/>
        <p:txBody>
          <a:bodyPr/>
          <a:lstStyle/>
          <a:p>
            <a:r>
              <a:rPr lang="en-US" dirty="0">
                <a:solidFill>
                  <a:srgbClr val="C00000"/>
                </a:solidFill>
              </a:rPr>
              <a:t>Consider some synonyms of “humble” .</a:t>
            </a:r>
          </a:p>
          <a:p>
            <a:pPr lvl="1"/>
            <a:r>
              <a:rPr lang="en-US" sz="3600" dirty="0">
                <a:solidFill>
                  <a:srgbClr val="C00000"/>
                </a:solidFill>
              </a:rPr>
              <a:t>Modest</a:t>
            </a:r>
          </a:p>
          <a:p>
            <a:pPr lvl="1"/>
            <a:r>
              <a:rPr lang="en-US" sz="3600" dirty="0">
                <a:solidFill>
                  <a:srgbClr val="C00000"/>
                </a:solidFill>
              </a:rPr>
              <a:t>Unassuming</a:t>
            </a:r>
          </a:p>
          <a:p>
            <a:pPr lvl="1"/>
            <a:r>
              <a:rPr lang="en-US" sz="3600" dirty="0">
                <a:solidFill>
                  <a:srgbClr val="C00000"/>
                </a:solidFill>
              </a:rPr>
              <a:t>Meek</a:t>
            </a:r>
          </a:p>
          <a:p>
            <a:pPr lvl="1"/>
            <a:r>
              <a:rPr lang="en-US" sz="3600" dirty="0">
                <a:solidFill>
                  <a:srgbClr val="C00000"/>
                </a:solidFill>
              </a:rPr>
              <a:t>Unpretentious</a:t>
            </a:r>
          </a:p>
          <a:p>
            <a:endParaRPr lang="en-US" dirty="0"/>
          </a:p>
        </p:txBody>
      </p:sp>
      <p:grpSp>
        <p:nvGrpSpPr>
          <p:cNvPr id="17" name="Group 16">
            <a:extLst>
              <a:ext uri="{FF2B5EF4-FFF2-40B4-BE49-F238E27FC236}">
                <a16:creationId xmlns:a16="http://schemas.microsoft.com/office/drawing/2014/main" id="{0E339460-C1C6-FA3E-8686-CC4D37C2C106}"/>
              </a:ext>
            </a:extLst>
          </p:cNvPr>
          <p:cNvGrpSpPr/>
          <p:nvPr/>
        </p:nvGrpSpPr>
        <p:grpSpPr>
          <a:xfrm>
            <a:off x="5073152" y="2987040"/>
            <a:ext cx="4899904" cy="3324860"/>
            <a:chOff x="5073152" y="2987040"/>
            <a:chExt cx="4899904" cy="3324860"/>
          </a:xfrm>
        </p:grpSpPr>
        <p:pic>
          <p:nvPicPr>
            <p:cNvPr id="15" name="Picture 14" descr="A black background with a black square&#10;&#10;Description automatically generated with medium confidence">
              <a:extLst>
                <a:ext uri="{FF2B5EF4-FFF2-40B4-BE49-F238E27FC236}">
                  <a16:creationId xmlns:a16="http://schemas.microsoft.com/office/drawing/2014/main" id="{C4C1FD77-AE12-4154-B02F-A60B6AC8B99C}"/>
                </a:ext>
              </a:extLst>
            </p:cNvPr>
            <p:cNvPicPr>
              <a:picLocks noChangeAspect="1"/>
            </p:cNvPicPr>
            <p:nvPr/>
          </p:nvPicPr>
          <p:blipFill>
            <a:blip r:embed="rId2" cstate="print">
              <a:duotone>
                <a:prstClr val="black"/>
                <a:srgbClr val="BC4C00">
                  <a:tint val="45000"/>
                  <a:satMod val="400000"/>
                </a:srgb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073152" y="3285120"/>
              <a:ext cx="2167616" cy="3026780"/>
            </a:xfrm>
            <a:prstGeom prst="rect">
              <a:avLst/>
            </a:prstGeom>
          </p:spPr>
        </p:pic>
        <p:sp>
          <p:nvSpPr>
            <p:cNvPr id="16" name="Speech Bubble: Rectangle with Corners Rounded 15">
              <a:extLst>
                <a:ext uri="{FF2B5EF4-FFF2-40B4-BE49-F238E27FC236}">
                  <a16:creationId xmlns:a16="http://schemas.microsoft.com/office/drawing/2014/main" id="{0137FD46-BC85-C508-C1AE-AF94354D981D}"/>
                </a:ext>
              </a:extLst>
            </p:cNvPr>
            <p:cNvSpPr/>
            <p:nvPr/>
          </p:nvSpPr>
          <p:spPr>
            <a:xfrm>
              <a:off x="7240768" y="2987040"/>
              <a:ext cx="2732288" cy="1325563"/>
            </a:xfrm>
            <a:prstGeom prst="wedgeRoundRectCallout">
              <a:avLst>
                <a:gd name="adj1" fmla="val -67500"/>
                <a:gd name="adj2" fmla="val 349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You probably didn’t know that “</a:t>
              </a:r>
              <a:r>
                <a:rPr lang="en-US" b="1" dirty="0">
                  <a:solidFill>
                    <a:srgbClr val="C00000"/>
                  </a:solidFill>
                  <a:latin typeface="Comic Sans MS" panose="030F0702030302020204" pitchFamily="66" charset="0"/>
                </a:rPr>
                <a:t>arrogant</a:t>
              </a:r>
              <a:r>
                <a:rPr lang="en-US" dirty="0">
                  <a:latin typeface="Comic Sans MS" panose="030F0702030302020204" pitchFamily="66" charset="0"/>
                </a:rPr>
                <a:t>” is an antonym</a:t>
              </a:r>
            </a:p>
          </p:txBody>
        </p:sp>
      </p:grpSp>
    </p:spTree>
    <p:extLst>
      <p:ext uri="{BB962C8B-B14F-4D97-AF65-F5344CB8AC3E}">
        <p14:creationId xmlns:p14="http://schemas.microsoft.com/office/powerpoint/2010/main" val="196974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2149-E567-8F7A-A925-8CEE55D7A13F}"/>
              </a:ext>
            </a:extLst>
          </p:cNvPr>
          <p:cNvSpPr>
            <a:spLocks noGrp="1"/>
          </p:cNvSpPr>
          <p:nvPr>
            <p:ph type="title"/>
          </p:nvPr>
        </p:nvSpPr>
        <p:spPr/>
        <p:txBody>
          <a:bodyPr/>
          <a:lstStyle/>
          <a:p>
            <a:r>
              <a:rPr lang="en-US" dirty="0"/>
              <a:t>God’s Goodness Provides Forgiveness</a:t>
            </a:r>
          </a:p>
        </p:txBody>
      </p:sp>
      <p:sp>
        <p:nvSpPr>
          <p:cNvPr id="3" name="Content Placeholder 2">
            <a:extLst>
              <a:ext uri="{FF2B5EF4-FFF2-40B4-BE49-F238E27FC236}">
                <a16:creationId xmlns:a16="http://schemas.microsoft.com/office/drawing/2014/main" id="{53530FC9-C974-9A92-7E40-5BD1BC63A68C}"/>
              </a:ext>
            </a:extLst>
          </p:cNvPr>
          <p:cNvSpPr>
            <a:spLocks noGrp="1"/>
          </p:cNvSpPr>
          <p:nvPr>
            <p:ph idx="1"/>
          </p:nvPr>
        </p:nvSpPr>
        <p:spPr/>
        <p:txBody>
          <a:bodyPr/>
          <a:lstStyle/>
          <a:p>
            <a:r>
              <a:rPr lang="en-US" dirty="0"/>
              <a:t>How do these diagrams illustrate arrogance and humility?</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118262F5-61F7-9D21-1186-7EBB32FEBB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2943" y="2652442"/>
            <a:ext cx="3471257" cy="3469241"/>
          </a:xfrm>
          <a:prstGeom prst="rect">
            <a:avLst/>
          </a:prstGeom>
        </p:spPr>
      </p:pic>
      <p:pic>
        <p:nvPicPr>
          <p:cNvPr id="7" name="Picture 6" descr="A chair with a cross on it&#10;&#10;Description automatically generated">
            <a:extLst>
              <a:ext uri="{FF2B5EF4-FFF2-40B4-BE49-F238E27FC236}">
                <a16:creationId xmlns:a16="http://schemas.microsoft.com/office/drawing/2014/main" id="{4158969A-A176-C3F6-2999-F9C9D01AC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9975" y="2652442"/>
            <a:ext cx="3558050" cy="3469241"/>
          </a:xfrm>
          <a:prstGeom prst="rect">
            <a:avLst/>
          </a:prstGeom>
        </p:spPr>
      </p:pic>
    </p:spTree>
    <p:extLst>
      <p:ext uri="{BB962C8B-B14F-4D97-AF65-F5344CB8AC3E}">
        <p14:creationId xmlns:p14="http://schemas.microsoft.com/office/powerpoint/2010/main" val="1959830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21B8-8E40-D38B-F05A-1BBF16108C7C}"/>
              </a:ext>
            </a:extLst>
          </p:cNvPr>
          <p:cNvSpPr>
            <a:spLocks noGrp="1"/>
          </p:cNvSpPr>
          <p:nvPr>
            <p:ph type="title"/>
          </p:nvPr>
        </p:nvSpPr>
        <p:spPr/>
        <p:txBody>
          <a:bodyPr/>
          <a:lstStyle/>
          <a:p>
            <a:r>
              <a:rPr lang="en-US" dirty="0"/>
              <a:t>God’s Goodness Provides Forgiveness</a:t>
            </a:r>
          </a:p>
        </p:txBody>
      </p:sp>
      <p:sp>
        <p:nvSpPr>
          <p:cNvPr id="3" name="Content Placeholder 2">
            <a:extLst>
              <a:ext uri="{FF2B5EF4-FFF2-40B4-BE49-F238E27FC236}">
                <a16:creationId xmlns:a16="http://schemas.microsoft.com/office/drawing/2014/main" id="{669E9B90-73FC-8613-3FEA-47C8029DF908}"/>
              </a:ext>
            </a:extLst>
          </p:cNvPr>
          <p:cNvSpPr>
            <a:spLocks noGrp="1"/>
          </p:cNvSpPr>
          <p:nvPr>
            <p:ph idx="1"/>
          </p:nvPr>
        </p:nvSpPr>
        <p:spPr/>
        <p:txBody>
          <a:bodyPr/>
          <a:lstStyle/>
          <a:p>
            <a:r>
              <a:rPr lang="en-US" dirty="0"/>
              <a:t>Discuss the difference of how a person receives God’s guidance if they trust God as opposed to	 those who do </a:t>
            </a:r>
            <a:r>
              <a:rPr lang="en-US" i="1" dirty="0"/>
              <a:t>not</a:t>
            </a:r>
            <a:r>
              <a:rPr lang="en-US" dirty="0"/>
              <a:t> trust God?</a:t>
            </a:r>
          </a:p>
          <a:p>
            <a:r>
              <a:rPr lang="en-US" dirty="0"/>
              <a:t>David pleads for forgiveness for the sake of God’s name.  How is God’s reputation is connected to forgiveness.  </a:t>
            </a:r>
          </a:p>
        </p:txBody>
      </p:sp>
      <p:graphicFrame>
        <p:nvGraphicFramePr>
          <p:cNvPr id="4" name="Table 3">
            <a:extLst>
              <a:ext uri="{FF2B5EF4-FFF2-40B4-BE49-F238E27FC236}">
                <a16:creationId xmlns:a16="http://schemas.microsoft.com/office/drawing/2014/main" id="{1DF14D22-7A95-B9DE-25FC-2D584B69115D}"/>
              </a:ext>
            </a:extLst>
          </p:cNvPr>
          <p:cNvGraphicFramePr>
            <a:graphicFrameLocks noGrp="1"/>
          </p:cNvGraphicFramePr>
          <p:nvPr>
            <p:extLst>
              <p:ext uri="{D42A27DB-BD31-4B8C-83A1-F6EECF244321}">
                <p14:modId xmlns:p14="http://schemas.microsoft.com/office/powerpoint/2010/main" val="596077372"/>
              </p:ext>
            </p:extLst>
          </p:nvPr>
        </p:nvGraphicFramePr>
        <p:xfrm>
          <a:off x="1058440" y="3699901"/>
          <a:ext cx="10075120" cy="1889760"/>
        </p:xfrm>
        <a:graphic>
          <a:graphicData uri="http://schemas.openxmlformats.org/drawingml/2006/table">
            <a:tbl>
              <a:tblPr firstRow="1" bandRow="1">
                <a:tableStyleId>{5C22544A-7EE6-4342-B048-85BDC9FD1C3A}</a:tableStyleId>
              </a:tblPr>
              <a:tblGrid>
                <a:gridCol w="5037560">
                  <a:extLst>
                    <a:ext uri="{9D8B030D-6E8A-4147-A177-3AD203B41FA5}">
                      <a16:colId xmlns:a16="http://schemas.microsoft.com/office/drawing/2014/main" val="2636169019"/>
                    </a:ext>
                  </a:extLst>
                </a:gridCol>
                <a:gridCol w="5037560">
                  <a:extLst>
                    <a:ext uri="{9D8B030D-6E8A-4147-A177-3AD203B41FA5}">
                      <a16:colId xmlns:a16="http://schemas.microsoft.com/office/drawing/2014/main" val="101717247"/>
                    </a:ext>
                  </a:extLst>
                </a:gridCol>
              </a:tblGrid>
              <a:tr h="370840">
                <a:tc>
                  <a:txBody>
                    <a:bodyPr/>
                    <a:lstStyle/>
                    <a:p>
                      <a:pPr algn="ctr"/>
                      <a:r>
                        <a:rPr lang="en-US" sz="2800" dirty="0"/>
                        <a:t>Trusting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Not Trusting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9596350"/>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0761366"/>
                  </a:ext>
                </a:extLst>
              </a:tr>
            </a:tbl>
          </a:graphicData>
        </a:graphic>
      </p:graphicFrame>
    </p:spTree>
    <p:extLst>
      <p:ext uri="{BB962C8B-B14F-4D97-AF65-F5344CB8AC3E}">
        <p14:creationId xmlns:p14="http://schemas.microsoft.com/office/powerpoint/2010/main" val="5272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2343-F56D-96F4-33CC-8A6A00C4A04C}"/>
              </a:ext>
            </a:extLst>
          </p:cNvPr>
          <p:cNvSpPr>
            <a:spLocks noGrp="1"/>
          </p:cNvSpPr>
          <p:nvPr>
            <p:ph type="title"/>
          </p:nvPr>
        </p:nvSpPr>
        <p:spPr>
          <a:xfrm>
            <a:off x="838200" y="365125"/>
            <a:ext cx="11141596" cy="1325563"/>
          </a:xfrm>
        </p:spPr>
        <p:txBody>
          <a:bodyPr>
            <a:normAutofit/>
          </a:bodyPr>
          <a:lstStyle/>
          <a:p>
            <a:pPr algn="l"/>
            <a:r>
              <a:rPr lang="en-US" sz="4000" dirty="0"/>
              <a:t>Listen for goodness, reverence, and worship.</a:t>
            </a:r>
          </a:p>
        </p:txBody>
      </p:sp>
      <p:sp>
        <p:nvSpPr>
          <p:cNvPr id="3" name="Content Placeholder 2">
            <a:extLst>
              <a:ext uri="{FF2B5EF4-FFF2-40B4-BE49-F238E27FC236}">
                <a16:creationId xmlns:a16="http://schemas.microsoft.com/office/drawing/2014/main" id="{EE35B12A-788B-C0DD-95CB-E76D94C61AC0}"/>
              </a:ext>
            </a:extLst>
          </p:cNvPr>
          <p:cNvSpPr>
            <a:spLocks noGrp="1"/>
          </p:cNvSpPr>
          <p:nvPr>
            <p:ph idx="1"/>
          </p:nvPr>
        </p:nvSpPr>
        <p:spPr>
          <a:xfrm>
            <a:off x="2430683" y="2141537"/>
            <a:ext cx="7719349" cy="4351338"/>
          </a:xfrm>
        </p:spPr>
        <p:txBody>
          <a:bodyPr/>
          <a:lstStyle/>
          <a:p>
            <a:pPr marL="0" indent="0" algn="ctr">
              <a:buNone/>
            </a:pPr>
            <a:r>
              <a:rPr lang="en-US" dirty="0"/>
              <a:t>Psalm 25:12-15 (NIV)  Who, then, is the man that fears the LORD? He will instruct him in the way chosen for him. 13  He will spend his days in prosperity, and his descendants </a:t>
            </a:r>
          </a:p>
        </p:txBody>
      </p:sp>
    </p:spTree>
    <p:extLst>
      <p:ext uri="{BB962C8B-B14F-4D97-AF65-F5344CB8AC3E}">
        <p14:creationId xmlns:p14="http://schemas.microsoft.com/office/powerpoint/2010/main" val="80833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00B4-4A3F-1345-9B4D-42AC40162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985F6-D545-4C22-84C2-A1212B292B48}"/>
              </a:ext>
            </a:extLst>
          </p:cNvPr>
          <p:cNvSpPr>
            <a:spLocks noGrp="1"/>
          </p:cNvSpPr>
          <p:nvPr>
            <p:ph type="title"/>
          </p:nvPr>
        </p:nvSpPr>
        <p:spPr>
          <a:xfrm>
            <a:off x="838200" y="365125"/>
            <a:ext cx="11141596" cy="1325563"/>
          </a:xfrm>
        </p:spPr>
        <p:txBody>
          <a:bodyPr>
            <a:normAutofit/>
          </a:bodyPr>
          <a:lstStyle/>
          <a:p>
            <a:pPr algn="l"/>
            <a:r>
              <a:rPr lang="en-US" sz="4000" dirty="0"/>
              <a:t>Listen for goodness, reverence, and worship.</a:t>
            </a:r>
          </a:p>
        </p:txBody>
      </p:sp>
      <p:sp>
        <p:nvSpPr>
          <p:cNvPr id="3" name="Content Placeholder 2">
            <a:extLst>
              <a:ext uri="{FF2B5EF4-FFF2-40B4-BE49-F238E27FC236}">
                <a16:creationId xmlns:a16="http://schemas.microsoft.com/office/drawing/2014/main" id="{8EDB6455-ECEE-1291-D4F1-84690EEDB43F}"/>
              </a:ext>
            </a:extLst>
          </p:cNvPr>
          <p:cNvSpPr>
            <a:spLocks noGrp="1"/>
          </p:cNvSpPr>
          <p:nvPr>
            <p:ph idx="1"/>
          </p:nvPr>
        </p:nvSpPr>
        <p:spPr>
          <a:xfrm>
            <a:off x="1632030" y="2141537"/>
            <a:ext cx="8668473" cy="4351338"/>
          </a:xfrm>
        </p:spPr>
        <p:txBody>
          <a:bodyPr/>
          <a:lstStyle/>
          <a:p>
            <a:pPr marL="0" indent="0" algn="ctr">
              <a:buNone/>
            </a:pPr>
            <a:r>
              <a:rPr lang="en-US" dirty="0"/>
              <a:t>will inherit the land. 14  The LORD confides in those who fear him; he makes his covenant known to them. 15  My eyes are ever on the LORD, for only he will release my feet from the snare.</a:t>
            </a:r>
          </a:p>
        </p:txBody>
      </p:sp>
      <p:pic>
        <p:nvPicPr>
          <p:cNvPr id="4" name="Picture 3">
            <a:extLst>
              <a:ext uri="{FF2B5EF4-FFF2-40B4-BE49-F238E27FC236}">
                <a16:creationId xmlns:a16="http://schemas.microsoft.com/office/drawing/2014/main" id="{DD92CD13-A981-FD48-BCB9-60F406B2CC7B}"/>
              </a:ext>
            </a:extLst>
          </p:cNvPr>
          <p:cNvPicPr>
            <a:picLocks noChangeAspect="1"/>
          </p:cNvPicPr>
          <p:nvPr/>
        </p:nvPicPr>
        <p:blipFill>
          <a:blip r:embed="rId2"/>
          <a:stretch>
            <a:fillRect/>
          </a:stretch>
        </p:blipFill>
        <p:spPr>
          <a:xfrm>
            <a:off x="4609788" y="5127081"/>
            <a:ext cx="2712955" cy="932769"/>
          </a:xfrm>
          <a:prstGeom prst="rect">
            <a:avLst/>
          </a:prstGeom>
        </p:spPr>
      </p:pic>
    </p:spTree>
    <p:extLst>
      <p:ext uri="{BB962C8B-B14F-4D97-AF65-F5344CB8AC3E}">
        <p14:creationId xmlns:p14="http://schemas.microsoft.com/office/powerpoint/2010/main" val="1464194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A921-5590-08B9-AC14-BE78F178B424}"/>
              </a:ext>
            </a:extLst>
          </p:cNvPr>
          <p:cNvSpPr>
            <a:spLocks noGrp="1"/>
          </p:cNvSpPr>
          <p:nvPr>
            <p:ph type="title"/>
          </p:nvPr>
        </p:nvSpPr>
        <p:spPr/>
        <p:txBody>
          <a:bodyPr/>
          <a:lstStyle/>
          <a:p>
            <a:r>
              <a:rPr lang="en-US" dirty="0"/>
              <a:t>Motivated to Worship God</a:t>
            </a:r>
          </a:p>
        </p:txBody>
      </p:sp>
      <p:sp>
        <p:nvSpPr>
          <p:cNvPr id="3" name="Content Placeholder 2">
            <a:extLst>
              <a:ext uri="{FF2B5EF4-FFF2-40B4-BE49-F238E27FC236}">
                <a16:creationId xmlns:a16="http://schemas.microsoft.com/office/drawing/2014/main" id="{397891A9-99AD-9934-D233-6B936D17892A}"/>
              </a:ext>
            </a:extLst>
          </p:cNvPr>
          <p:cNvSpPr>
            <a:spLocks noGrp="1"/>
          </p:cNvSpPr>
          <p:nvPr>
            <p:ph idx="1"/>
          </p:nvPr>
        </p:nvSpPr>
        <p:spPr/>
        <p:txBody>
          <a:bodyPr/>
          <a:lstStyle/>
          <a:p>
            <a:r>
              <a:rPr lang="en-US" dirty="0"/>
              <a:t>What did the psalmist say the Lord would do toward those who fear Him? </a:t>
            </a:r>
          </a:p>
          <a:p>
            <a:r>
              <a:rPr lang="en-US" dirty="0"/>
              <a:t>What is the special relationship that exists between the God-fearer and the Lord? </a:t>
            </a:r>
          </a:p>
          <a:p>
            <a:endParaRPr lang="en-US" dirty="0"/>
          </a:p>
        </p:txBody>
      </p:sp>
    </p:spTree>
    <p:extLst>
      <p:ext uri="{BB962C8B-B14F-4D97-AF65-F5344CB8AC3E}">
        <p14:creationId xmlns:p14="http://schemas.microsoft.com/office/powerpoint/2010/main" val="251841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DB21-3126-BEAB-5B48-1ABC2178C27D}"/>
              </a:ext>
            </a:extLst>
          </p:cNvPr>
          <p:cNvSpPr>
            <a:spLocks noGrp="1"/>
          </p:cNvSpPr>
          <p:nvPr>
            <p:ph type="title"/>
          </p:nvPr>
        </p:nvSpPr>
        <p:spPr/>
        <p:txBody>
          <a:bodyPr/>
          <a:lstStyle/>
          <a:p>
            <a:r>
              <a:rPr lang="en-US" dirty="0"/>
              <a:t>Motivated to Worship God</a:t>
            </a:r>
          </a:p>
        </p:txBody>
      </p:sp>
      <p:sp>
        <p:nvSpPr>
          <p:cNvPr id="3" name="Content Placeholder 2">
            <a:extLst>
              <a:ext uri="{FF2B5EF4-FFF2-40B4-BE49-F238E27FC236}">
                <a16:creationId xmlns:a16="http://schemas.microsoft.com/office/drawing/2014/main" id="{BA851FC6-E866-7B34-811E-81AC2BE3184D}"/>
              </a:ext>
            </a:extLst>
          </p:cNvPr>
          <p:cNvSpPr>
            <a:spLocks noGrp="1"/>
          </p:cNvSpPr>
          <p:nvPr>
            <p:ph idx="1"/>
          </p:nvPr>
        </p:nvSpPr>
        <p:spPr/>
        <p:txBody>
          <a:bodyPr/>
          <a:lstStyle/>
          <a:p>
            <a:r>
              <a:rPr lang="en-US" dirty="0">
                <a:solidFill>
                  <a:srgbClr val="C00000"/>
                </a:solidFill>
              </a:rPr>
              <a:t>The psalmist makes a commitment. </a:t>
            </a:r>
          </a:p>
          <a:p>
            <a:pPr lvl="1"/>
            <a:r>
              <a:rPr lang="en-US" sz="3600" dirty="0">
                <a:solidFill>
                  <a:srgbClr val="C00000"/>
                </a:solidFill>
              </a:rPr>
              <a:t>My eyes are ever on the Lord</a:t>
            </a:r>
          </a:p>
          <a:p>
            <a:pPr lvl="1"/>
            <a:r>
              <a:rPr lang="en-US" sz="3600" dirty="0">
                <a:solidFill>
                  <a:srgbClr val="C00000"/>
                </a:solidFill>
              </a:rPr>
              <a:t>I trust that He will release my feet from the snare</a:t>
            </a:r>
          </a:p>
          <a:p>
            <a:r>
              <a:rPr lang="en-US" dirty="0"/>
              <a:t>What does it look like to always have our eyes on the Lord?</a:t>
            </a:r>
          </a:p>
          <a:p>
            <a:endParaRPr lang="en-US" dirty="0"/>
          </a:p>
        </p:txBody>
      </p:sp>
      <p:grpSp>
        <p:nvGrpSpPr>
          <p:cNvPr id="8" name="Group 7">
            <a:extLst>
              <a:ext uri="{FF2B5EF4-FFF2-40B4-BE49-F238E27FC236}">
                <a16:creationId xmlns:a16="http://schemas.microsoft.com/office/drawing/2014/main" id="{9F68E377-459C-0F4D-C183-CC79F91CEABF}"/>
              </a:ext>
            </a:extLst>
          </p:cNvPr>
          <p:cNvGrpSpPr/>
          <p:nvPr/>
        </p:nvGrpSpPr>
        <p:grpSpPr>
          <a:xfrm>
            <a:off x="3543941" y="4690812"/>
            <a:ext cx="7220515" cy="4192756"/>
            <a:chOff x="3543941" y="4690812"/>
            <a:chExt cx="7220515" cy="4192756"/>
          </a:xfrm>
        </p:grpSpPr>
        <p:pic>
          <p:nvPicPr>
            <p:cNvPr id="5" name="Picture 4" descr="A statue of a person holding a flute&#10;&#10;Description automatically generated">
              <a:extLst>
                <a:ext uri="{FF2B5EF4-FFF2-40B4-BE49-F238E27FC236}">
                  <a16:creationId xmlns:a16="http://schemas.microsoft.com/office/drawing/2014/main" id="{8A7BAF1A-E0A6-A6FB-5F8B-2F1E99793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5915" y="4690812"/>
              <a:ext cx="3228541" cy="1918332"/>
            </a:xfrm>
            <a:prstGeom prst="rect">
              <a:avLst/>
            </a:prstGeom>
            <a:ln>
              <a:noFill/>
            </a:ln>
            <a:effectLst>
              <a:outerShdw blurRad="292100" dist="139700" dir="2700000" algn="tl" rotWithShape="0">
                <a:srgbClr val="333333">
                  <a:alpha val="65000"/>
                </a:srgbClr>
              </a:outerShdw>
            </a:effectLst>
          </p:spPr>
        </p:pic>
        <p:pic>
          <p:nvPicPr>
            <p:cNvPr id="7" name="Picture 6" descr="A person in a black shirt and white pants&#10;&#10;Description automatically generated">
              <a:extLst>
                <a:ext uri="{FF2B5EF4-FFF2-40B4-BE49-F238E27FC236}">
                  <a16:creationId xmlns:a16="http://schemas.microsoft.com/office/drawing/2014/main" id="{031C8B65-FFB9-0153-A764-905BC720E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3887">
              <a:off x="3543941" y="5454569"/>
              <a:ext cx="1012626" cy="342899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0483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91A4-EA16-0BFB-DA42-BA6C62E90285}"/>
              </a:ext>
            </a:extLst>
          </p:cNvPr>
          <p:cNvSpPr>
            <a:spLocks noGrp="1"/>
          </p:cNvSpPr>
          <p:nvPr>
            <p:ph type="title"/>
          </p:nvPr>
        </p:nvSpPr>
        <p:spPr/>
        <p:txBody>
          <a:bodyPr/>
          <a:lstStyle/>
          <a:p>
            <a:r>
              <a:rPr lang="en-US" dirty="0"/>
              <a:t>Motivated to Worship God</a:t>
            </a:r>
          </a:p>
        </p:txBody>
      </p:sp>
      <p:sp>
        <p:nvSpPr>
          <p:cNvPr id="3" name="Content Placeholder 2">
            <a:extLst>
              <a:ext uri="{FF2B5EF4-FFF2-40B4-BE49-F238E27FC236}">
                <a16:creationId xmlns:a16="http://schemas.microsoft.com/office/drawing/2014/main" id="{BD3BEBCC-DD79-3BF5-DC9C-5EAA596EE004}"/>
              </a:ext>
            </a:extLst>
          </p:cNvPr>
          <p:cNvSpPr>
            <a:spLocks noGrp="1"/>
          </p:cNvSpPr>
          <p:nvPr>
            <p:ph idx="1"/>
          </p:nvPr>
        </p:nvSpPr>
        <p:spPr/>
        <p:txBody>
          <a:bodyPr/>
          <a:lstStyle/>
          <a:p>
            <a:r>
              <a:rPr lang="en-US" dirty="0"/>
              <a:t>How do you “fix your eyes” on the Lord when facing difficulties, as mentioned in verse 15?</a:t>
            </a:r>
          </a:p>
        </p:txBody>
      </p:sp>
      <p:pic>
        <p:nvPicPr>
          <p:cNvPr id="5" name="Picture 4" descr="A statue of a person holding a flute&#10;&#10;Description automatically generated">
            <a:extLst>
              <a:ext uri="{FF2B5EF4-FFF2-40B4-BE49-F238E27FC236}">
                <a16:creationId xmlns:a16="http://schemas.microsoft.com/office/drawing/2014/main" id="{667783D9-E2F2-8A54-4AF6-9B9285AC27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635" y="2777925"/>
            <a:ext cx="5510574" cy="3274268"/>
          </a:xfrm>
          <a:prstGeom prst="rect">
            <a:avLst/>
          </a:prstGeom>
          <a:ln>
            <a:noFill/>
          </a:ln>
          <a:effectLst>
            <a:outerShdw blurRad="292100" dist="139700" dir="2700000" algn="tl" rotWithShape="0">
              <a:srgbClr val="333333">
                <a:alpha val="65000"/>
              </a:srgbClr>
            </a:outerShdw>
          </a:effectLst>
        </p:spPr>
      </p:pic>
      <p:pic>
        <p:nvPicPr>
          <p:cNvPr id="6" name="Picture 5" descr="A person in a black shirt and white pants&#10;&#10;Description automatically generated">
            <a:extLst>
              <a:ext uri="{FF2B5EF4-FFF2-40B4-BE49-F238E27FC236}">
                <a16:creationId xmlns:a16="http://schemas.microsoft.com/office/drawing/2014/main" id="{B01FFB4A-1115-8796-65CC-2BF1AC441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3887">
            <a:off x="3434645" y="4462463"/>
            <a:ext cx="1012626" cy="3428999"/>
          </a:xfrm>
          <a:prstGeom prst="rect">
            <a:avLst/>
          </a:prstGeom>
          <a:ln>
            <a:noFill/>
          </a:ln>
          <a:effectLst>
            <a:outerShdw blurRad="292100" dist="139700" dir="2700000" algn="tl" rotWithShape="0">
              <a:srgbClr val="333333">
                <a:alpha val="65000"/>
              </a:srgbClr>
            </a:outerShdw>
          </a:effectLst>
        </p:spPr>
      </p:pic>
      <p:pic>
        <p:nvPicPr>
          <p:cNvPr id="11" name="Picture 10" descr="A red car with a damaged front end&#10;&#10;Description automatically generated">
            <a:extLst>
              <a:ext uri="{FF2B5EF4-FFF2-40B4-BE49-F238E27FC236}">
                <a16:creationId xmlns:a16="http://schemas.microsoft.com/office/drawing/2014/main" id="{BB1129E4-40DC-B7AC-104D-C3CA5D519A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986" y="5129826"/>
            <a:ext cx="2672730" cy="1728174"/>
          </a:xfrm>
          <a:prstGeom prst="rect">
            <a:avLst/>
          </a:prstGeom>
          <a:ln>
            <a:noFill/>
          </a:ln>
          <a:effectLst>
            <a:outerShdw blurRad="292100" dist="139700" dir="2700000" algn="tl" rotWithShape="0">
              <a:srgbClr val="333333">
                <a:alpha val="65000"/>
              </a:srgbClr>
            </a:outerShdw>
          </a:effectLst>
        </p:spPr>
      </p:pic>
      <p:pic>
        <p:nvPicPr>
          <p:cNvPr id="13" name="Picture 12" descr="A cartoon of two people crying&#10;&#10;Description automatically generated">
            <a:extLst>
              <a:ext uri="{FF2B5EF4-FFF2-40B4-BE49-F238E27FC236}">
                <a16:creationId xmlns:a16="http://schemas.microsoft.com/office/drawing/2014/main" id="{9376EF2A-34EB-E79A-7C2B-FF2E406B24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717" y="4766789"/>
            <a:ext cx="2257077" cy="2003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045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3DDB-1EB7-3769-A912-32FE52F98E9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6468174-E3A4-6BDF-9082-8FE953E99239}"/>
              </a:ext>
            </a:extLst>
          </p:cNvPr>
          <p:cNvSpPr>
            <a:spLocks noGrp="1"/>
          </p:cNvSpPr>
          <p:nvPr>
            <p:ph idx="1"/>
          </p:nvPr>
        </p:nvSpPr>
        <p:spPr>
          <a:xfrm>
            <a:off x="838200" y="2025569"/>
            <a:ext cx="10515600" cy="4151393"/>
          </a:xfrm>
        </p:spPr>
        <p:txBody>
          <a:bodyPr/>
          <a:lstStyle/>
          <a:p>
            <a:r>
              <a:rPr lang="en-US" dirty="0"/>
              <a:t>The Starting Place. </a:t>
            </a:r>
          </a:p>
          <a:p>
            <a:pPr lvl="1"/>
            <a:r>
              <a:rPr lang="en-US" dirty="0"/>
              <a:t>We are inspired to worship when we consider the love and forgiveness God has shown us in Christ. </a:t>
            </a:r>
          </a:p>
          <a:p>
            <a:pPr lvl="1"/>
            <a:r>
              <a:rPr lang="en-US" dirty="0"/>
              <a:t>What are some of the ways God inspired you to worship this week? </a:t>
            </a:r>
          </a:p>
          <a:p>
            <a:pPr lvl="1"/>
            <a:r>
              <a:rPr lang="en-US" dirty="0"/>
              <a:t>Make a list of how God has shown you love and forgiveness and thank Him for each one.</a:t>
            </a:r>
          </a:p>
          <a:p>
            <a:endParaRPr lang="en-US" dirty="0"/>
          </a:p>
        </p:txBody>
      </p:sp>
    </p:spTree>
    <p:extLst>
      <p:ext uri="{BB962C8B-B14F-4D97-AF65-F5344CB8AC3E}">
        <p14:creationId xmlns:p14="http://schemas.microsoft.com/office/powerpoint/2010/main" val="165680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3E4D-3C25-1B79-49D9-BEE457ED2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38F9A-0CCF-AC74-2033-CA56F392CBB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CF4C1D5-31BE-2594-1005-781B3536B481}"/>
              </a:ext>
            </a:extLst>
          </p:cNvPr>
          <p:cNvSpPr>
            <a:spLocks noGrp="1"/>
          </p:cNvSpPr>
          <p:nvPr>
            <p:ph idx="1"/>
          </p:nvPr>
        </p:nvSpPr>
        <p:spPr>
          <a:xfrm>
            <a:off x="838200" y="2095017"/>
            <a:ext cx="10515600" cy="4081945"/>
          </a:xfrm>
        </p:spPr>
        <p:txBody>
          <a:bodyPr/>
          <a:lstStyle/>
          <a:p>
            <a:r>
              <a:rPr lang="en-US" dirty="0"/>
              <a:t>The Growing Place. </a:t>
            </a:r>
          </a:p>
          <a:p>
            <a:pPr lvl="1"/>
            <a:r>
              <a:rPr lang="en-US" dirty="0"/>
              <a:t>We respond in worship to His leadership in our lives as He lovingly guides and directs our paths. </a:t>
            </a:r>
          </a:p>
          <a:p>
            <a:pPr lvl="1"/>
            <a:r>
              <a:rPr lang="en-US" dirty="0"/>
              <a:t>What ways has God led you in life? </a:t>
            </a:r>
          </a:p>
          <a:p>
            <a:pPr lvl="1"/>
            <a:r>
              <a:rPr lang="en-US" dirty="0"/>
              <a:t>How did He lead you this past week? How did you respond to His leadership?</a:t>
            </a:r>
          </a:p>
          <a:p>
            <a:endParaRPr lang="en-US" dirty="0"/>
          </a:p>
          <a:p>
            <a:endParaRPr lang="en-US" dirty="0"/>
          </a:p>
        </p:txBody>
      </p:sp>
    </p:spTree>
    <p:extLst>
      <p:ext uri="{BB962C8B-B14F-4D97-AF65-F5344CB8AC3E}">
        <p14:creationId xmlns:p14="http://schemas.microsoft.com/office/powerpoint/2010/main" val="103691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28F3-B0D0-6174-2E14-ADD8E30C9212}"/>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B9F9F85F-E0FD-CFA4-7AD0-B763E728C309}"/>
              </a:ext>
            </a:extLst>
          </p:cNvPr>
          <p:cNvGrpSpPr/>
          <p:nvPr/>
        </p:nvGrpSpPr>
        <p:grpSpPr>
          <a:xfrm>
            <a:off x="2849598" y="1543792"/>
            <a:ext cx="6492803" cy="4308578"/>
            <a:chOff x="2849598" y="1543792"/>
            <a:chExt cx="6492803" cy="4308578"/>
          </a:xfrm>
        </p:grpSpPr>
        <p:pic>
          <p:nvPicPr>
            <p:cNvPr id="4" name="Picture 3" descr="A group of birds flying over water&#10;&#10;Description automatically generated">
              <a:extLst>
                <a:ext uri="{FF2B5EF4-FFF2-40B4-BE49-F238E27FC236}">
                  <a16:creationId xmlns:a16="http://schemas.microsoft.com/office/drawing/2014/main" id="{AE3B1857-23D6-4274-44CB-CDA7DCF41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47850"/>
              <a:ext cx="5715000" cy="3162300"/>
            </a:xfrm>
            <a:prstGeom prst="rect">
              <a:avLst/>
            </a:prstGeom>
            <a:ln>
              <a:noFill/>
            </a:ln>
            <a:effectLst>
              <a:outerShdw blurRad="190500" algn="tl" rotWithShape="0">
                <a:srgbClr val="000000">
                  <a:alpha val="70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FCC954D4-BB85-5084-1CFF-CF58760C2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1A38D0CC-912C-8BCC-2818-7AB3075E2332}"/>
              </a:ext>
            </a:extLst>
          </p:cNvPr>
          <p:cNvSpPr txBox="1"/>
          <p:nvPr/>
        </p:nvSpPr>
        <p:spPr>
          <a:xfrm>
            <a:off x="3835730" y="5852370"/>
            <a:ext cx="4453247"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72165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CB81-D6DA-2A0F-937E-64778746D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3EB53-0C4D-38B7-C88D-BE1D3BFDD41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4446C2F-E95B-8E0C-93C6-D6C51C7DE914}"/>
              </a:ext>
            </a:extLst>
          </p:cNvPr>
          <p:cNvSpPr>
            <a:spLocks noGrp="1"/>
          </p:cNvSpPr>
          <p:nvPr>
            <p:ph idx="1"/>
          </p:nvPr>
        </p:nvSpPr>
        <p:spPr/>
        <p:txBody>
          <a:bodyPr>
            <a:normAutofit/>
          </a:bodyPr>
          <a:lstStyle/>
          <a:p>
            <a:r>
              <a:rPr lang="en-US" dirty="0"/>
              <a:t>The Sowing Place. </a:t>
            </a:r>
          </a:p>
          <a:p>
            <a:pPr lvl="1"/>
            <a:r>
              <a:rPr lang="en-US" dirty="0"/>
              <a:t>We know that God’s compassion draws us in to worship. </a:t>
            </a:r>
          </a:p>
          <a:p>
            <a:pPr lvl="1"/>
            <a:r>
              <a:rPr lang="en-US" dirty="0"/>
              <a:t>Do you know someone who doesn’t know Christ, or is far away from serving God that you could show compassion? </a:t>
            </a:r>
          </a:p>
          <a:p>
            <a:pPr lvl="1"/>
            <a:r>
              <a:rPr lang="en-US" dirty="0"/>
              <a:t>Pray and ask the Lord to help you show others His love and compassion. Make plans to spend some time having coffee with someone you’ve prayed for. </a:t>
            </a:r>
          </a:p>
          <a:p>
            <a:endParaRPr lang="en-US" dirty="0"/>
          </a:p>
        </p:txBody>
      </p:sp>
    </p:spTree>
    <p:extLst>
      <p:ext uri="{BB962C8B-B14F-4D97-AF65-F5344CB8AC3E}">
        <p14:creationId xmlns:p14="http://schemas.microsoft.com/office/powerpoint/2010/main" val="373624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2B4F-61D5-BE48-0980-63FF4FEB2FD4}"/>
              </a:ext>
            </a:extLst>
          </p:cNvPr>
          <p:cNvSpPr>
            <a:spLocks noGrp="1"/>
          </p:cNvSpPr>
          <p:nvPr>
            <p:ph type="title"/>
          </p:nvPr>
        </p:nvSpPr>
        <p:spPr/>
        <p:txBody>
          <a:bodyPr/>
          <a:lstStyle/>
          <a:p>
            <a:r>
              <a:rPr lang="en-US" dirty="0"/>
              <a:t>Family Activities</a:t>
            </a:r>
          </a:p>
        </p:txBody>
      </p:sp>
      <p:pic>
        <p:nvPicPr>
          <p:cNvPr id="7" name="Picture 6">
            <a:extLst>
              <a:ext uri="{FF2B5EF4-FFF2-40B4-BE49-F238E27FC236}">
                <a16:creationId xmlns:a16="http://schemas.microsoft.com/office/drawing/2014/main" id="{F66F51EF-67EE-7E0D-BAA4-4F67A9A628D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34272" y="1889866"/>
            <a:ext cx="5409524" cy="381904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9" name="Picture 8" descr="A cartoon of a person typing on a typewriter&#10;&#10;Description automatically generated">
            <a:extLst>
              <a:ext uri="{FF2B5EF4-FFF2-40B4-BE49-F238E27FC236}">
                <a16:creationId xmlns:a16="http://schemas.microsoft.com/office/drawing/2014/main" id="{AD93F26C-07E1-7762-2029-CEFC21058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29" y="3582466"/>
            <a:ext cx="3444271" cy="2910409"/>
          </a:xfrm>
          <a:prstGeom prst="rect">
            <a:avLst/>
          </a:prstGeom>
          <a:ln>
            <a:noFill/>
          </a:ln>
          <a:effectLst>
            <a:outerShdw blurRad="292100" dist="139700" dir="2700000" algn="tl" rotWithShape="0">
              <a:srgbClr val="333333">
                <a:alpha val="65000"/>
              </a:srgbClr>
            </a:outerShdw>
          </a:effectLst>
        </p:spPr>
      </p:pic>
      <p:sp>
        <p:nvSpPr>
          <p:cNvPr id="10" name="Speech Bubble: Rectangle with Corners Rounded 9">
            <a:extLst>
              <a:ext uri="{FF2B5EF4-FFF2-40B4-BE49-F238E27FC236}">
                <a16:creationId xmlns:a16="http://schemas.microsoft.com/office/drawing/2014/main" id="{43BA304A-B260-C8D2-E8C2-1ADDEC29E5C1}"/>
              </a:ext>
            </a:extLst>
          </p:cNvPr>
          <p:cNvSpPr/>
          <p:nvPr/>
        </p:nvSpPr>
        <p:spPr>
          <a:xfrm>
            <a:off x="3175423" y="1690688"/>
            <a:ext cx="4031493" cy="2669373"/>
          </a:xfrm>
          <a:prstGeom prst="wedgeRoundRectCallout">
            <a:avLst>
              <a:gd name="adj1" fmla="val -69564"/>
              <a:gd name="adj2" fmla="val 329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Our decoders have been at Jr. Hi winter retreat.  We need your help.  Use the key and the sample “HELLO WORLD” example to see how to decode.  Need help?  Go to </a:t>
            </a:r>
            <a:r>
              <a:rPr lang="en-US" dirty="0">
                <a:latin typeface="Comic Sans MS" panose="030F0702030302020204" pitchFamily="66" charset="0"/>
                <a:hlinkClick r:id="rId4"/>
              </a:rPr>
              <a:t>https://tinyurl.com/ycxebhfw</a:t>
            </a:r>
            <a:r>
              <a:rPr lang="en-US" dirty="0">
                <a:latin typeface="Comic Sans MS" panose="030F0702030302020204" pitchFamily="66" charset="0"/>
              </a:rPr>
              <a:t> But wait ... There’s more.  Check out other Family Activities!</a:t>
            </a:r>
          </a:p>
        </p:txBody>
      </p:sp>
    </p:spTree>
    <p:extLst>
      <p:ext uri="{BB962C8B-B14F-4D97-AF65-F5344CB8AC3E}">
        <p14:creationId xmlns:p14="http://schemas.microsoft.com/office/powerpoint/2010/main" val="2089346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A5112-907F-824F-73B8-C74EDB895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448B7-B7BF-8A43-B5A3-57026E6C4F56}"/>
              </a:ext>
            </a:extLst>
          </p:cNvPr>
          <p:cNvSpPr>
            <a:spLocks noGrp="1"/>
          </p:cNvSpPr>
          <p:nvPr>
            <p:ph type="ctrTitle"/>
          </p:nvPr>
        </p:nvSpPr>
        <p:spPr>
          <a:xfrm>
            <a:off x="1524000" y="1122363"/>
            <a:ext cx="9144000" cy="1810842"/>
          </a:xfrm>
        </p:spPr>
        <p:txBody>
          <a:bodyPr/>
          <a:lstStyle/>
          <a:p>
            <a:r>
              <a:rPr lang="en-US" dirty="0"/>
              <a:t>The Inspiration</a:t>
            </a:r>
            <a:br>
              <a:rPr lang="en-US" dirty="0"/>
            </a:br>
            <a:r>
              <a:rPr lang="en-US" dirty="0"/>
              <a:t>for Worship</a:t>
            </a:r>
          </a:p>
        </p:txBody>
      </p:sp>
      <p:sp>
        <p:nvSpPr>
          <p:cNvPr id="3" name="Subtitle 2">
            <a:extLst>
              <a:ext uri="{FF2B5EF4-FFF2-40B4-BE49-F238E27FC236}">
                <a16:creationId xmlns:a16="http://schemas.microsoft.com/office/drawing/2014/main" id="{4F82154A-DDDB-D5A6-0F87-E42AFB51FAFA}"/>
              </a:ext>
            </a:extLst>
          </p:cNvPr>
          <p:cNvSpPr>
            <a:spLocks noGrp="1"/>
          </p:cNvSpPr>
          <p:nvPr>
            <p:ph type="subTitle" idx="1"/>
          </p:nvPr>
        </p:nvSpPr>
        <p:spPr>
          <a:xfrm>
            <a:off x="1524000" y="3924796"/>
            <a:ext cx="9144000" cy="1655762"/>
          </a:xfrm>
        </p:spPr>
        <p:txBody>
          <a:bodyPr/>
          <a:lstStyle/>
          <a:p>
            <a:r>
              <a:rPr lang="en-US" dirty="0"/>
              <a:t>January 26</a:t>
            </a:r>
          </a:p>
        </p:txBody>
      </p:sp>
    </p:spTree>
    <p:extLst>
      <p:ext uri="{BB962C8B-B14F-4D97-AF65-F5344CB8AC3E}">
        <p14:creationId xmlns:p14="http://schemas.microsoft.com/office/powerpoint/2010/main" val="291992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DA55-B918-C05C-BD10-307EC817FFDD}"/>
              </a:ext>
            </a:extLst>
          </p:cNvPr>
          <p:cNvSpPr>
            <a:spLocks noGrp="1"/>
          </p:cNvSpPr>
          <p:nvPr>
            <p:ph type="title"/>
          </p:nvPr>
        </p:nvSpPr>
        <p:spPr/>
        <p:txBody>
          <a:bodyPr/>
          <a:lstStyle/>
          <a:p>
            <a:r>
              <a:rPr lang="en-US" dirty="0"/>
              <a:t>Can you remember?</a:t>
            </a:r>
          </a:p>
        </p:txBody>
      </p:sp>
      <p:sp>
        <p:nvSpPr>
          <p:cNvPr id="3" name="Content Placeholder 2">
            <a:extLst>
              <a:ext uri="{FF2B5EF4-FFF2-40B4-BE49-F238E27FC236}">
                <a16:creationId xmlns:a16="http://schemas.microsoft.com/office/drawing/2014/main" id="{63D8CC35-DDD4-479A-1D6C-317E3C5F937C}"/>
              </a:ext>
            </a:extLst>
          </p:cNvPr>
          <p:cNvSpPr>
            <a:spLocks noGrp="1"/>
          </p:cNvSpPr>
          <p:nvPr>
            <p:ph idx="1"/>
          </p:nvPr>
        </p:nvSpPr>
        <p:spPr/>
        <p:txBody>
          <a:bodyPr/>
          <a:lstStyle/>
          <a:p>
            <a:r>
              <a:rPr lang="en-US" dirty="0"/>
              <a:t>As a kid, what things did someone encourage you to be good at?</a:t>
            </a:r>
          </a:p>
          <a:p>
            <a:endParaRPr lang="en-US" dirty="0"/>
          </a:p>
          <a:p>
            <a:r>
              <a:rPr lang="en-US" dirty="0">
                <a:solidFill>
                  <a:srgbClr val="C00000"/>
                </a:solidFill>
              </a:rPr>
              <a:t>God always encourages us to excellence.</a:t>
            </a:r>
          </a:p>
          <a:p>
            <a:pPr lvl="1"/>
            <a:r>
              <a:rPr lang="en-US" dirty="0">
                <a:solidFill>
                  <a:srgbClr val="C00000"/>
                </a:solidFill>
              </a:rPr>
              <a:t>His goodness and love encourage us.</a:t>
            </a:r>
          </a:p>
          <a:p>
            <a:pPr lvl="1"/>
            <a:r>
              <a:rPr lang="en-US" dirty="0">
                <a:solidFill>
                  <a:srgbClr val="C00000"/>
                </a:solidFill>
              </a:rPr>
              <a:t>His mercy and grace encourage us to worship Him</a:t>
            </a:r>
          </a:p>
          <a:p>
            <a:endParaRPr lang="en-US" dirty="0"/>
          </a:p>
        </p:txBody>
      </p:sp>
      <p:grpSp>
        <p:nvGrpSpPr>
          <p:cNvPr id="6" name="Group 5">
            <a:extLst>
              <a:ext uri="{FF2B5EF4-FFF2-40B4-BE49-F238E27FC236}">
                <a16:creationId xmlns:a16="http://schemas.microsoft.com/office/drawing/2014/main" id="{DF534B7C-C29F-9739-0CC4-DB2F92477FD3}"/>
              </a:ext>
            </a:extLst>
          </p:cNvPr>
          <p:cNvGrpSpPr/>
          <p:nvPr/>
        </p:nvGrpSpPr>
        <p:grpSpPr>
          <a:xfrm>
            <a:off x="1947554" y="2871424"/>
            <a:ext cx="8725133" cy="3305539"/>
            <a:chOff x="1947554" y="2871424"/>
            <a:chExt cx="8725133" cy="3305539"/>
          </a:xfrm>
        </p:grpSpPr>
        <p:pic>
          <p:nvPicPr>
            <p:cNvPr id="5" name="Picture 4" descr="A child holding a baseball bat&#10;&#10;Description automatically generated">
              <a:extLst>
                <a:ext uri="{FF2B5EF4-FFF2-40B4-BE49-F238E27FC236}">
                  <a16:creationId xmlns:a16="http://schemas.microsoft.com/office/drawing/2014/main" id="{C4C78B15-26C7-9568-59F7-67242F434300}"/>
                </a:ext>
              </a:extLst>
            </p:cNvPr>
            <p:cNvPicPr>
              <a:picLocks noChangeAspect="1"/>
            </p:cNvPicPr>
            <p:nvPr/>
          </p:nvPicPr>
          <p:blipFill>
            <a:blip r:embed="rId2">
              <a:extLst>
                <a:ext uri="{28A0092B-C50C-407E-A947-70E740481C1C}">
                  <a14:useLocalDpi xmlns:a14="http://schemas.microsoft.com/office/drawing/2010/main" val="0"/>
                </a:ext>
              </a:extLst>
            </a:blip>
            <a:srcRect l="25155" t="10314" r="32253"/>
            <a:stretch/>
          </p:blipFill>
          <p:spPr>
            <a:xfrm>
              <a:off x="1947554" y="3128538"/>
              <a:ext cx="2171524" cy="3048425"/>
            </a:xfrm>
            <a:prstGeom prst="rect">
              <a:avLst/>
            </a:prstGeom>
            <a:ln>
              <a:noFill/>
            </a:ln>
            <a:effectLst>
              <a:outerShdw blurRad="292100" dist="139700" dir="2700000" algn="tl" rotWithShape="0">
                <a:srgbClr val="333333">
                  <a:alpha val="65000"/>
                </a:srgbClr>
              </a:outerShdw>
            </a:effectLst>
          </p:spPr>
        </p:pic>
        <p:pic>
          <p:nvPicPr>
            <p:cNvPr id="1026" name="Picture 2" descr="Boy is Studying">
              <a:extLst>
                <a:ext uri="{FF2B5EF4-FFF2-40B4-BE49-F238E27FC236}">
                  <a16:creationId xmlns:a16="http://schemas.microsoft.com/office/drawing/2014/main" id="{683B61AF-0585-62EA-33CC-9469508FB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1093" y="3429000"/>
              <a:ext cx="2410361" cy="2340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ook Man">
              <a:extLst>
                <a:ext uri="{FF2B5EF4-FFF2-40B4-BE49-F238E27FC236}">
                  <a16:creationId xmlns:a16="http://schemas.microsoft.com/office/drawing/2014/main" id="{34F480B5-E708-13C1-74CA-557ECF021E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951685" y="2871424"/>
              <a:ext cx="2721002" cy="304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914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1CC3-F255-28A9-9E13-60F2C9F1A99E}"/>
              </a:ext>
            </a:extLst>
          </p:cNvPr>
          <p:cNvSpPr>
            <a:spLocks noGrp="1"/>
          </p:cNvSpPr>
          <p:nvPr>
            <p:ph type="title"/>
          </p:nvPr>
        </p:nvSpPr>
        <p:spPr/>
        <p:txBody>
          <a:bodyPr/>
          <a:lstStyle/>
          <a:p>
            <a:pPr algn="l"/>
            <a:r>
              <a:rPr lang="en-US" dirty="0"/>
              <a:t>Listen for prayer requests.</a:t>
            </a:r>
          </a:p>
        </p:txBody>
      </p:sp>
      <p:sp>
        <p:nvSpPr>
          <p:cNvPr id="3" name="Content Placeholder 2">
            <a:extLst>
              <a:ext uri="{FF2B5EF4-FFF2-40B4-BE49-F238E27FC236}">
                <a16:creationId xmlns:a16="http://schemas.microsoft.com/office/drawing/2014/main" id="{84905FF5-A0A0-E28D-A078-52A53980C70D}"/>
              </a:ext>
            </a:extLst>
          </p:cNvPr>
          <p:cNvSpPr>
            <a:spLocks noGrp="1"/>
          </p:cNvSpPr>
          <p:nvPr>
            <p:ph idx="1"/>
          </p:nvPr>
        </p:nvSpPr>
        <p:spPr>
          <a:xfrm>
            <a:off x="1946958" y="1999245"/>
            <a:ext cx="8298084" cy="4351338"/>
          </a:xfrm>
        </p:spPr>
        <p:txBody>
          <a:bodyPr/>
          <a:lstStyle/>
          <a:p>
            <a:pPr marL="0" indent="0" algn="ctr">
              <a:buNone/>
            </a:pPr>
            <a:r>
              <a:rPr lang="en-US" dirty="0"/>
              <a:t>Psalm 25:4-7 (NIV)  Show me your ways, O LORD, teach me your paths; 5  guide me in your truth and teach me, for you are God my Savior, and my hope is in you all day long. 6  remember, O LORD, your great</a:t>
            </a:r>
          </a:p>
        </p:txBody>
      </p:sp>
    </p:spTree>
    <p:extLst>
      <p:ext uri="{BB962C8B-B14F-4D97-AF65-F5344CB8AC3E}">
        <p14:creationId xmlns:p14="http://schemas.microsoft.com/office/powerpoint/2010/main" val="401571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EB40F-DB22-A97F-9044-A37EA9DAB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C5823-DE67-D755-3FAE-4580161EEF3E}"/>
              </a:ext>
            </a:extLst>
          </p:cNvPr>
          <p:cNvSpPr>
            <a:spLocks noGrp="1"/>
          </p:cNvSpPr>
          <p:nvPr>
            <p:ph type="title"/>
          </p:nvPr>
        </p:nvSpPr>
        <p:spPr/>
        <p:txBody>
          <a:bodyPr/>
          <a:lstStyle/>
          <a:p>
            <a:pPr algn="l"/>
            <a:r>
              <a:rPr lang="en-US" dirty="0"/>
              <a:t>Listen for prayer requests.</a:t>
            </a:r>
          </a:p>
        </p:txBody>
      </p:sp>
      <p:sp>
        <p:nvSpPr>
          <p:cNvPr id="3" name="Content Placeholder 2">
            <a:extLst>
              <a:ext uri="{FF2B5EF4-FFF2-40B4-BE49-F238E27FC236}">
                <a16:creationId xmlns:a16="http://schemas.microsoft.com/office/drawing/2014/main" id="{1635EF9F-35D9-E994-DE9A-F6418F9515D6}"/>
              </a:ext>
            </a:extLst>
          </p:cNvPr>
          <p:cNvSpPr>
            <a:spLocks noGrp="1"/>
          </p:cNvSpPr>
          <p:nvPr>
            <p:ph idx="1"/>
          </p:nvPr>
        </p:nvSpPr>
        <p:spPr>
          <a:xfrm>
            <a:off x="2199189" y="2010820"/>
            <a:ext cx="7962418" cy="4351338"/>
          </a:xfrm>
        </p:spPr>
        <p:txBody>
          <a:bodyPr/>
          <a:lstStyle/>
          <a:p>
            <a:pPr marL="0" indent="0" algn="ctr">
              <a:buNone/>
            </a:pPr>
            <a:r>
              <a:rPr lang="en-US" dirty="0"/>
              <a:t>mercy and love, for they are from of old. 7  Remember not the sins of my youth and my rebellious ways; according to your love remember me, for you are good, O LORD.</a:t>
            </a:r>
          </a:p>
        </p:txBody>
      </p:sp>
      <p:pic>
        <p:nvPicPr>
          <p:cNvPr id="5" name="Picture 4">
            <a:extLst>
              <a:ext uri="{FF2B5EF4-FFF2-40B4-BE49-F238E27FC236}">
                <a16:creationId xmlns:a16="http://schemas.microsoft.com/office/drawing/2014/main" id="{FE7F33CD-FB59-5F04-23D1-F577F91421B3}"/>
              </a:ext>
            </a:extLst>
          </p:cNvPr>
          <p:cNvPicPr>
            <a:picLocks noChangeAspect="1"/>
          </p:cNvPicPr>
          <p:nvPr/>
        </p:nvPicPr>
        <p:blipFill>
          <a:blip r:embed="rId2"/>
          <a:stretch>
            <a:fillRect/>
          </a:stretch>
        </p:blipFill>
        <p:spPr>
          <a:xfrm>
            <a:off x="4891476" y="5197032"/>
            <a:ext cx="2122782" cy="344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301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D928-A885-AF37-0EAF-17FFC3C905F9}"/>
              </a:ext>
            </a:extLst>
          </p:cNvPr>
          <p:cNvSpPr>
            <a:spLocks noGrp="1"/>
          </p:cNvSpPr>
          <p:nvPr>
            <p:ph type="title"/>
          </p:nvPr>
        </p:nvSpPr>
        <p:spPr/>
        <p:txBody>
          <a:bodyPr/>
          <a:lstStyle/>
          <a:p>
            <a:r>
              <a:rPr lang="en-US" dirty="0"/>
              <a:t>God’s Love Shows His Mercy</a:t>
            </a:r>
          </a:p>
        </p:txBody>
      </p:sp>
      <p:sp>
        <p:nvSpPr>
          <p:cNvPr id="3" name="Content Placeholder 2">
            <a:extLst>
              <a:ext uri="{FF2B5EF4-FFF2-40B4-BE49-F238E27FC236}">
                <a16:creationId xmlns:a16="http://schemas.microsoft.com/office/drawing/2014/main" id="{B17F9727-02CE-8BD1-0B7B-91E823717889}"/>
              </a:ext>
            </a:extLst>
          </p:cNvPr>
          <p:cNvSpPr>
            <a:spLocks noGrp="1"/>
          </p:cNvSpPr>
          <p:nvPr>
            <p:ph idx="1"/>
          </p:nvPr>
        </p:nvSpPr>
        <p:spPr/>
        <p:txBody>
          <a:bodyPr/>
          <a:lstStyle/>
          <a:p>
            <a:r>
              <a:rPr lang="en-US" dirty="0"/>
              <a:t>Identify the various requests the psalmist makes of the Lord in these verses. </a:t>
            </a:r>
          </a:p>
          <a:p>
            <a:r>
              <a:rPr lang="en-US" dirty="0"/>
              <a:t>On what basis does he make those requests? </a:t>
            </a:r>
          </a:p>
          <a:p>
            <a:r>
              <a:rPr lang="en-US" dirty="0"/>
              <a:t>What do you think David meant by God’s “ways” and “paths”?</a:t>
            </a:r>
          </a:p>
          <a:p>
            <a:r>
              <a:rPr lang="en-US" dirty="0"/>
              <a:t>How does God make His ways, His paths known to us? </a:t>
            </a:r>
          </a:p>
        </p:txBody>
      </p:sp>
    </p:spTree>
    <p:extLst>
      <p:ext uri="{BB962C8B-B14F-4D97-AF65-F5344CB8AC3E}">
        <p14:creationId xmlns:p14="http://schemas.microsoft.com/office/powerpoint/2010/main" val="8174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14D5-6E0B-9F21-BF4E-2F80BE39CD1B}"/>
              </a:ext>
            </a:extLst>
          </p:cNvPr>
          <p:cNvSpPr>
            <a:spLocks noGrp="1"/>
          </p:cNvSpPr>
          <p:nvPr>
            <p:ph type="title"/>
          </p:nvPr>
        </p:nvSpPr>
        <p:spPr/>
        <p:txBody>
          <a:bodyPr/>
          <a:lstStyle/>
          <a:p>
            <a:r>
              <a:rPr lang="en-US" dirty="0"/>
              <a:t>God’s Love Shows His Mercy</a:t>
            </a:r>
          </a:p>
        </p:txBody>
      </p:sp>
      <p:sp>
        <p:nvSpPr>
          <p:cNvPr id="3" name="Content Placeholder 2">
            <a:extLst>
              <a:ext uri="{FF2B5EF4-FFF2-40B4-BE49-F238E27FC236}">
                <a16:creationId xmlns:a16="http://schemas.microsoft.com/office/drawing/2014/main" id="{6F8912AC-F20E-147F-2B71-DDEAA92598C6}"/>
              </a:ext>
            </a:extLst>
          </p:cNvPr>
          <p:cNvSpPr>
            <a:spLocks noGrp="1"/>
          </p:cNvSpPr>
          <p:nvPr>
            <p:ph idx="1"/>
          </p:nvPr>
        </p:nvSpPr>
        <p:spPr/>
        <p:txBody>
          <a:bodyPr/>
          <a:lstStyle/>
          <a:p>
            <a:r>
              <a:rPr lang="en-US" dirty="0"/>
              <a:t>Where do you see evidence in the world today of God’s goodness in your life?</a:t>
            </a:r>
          </a:p>
          <a:p>
            <a:r>
              <a:rPr lang="en-US" dirty="0"/>
              <a:t>Why does David ask God to remember His mercy and steadfast love but not his sins? </a:t>
            </a:r>
          </a:p>
          <a:p>
            <a:r>
              <a:rPr lang="en-US" dirty="0"/>
              <a:t>How does this reflect God's character? </a:t>
            </a:r>
          </a:p>
        </p:txBody>
      </p:sp>
    </p:spTree>
    <p:extLst>
      <p:ext uri="{BB962C8B-B14F-4D97-AF65-F5344CB8AC3E}">
        <p14:creationId xmlns:p14="http://schemas.microsoft.com/office/powerpoint/2010/main" val="385930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7044-961C-7720-09D1-5DCBCC396ECF}"/>
              </a:ext>
            </a:extLst>
          </p:cNvPr>
          <p:cNvSpPr>
            <a:spLocks noGrp="1"/>
          </p:cNvSpPr>
          <p:nvPr>
            <p:ph type="title"/>
          </p:nvPr>
        </p:nvSpPr>
        <p:spPr/>
        <p:txBody>
          <a:bodyPr/>
          <a:lstStyle/>
          <a:p>
            <a:pPr algn="l"/>
            <a:r>
              <a:rPr lang="en-US" dirty="0"/>
              <a:t>Listen for God’s goodness.</a:t>
            </a:r>
          </a:p>
        </p:txBody>
      </p:sp>
      <p:sp>
        <p:nvSpPr>
          <p:cNvPr id="3" name="Content Placeholder 2">
            <a:extLst>
              <a:ext uri="{FF2B5EF4-FFF2-40B4-BE49-F238E27FC236}">
                <a16:creationId xmlns:a16="http://schemas.microsoft.com/office/drawing/2014/main" id="{370C36A4-7F13-BEC8-88F1-AC36846DB068}"/>
              </a:ext>
            </a:extLst>
          </p:cNvPr>
          <p:cNvSpPr>
            <a:spLocks noGrp="1"/>
          </p:cNvSpPr>
          <p:nvPr>
            <p:ph idx="1"/>
          </p:nvPr>
        </p:nvSpPr>
        <p:spPr/>
        <p:txBody>
          <a:bodyPr/>
          <a:lstStyle/>
          <a:p>
            <a:pPr marL="0" indent="0" algn="ctr">
              <a:buNone/>
            </a:pPr>
            <a:r>
              <a:rPr lang="en-US" dirty="0"/>
              <a:t>Psalm 25:8-11 (NIV)  Good and upright is the LORD; therefore he instructs sinners in his ways. 9  He guides the humble in what is right and teaches them his way. 10  All the ways of the LORD are loving and faithful for those who keep the demands of his covenant. 11  For the sake of your name, O LORD, forgive my iniquity, though it is great.</a:t>
            </a:r>
          </a:p>
        </p:txBody>
      </p:sp>
      <p:pic>
        <p:nvPicPr>
          <p:cNvPr id="4" name="Picture 3">
            <a:extLst>
              <a:ext uri="{FF2B5EF4-FFF2-40B4-BE49-F238E27FC236}">
                <a16:creationId xmlns:a16="http://schemas.microsoft.com/office/drawing/2014/main" id="{27D005A0-1EF0-14D6-C53E-753DDA002692}"/>
              </a:ext>
            </a:extLst>
          </p:cNvPr>
          <p:cNvPicPr>
            <a:picLocks noChangeAspect="1"/>
          </p:cNvPicPr>
          <p:nvPr/>
        </p:nvPicPr>
        <p:blipFill>
          <a:blip r:embed="rId2"/>
          <a:stretch>
            <a:fillRect/>
          </a:stretch>
        </p:blipFill>
        <p:spPr>
          <a:xfrm>
            <a:off x="4706282" y="5741042"/>
            <a:ext cx="2122782" cy="344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944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6B2F-80B9-044D-CB3B-CBCA64992F8C}"/>
              </a:ext>
            </a:extLst>
          </p:cNvPr>
          <p:cNvSpPr>
            <a:spLocks noGrp="1"/>
          </p:cNvSpPr>
          <p:nvPr>
            <p:ph type="title"/>
          </p:nvPr>
        </p:nvSpPr>
        <p:spPr/>
        <p:txBody>
          <a:bodyPr/>
          <a:lstStyle/>
          <a:p>
            <a:r>
              <a:rPr lang="en-US" dirty="0"/>
              <a:t>God’s Goodness Provides Forgiveness</a:t>
            </a:r>
          </a:p>
        </p:txBody>
      </p:sp>
      <p:sp>
        <p:nvSpPr>
          <p:cNvPr id="3" name="Content Placeholder 2">
            <a:extLst>
              <a:ext uri="{FF2B5EF4-FFF2-40B4-BE49-F238E27FC236}">
                <a16:creationId xmlns:a16="http://schemas.microsoft.com/office/drawing/2014/main" id="{C17420B1-5859-705C-B731-4F2624F7DF8A}"/>
              </a:ext>
            </a:extLst>
          </p:cNvPr>
          <p:cNvSpPr>
            <a:spLocks noGrp="1"/>
          </p:cNvSpPr>
          <p:nvPr>
            <p:ph idx="1"/>
          </p:nvPr>
        </p:nvSpPr>
        <p:spPr/>
        <p:txBody>
          <a:bodyPr/>
          <a:lstStyle/>
          <a:p>
            <a:r>
              <a:rPr lang="en-US" dirty="0">
                <a:solidFill>
                  <a:srgbClr val="C00000"/>
                </a:solidFill>
              </a:rPr>
              <a:t>Note the two traits the psalmist assigned to God.</a:t>
            </a:r>
          </a:p>
          <a:p>
            <a:pPr lvl="1"/>
            <a:r>
              <a:rPr lang="en-US" sz="3600" dirty="0">
                <a:solidFill>
                  <a:srgbClr val="C00000"/>
                </a:solidFill>
              </a:rPr>
              <a:t>Goodness</a:t>
            </a:r>
          </a:p>
          <a:p>
            <a:pPr lvl="1"/>
            <a:r>
              <a:rPr lang="en-US" sz="3600" dirty="0">
                <a:solidFill>
                  <a:srgbClr val="C00000"/>
                </a:solidFill>
              </a:rPr>
              <a:t>Upright</a:t>
            </a:r>
          </a:p>
          <a:p>
            <a:r>
              <a:rPr lang="en-US" sz="4000" dirty="0"/>
              <a:t>List the actions which are motivated by these traits? </a:t>
            </a:r>
          </a:p>
          <a:p>
            <a:endParaRPr lang="en-US" dirty="0"/>
          </a:p>
        </p:txBody>
      </p:sp>
    </p:spTree>
    <p:extLst>
      <p:ext uri="{BB962C8B-B14F-4D97-AF65-F5344CB8AC3E}">
        <p14:creationId xmlns:p14="http://schemas.microsoft.com/office/powerpoint/2010/main" val="304139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142</TotalTime>
  <Words>899</Words>
  <Application>Microsoft Office PowerPoint</Application>
  <PresentationFormat>Widescreen</PresentationFormat>
  <Paragraphs>78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The Inspiration for Worship</vt:lpstr>
      <vt:lpstr>Video Introduction</vt:lpstr>
      <vt:lpstr>Can you remember?</vt:lpstr>
      <vt:lpstr>Listen for prayer requests.</vt:lpstr>
      <vt:lpstr>Listen for prayer requests.</vt:lpstr>
      <vt:lpstr>God’s Love Shows His Mercy</vt:lpstr>
      <vt:lpstr>God’s Love Shows His Mercy</vt:lpstr>
      <vt:lpstr>Listen for God’s goodness.</vt:lpstr>
      <vt:lpstr>God’s Goodness Provides Forgiveness</vt:lpstr>
      <vt:lpstr>God’s Goodness Provides Forgiveness</vt:lpstr>
      <vt:lpstr>God’s Goodness Provides Forgiveness</vt:lpstr>
      <vt:lpstr>God’s Goodness Provides Forgiveness</vt:lpstr>
      <vt:lpstr>Listen for goodness, reverence, and worship.</vt:lpstr>
      <vt:lpstr>Listen for goodness, reverence, and worship.</vt:lpstr>
      <vt:lpstr>Motivated to Worship God</vt:lpstr>
      <vt:lpstr>Motivated to Worship God</vt:lpstr>
      <vt:lpstr>Motivated to Worship God</vt:lpstr>
      <vt:lpstr>Application</vt:lpstr>
      <vt:lpstr>Application</vt:lpstr>
      <vt:lpstr>Application</vt:lpstr>
      <vt:lpstr>Family Activities</vt:lpstr>
      <vt:lpstr>The Inspiration for Worship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2024-12-31T17:29:24Z</dcterms:created>
  <dcterms:modified xsi:type="dcterms:W3CDTF">2024-12-31T19:52:00Z</dcterms:modified>
</cp:coreProperties>
</file>