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5h7b5s97"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2p8c7k2z"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Importance of </a:t>
            </a:r>
            <a:br>
              <a:rPr lang="en-US" dirty="0"/>
            </a:br>
            <a:r>
              <a:rPr lang="en-US" dirty="0"/>
              <a:t>God’s Name</a:t>
            </a:r>
          </a:p>
        </p:txBody>
      </p:sp>
      <p:sp>
        <p:nvSpPr>
          <p:cNvPr id="3" name="Subtitle 2"/>
          <p:cNvSpPr>
            <a:spLocks noGrp="1"/>
          </p:cNvSpPr>
          <p:nvPr>
            <p:ph type="subTitle" idx="1"/>
          </p:nvPr>
        </p:nvSpPr>
        <p:spPr>
          <a:xfrm>
            <a:off x="1524000" y="4049486"/>
            <a:ext cx="9144000" cy="1208314"/>
          </a:xfrm>
        </p:spPr>
        <p:txBody>
          <a:bodyPr/>
          <a:lstStyle/>
          <a:p>
            <a:r>
              <a:rPr lang="en-US" dirty="0"/>
              <a:t>December 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14E4-82FF-050B-124A-7F0DDF95396B}"/>
              </a:ext>
            </a:extLst>
          </p:cNvPr>
          <p:cNvSpPr>
            <a:spLocks noGrp="1"/>
          </p:cNvSpPr>
          <p:nvPr>
            <p:ph type="title"/>
          </p:nvPr>
        </p:nvSpPr>
        <p:spPr/>
        <p:txBody>
          <a:bodyPr/>
          <a:lstStyle/>
          <a:p>
            <a:pPr algn="l"/>
            <a:r>
              <a:rPr lang="en-US" dirty="0"/>
              <a:t>Listen for God’s response to the people’s cries.</a:t>
            </a:r>
          </a:p>
        </p:txBody>
      </p:sp>
      <p:sp>
        <p:nvSpPr>
          <p:cNvPr id="3" name="Content Placeholder 2">
            <a:extLst>
              <a:ext uri="{FF2B5EF4-FFF2-40B4-BE49-F238E27FC236}">
                <a16:creationId xmlns:a16="http://schemas.microsoft.com/office/drawing/2014/main" id="{FDF364D9-0BCD-4996-2295-25E5E5F8506E}"/>
              </a:ext>
            </a:extLst>
          </p:cNvPr>
          <p:cNvSpPr>
            <a:spLocks noGrp="1"/>
          </p:cNvSpPr>
          <p:nvPr>
            <p:ph idx="1"/>
          </p:nvPr>
        </p:nvSpPr>
        <p:spPr>
          <a:xfrm>
            <a:off x="838200" y="2129741"/>
            <a:ext cx="10515600" cy="4047221"/>
          </a:xfrm>
        </p:spPr>
        <p:txBody>
          <a:bodyPr/>
          <a:lstStyle/>
          <a:p>
            <a:pPr marL="0" indent="0" algn="ctr">
              <a:buNone/>
            </a:pPr>
            <a:r>
              <a:rPr lang="en-US" dirty="0"/>
              <a:t>Exodus 3:9-12 (NIV)  And now the cry of the Israelites has reached me, and I have seen the way the Egyptians are oppressing them. 10  So now, go. I am sending you to Pharaoh to bring my people the Israelites out of Egypt." 11  But Moses said to God, "Who am I, that I should</a:t>
            </a:r>
          </a:p>
        </p:txBody>
      </p:sp>
    </p:spTree>
    <p:extLst>
      <p:ext uri="{BB962C8B-B14F-4D97-AF65-F5344CB8AC3E}">
        <p14:creationId xmlns:p14="http://schemas.microsoft.com/office/powerpoint/2010/main" val="36323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14E4-82FF-050B-124A-7F0DDF95396B}"/>
              </a:ext>
            </a:extLst>
          </p:cNvPr>
          <p:cNvSpPr>
            <a:spLocks noGrp="1"/>
          </p:cNvSpPr>
          <p:nvPr>
            <p:ph type="title"/>
          </p:nvPr>
        </p:nvSpPr>
        <p:spPr/>
        <p:txBody>
          <a:bodyPr/>
          <a:lstStyle/>
          <a:p>
            <a:pPr algn="l"/>
            <a:r>
              <a:rPr lang="en-US" dirty="0"/>
              <a:t>Listen for God’s response to the people’s cries.</a:t>
            </a:r>
          </a:p>
        </p:txBody>
      </p:sp>
      <p:sp>
        <p:nvSpPr>
          <p:cNvPr id="3" name="Content Placeholder 2">
            <a:extLst>
              <a:ext uri="{FF2B5EF4-FFF2-40B4-BE49-F238E27FC236}">
                <a16:creationId xmlns:a16="http://schemas.microsoft.com/office/drawing/2014/main" id="{FDF364D9-0BCD-4996-2295-25E5E5F8506E}"/>
              </a:ext>
            </a:extLst>
          </p:cNvPr>
          <p:cNvSpPr>
            <a:spLocks noGrp="1"/>
          </p:cNvSpPr>
          <p:nvPr>
            <p:ph idx="1"/>
          </p:nvPr>
        </p:nvSpPr>
        <p:spPr>
          <a:xfrm>
            <a:off x="838200" y="2129741"/>
            <a:ext cx="10515600" cy="4047221"/>
          </a:xfrm>
        </p:spPr>
        <p:txBody>
          <a:bodyPr/>
          <a:lstStyle/>
          <a:p>
            <a:pPr marL="0" indent="0" algn="ctr">
              <a:buNone/>
            </a:pPr>
            <a:r>
              <a:rPr lang="en-US" dirty="0"/>
              <a:t>go to Pharaoh and bring the Israelites out of Egypt?" 12  And God said, "I will be with you. And this will be the sign to you that it is I who have sent you: When you have brought the people out of Egypt, you will worship God on this mountain."</a:t>
            </a:r>
          </a:p>
        </p:txBody>
      </p:sp>
      <p:pic>
        <p:nvPicPr>
          <p:cNvPr id="4" name="Picture 3">
            <a:extLst>
              <a:ext uri="{FF2B5EF4-FFF2-40B4-BE49-F238E27FC236}">
                <a16:creationId xmlns:a16="http://schemas.microsoft.com/office/drawing/2014/main" id="{D19F1127-F07C-35BE-5394-EFC611913942}"/>
              </a:ext>
            </a:extLst>
          </p:cNvPr>
          <p:cNvPicPr>
            <a:picLocks noChangeAspect="1"/>
          </p:cNvPicPr>
          <p:nvPr/>
        </p:nvPicPr>
        <p:blipFill>
          <a:blip r:embed="rId2"/>
          <a:stretch>
            <a:fillRect/>
          </a:stretch>
        </p:blipFill>
        <p:spPr>
          <a:xfrm>
            <a:off x="5016327" y="5365484"/>
            <a:ext cx="2159346" cy="363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884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422E-174E-1C35-0130-0D758C48D415}"/>
              </a:ext>
            </a:extLst>
          </p:cNvPr>
          <p:cNvSpPr>
            <a:spLocks noGrp="1"/>
          </p:cNvSpPr>
          <p:nvPr>
            <p:ph type="title"/>
          </p:nvPr>
        </p:nvSpPr>
        <p:spPr/>
        <p:txBody>
          <a:bodyPr/>
          <a:lstStyle/>
          <a:p>
            <a:r>
              <a:rPr lang="en-US" dirty="0"/>
              <a:t>Trust God to Do What He Says</a:t>
            </a:r>
          </a:p>
        </p:txBody>
      </p:sp>
      <p:sp>
        <p:nvSpPr>
          <p:cNvPr id="3" name="Content Placeholder 2">
            <a:extLst>
              <a:ext uri="{FF2B5EF4-FFF2-40B4-BE49-F238E27FC236}">
                <a16:creationId xmlns:a16="http://schemas.microsoft.com/office/drawing/2014/main" id="{92443798-3A5D-3BBD-B85D-CC29B97BC995}"/>
              </a:ext>
            </a:extLst>
          </p:cNvPr>
          <p:cNvSpPr>
            <a:spLocks noGrp="1"/>
          </p:cNvSpPr>
          <p:nvPr>
            <p:ph idx="1"/>
          </p:nvPr>
        </p:nvSpPr>
        <p:spPr/>
        <p:txBody>
          <a:bodyPr/>
          <a:lstStyle/>
          <a:p>
            <a:r>
              <a:rPr lang="en-US" dirty="0"/>
              <a:t>We read that God had heard the cry of His people in their distress.  When do we need God to see us, hear us, be concerned about us, rescue us and those around us?</a:t>
            </a:r>
          </a:p>
          <a:p>
            <a:endParaRPr lang="en-US" dirty="0"/>
          </a:p>
        </p:txBody>
      </p:sp>
    </p:spTree>
    <p:extLst>
      <p:ext uri="{BB962C8B-B14F-4D97-AF65-F5344CB8AC3E}">
        <p14:creationId xmlns:p14="http://schemas.microsoft.com/office/powerpoint/2010/main" val="397633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BDC0-4A25-81D6-CA4C-B12747DB4F66}"/>
              </a:ext>
            </a:extLst>
          </p:cNvPr>
          <p:cNvSpPr>
            <a:spLocks noGrp="1"/>
          </p:cNvSpPr>
          <p:nvPr>
            <p:ph type="title"/>
          </p:nvPr>
        </p:nvSpPr>
        <p:spPr/>
        <p:txBody>
          <a:bodyPr/>
          <a:lstStyle/>
          <a:p>
            <a:r>
              <a:rPr lang="en-US" dirty="0"/>
              <a:t>Trust God to Do What He Says</a:t>
            </a:r>
          </a:p>
        </p:txBody>
      </p:sp>
      <p:sp>
        <p:nvSpPr>
          <p:cNvPr id="3" name="Content Placeholder 2">
            <a:extLst>
              <a:ext uri="{FF2B5EF4-FFF2-40B4-BE49-F238E27FC236}">
                <a16:creationId xmlns:a16="http://schemas.microsoft.com/office/drawing/2014/main" id="{7DAC0B8C-7E17-52CA-F9F4-8C10036DD49A}"/>
              </a:ext>
            </a:extLst>
          </p:cNvPr>
          <p:cNvSpPr>
            <a:spLocks noGrp="1"/>
          </p:cNvSpPr>
          <p:nvPr>
            <p:ph idx="1"/>
          </p:nvPr>
        </p:nvSpPr>
        <p:spPr>
          <a:xfrm>
            <a:off x="838200" y="2164465"/>
            <a:ext cx="10515600" cy="4012497"/>
          </a:xfrm>
        </p:spPr>
        <p:txBody>
          <a:bodyPr/>
          <a:lstStyle/>
          <a:p>
            <a:r>
              <a:rPr lang="en-US" dirty="0">
                <a:solidFill>
                  <a:srgbClr val="C00000"/>
                </a:solidFill>
              </a:rPr>
              <a:t>Note God’s challenge to Moses and Moses’ response:</a:t>
            </a:r>
          </a:p>
          <a:p>
            <a:pPr lvl="1"/>
            <a:r>
              <a:rPr lang="en-US" dirty="0">
                <a:solidFill>
                  <a:srgbClr val="C00000"/>
                </a:solidFill>
              </a:rPr>
              <a:t>I’m sending you to Pharaoh</a:t>
            </a:r>
          </a:p>
          <a:p>
            <a:pPr lvl="1"/>
            <a:r>
              <a:rPr lang="en-US" dirty="0">
                <a:solidFill>
                  <a:srgbClr val="C00000"/>
                </a:solidFill>
              </a:rPr>
              <a:t>You must bring my people the Israelites out of Egypt.</a:t>
            </a:r>
          </a:p>
          <a:p>
            <a:pPr lvl="1"/>
            <a:r>
              <a:rPr lang="en-US" dirty="0">
                <a:solidFill>
                  <a:srgbClr val="C00000"/>
                </a:solidFill>
              </a:rPr>
              <a:t>Who am I?   You want me?</a:t>
            </a:r>
          </a:p>
          <a:p>
            <a:endParaRPr lang="en-US" dirty="0"/>
          </a:p>
        </p:txBody>
      </p:sp>
    </p:spTree>
    <p:extLst>
      <p:ext uri="{BB962C8B-B14F-4D97-AF65-F5344CB8AC3E}">
        <p14:creationId xmlns:p14="http://schemas.microsoft.com/office/powerpoint/2010/main" val="15046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0B2C-1291-6A5D-C1E6-31328E5424E4}"/>
              </a:ext>
            </a:extLst>
          </p:cNvPr>
          <p:cNvSpPr>
            <a:spLocks noGrp="1"/>
          </p:cNvSpPr>
          <p:nvPr>
            <p:ph type="title"/>
          </p:nvPr>
        </p:nvSpPr>
        <p:spPr/>
        <p:txBody>
          <a:bodyPr/>
          <a:lstStyle/>
          <a:p>
            <a:r>
              <a:rPr lang="en-US" dirty="0"/>
              <a:t>Trust God to Do What He Says</a:t>
            </a:r>
          </a:p>
        </p:txBody>
      </p:sp>
      <p:sp>
        <p:nvSpPr>
          <p:cNvPr id="3" name="Content Placeholder 2">
            <a:extLst>
              <a:ext uri="{FF2B5EF4-FFF2-40B4-BE49-F238E27FC236}">
                <a16:creationId xmlns:a16="http://schemas.microsoft.com/office/drawing/2014/main" id="{7DA2E232-0543-3D98-ED82-51A983AAFEA7}"/>
              </a:ext>
            </a:extLst>
          </p:cNvPr>
          <p:cNvSpPr>
            <a:spLocks noGrp="1"/>
          </p:cNvSpPr>
          <p:nvPr>
            <p:ph idx="1"/>
          </p:nvPr>
        </p:nvSpPr>
        <p:spPr/>
        <p:txBody>
          <a:bodyPr/>
          <a:lstStyle/>
          <a:p>
            <a:r>
              <a:rPr lang="en-US" dirty="0"/>
              <a:t>Moses had two basic options … accept or reject God’s call.  What would have been the consequences of each option?</a:t>
            </a:r>
          </a:p>
        </p:txBody>
      </p:sp>
      <p:graphicFrame>
        <p:nvGraphicFramePr>
          <p:cNvPr id="4" name="Table 3">
            <a:extLst>
              <a:ext uri="{FF2B5EF4-FFF2-40B4-BE49-F238E27FC236}">
                <a16:creationId xmlns:a16="http://schemas.microsoft.com/office/drawing/2014/main" id="{9BF9C3F8-C831-4955-599A-B5A7F88831B0}"/>
              </a:ext>
            </a:extLst>
          </p:cNvPr>
          <p:cNvGraphicFramePr>
            <a:graphicFrameLocks noGrp="1"/>
          </p:cNvGraphicFramePr>
          <p:nvPr>
            <p:extLst>
              <p:ext uri="{D42A27DB-BD31-4B8C-83A1-F6EECF244321}">
                <p14:modId xmlns:p14="http://schemas.microsoft.com/office/powerpoint/2010/main" val="2501131776"/>
              </p:ext>
            </p:extLst>
          </p:nvPr>
        </p:nvGraphicFramePr>
        <p:xfrm>
          <a:off x="1314370" y="3810107"/>
          <a:ext cx="9832050" cy="2011680"/>
        </p:xfrm>
        <a:graphic>
          <a:graphicData uri="http://schemas.openxmlformats.org/drawingml/2006/table">
            <a:tbl>
              <a:tblPr firstRow="1" bandRow="1">
                <a:tableStyleId>{5C22544A-7EE6-4342-B048-85BDC9FD1C3A}</a:tableStyleId>
              </a:tblPr>
              <a:tblGrid>
                <a:gridCol w="4916025">
                  <a:extLst>
                    <a:ext uri="{9D8B030D-6E8A-4147-A177-3AD203B41FA5}">
                      <a16:colId xmlns:a16="http://schemas.microsoft.com/office/drawing/2014/main" val="2649591970"/>
                    </a:ext>
                  </a:extLst>
                </a:gridCol>
                <a:gridCol w="4916025">
                  <a:extLst>
                    <a:ext uri="{9D8B030D-6E8A-4147-A177-3AD203B41FA5}">
                      <a16:colId xmlns:a16="http://schemas.microsoft.com/office/drawing/2014/main" val="2053920858"/>
                    </a:ext>
                  </a:extLst>
                </a:gridCol>
              </a:tblGrid>
              <a:tr h="370840">
                <a:tc>
                  <a:txBody>
                    <a:bodyPr/>
                    <a:lstStyle/>
                    <a:p>
                      <a:pPr algn="ctr"/>
                      <a:r>
                        <a:rPr lang="en-US" sz="2400" dirty="0"/>
                        <a:t>Consequences</a:t>
                      </a:r>
                      <a:br>
                        <a:rPr lang="en-US" sz="2400" dirty="0"/>
                      </a:br>
                      <a:r>
                        <a:rPr lang="en-US" sz="2400" dirty="0"/>
                        <a:t>Accept God’s Call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Consequences</a:t>
                      </a:r>
                      <a:br>
                        <a:rPr lang="en-US" sz="2400" dirty="0"/>
                      </a:br>
                      <a:r>
                        <a:rPr lang="en-US" sz="2400" dirty="0"/>
                        <a:t>Reject God’s Call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04008"/>
                  </a:ext>
                </a:extLst>
              </a:tr>
              <a:tr h="370840">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8789414"/>
                  </a:ext>
                </a:extLst>
              </a:tr>
            </a:tbl>
          </a:graphicData>
        </a:graphic>
      </p:graphicFrame>
    </p:spTree>
    <p:extLst>
      <p:ext uri="{BB962C8B-B14F-4D97-AF65-F5344CB8AC3E}">
        <p14:creationId xmlns:p14="http://schemas.microsoft.com/office/powerpoint/2010/main" val="425541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F622-279F-2152-6097-E669F3580F12}"/>
              </a:ext>
            </a:extLst>
          </p:cNvPr>
          <p:cNvSpPr>
            <a:spLocks noGrp="1"/>
          </p:cNvSpPr>
          <p:nvPr>
            <p:ph type="title"/>
          </p:nvPr>
        </p:nvSpPr>
        <p:spPr/>
        <p:txBody>
          <a:bodyPr/>
          <a:lstStyle/>
          <a:p>
            <a:r>
              <a:rPr lang="en-US" dirty="0"/>
              <a:t>Trust God to Do What He Says</a:t>
            </a:r>
          </a:p>
        </p:txBody>
      </p:sp>
      <p:sp>
        <p:nvSpPr>
          <p:cNvPr id="3" name="Content Placeholder 2">
            <a:extLst>
              <a:ext uri="{FF2B5EF4-FFF2-40B4-BE49-F238E27FC236}">
                <a16:creationId xmlns:a16="http://schemas.microsoft.com/office/drawing/2014/main" id="{BE84DA3C-E1CD-016C-2AB4-370214BDAFB5}"/>
              </a:ext>
            </a:extLst>
          </p:cNvPr>
          <p:cNvSpPr>
            <a:spLocks noGrp="1"/>
          </p:cNvSpPr>
          <p:nvPr>
            <p:ph idx="1"/>
          </p:nvPr>
        </p:nvSpPr>
        <p:spPr>
          <a:xfrm>
            <a:off x="838200" y="2141315"/>
            <a:ext cx="10515600" cy="4035647"/>
          </a:xfrm>
        </p:spPr>
        <p:txBody>
          <a:bodyPr/>
          <a:lstStyle/>
          <a:p>
            <a:r>
              <a:rPr lang="en-US" dirty="0"/>
              <a:t>What are some of the fears you think Moses was feeling?</a:t>
            </a:r>
          </a:p>
          <a:p>
            <a:r>
              <a:rPr lang="en-US" dirty="0"/>
              <a:t>Why does God put certain challenges before us?</a:t>
            </a:r>
          </a:p>
          <a:p>
            <a:endParaRPr lang="en-US" dirty="0"/>
          </a:p>
        </p:txBody>
      </p:sp>
    </p:spTree>
    <p:extLst>
      <p:ext uri="{BB962C8B-B14F-4D97-AF65-F5344CB8AC3E}">
        <p14:creationId xmlns:p14="http://schemas.microsoft.com/office/powerpoint/2010/main" val="31287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DD64-EAB1-2FF9-3352-21482FABA866}"/>
              </a:ext>
            </a:extLst>
          </p:cNvPr>
          <p:cNvSpPr>
            <a:spLocks noGrp="1"/>
          </p:cNvSpPr>
          <p:nvPr>
            <p:ph type="title"/>
          </p:nvPr>
        </p:nvSpPr>
        <p:spPr/>
        <p:txBody>
          <a:bodyPr/>
          <a:lstStyle/>
          <a:p>
            <a:pPr algn="l"/>
            <a:r>
              <a:rPr lang="en-US" dirty="0"/>
              <a:t>Listen for the revelation of God’s name.</a:t>
            </a:r>
          </a:p>
        </p:txBody>
      </p:sp>
      <p:sp>
        <p:nvSpPr>
          <p:cNvPr id="3" name="Content Placeholder 2">
            <a:extLst>
              <a:ext uri="{FF2B5EF4-FFF2-40B4-BE49-F238E27FC236}">
                <a16:creationId xmlns:a16="http://schemas.microsoft.com/office/drawing/2014/main" id="{6731E519-F320-3E81-72DD-C83F05BFCF29}"/>
              </a:ext>
            </a:extLst>
          </p:cNvPr>
          <p:cNvSpPr>
            <a:spLocks noGrp="1"/>
          </p:cNvSpPr>
          <p:nvPr>
            <p:ph idx="1"/>
          </p:nvPr>
        </p:nvSpPr>
        <p:spPr>
          <a:xfrm>
            <a:off x="1296365" y="1837199"/>
            <a:ext cx="9837516" cy="4351338"/>
          </a:xfrm>
        </p:spPr>
        <p:txBody>
          <a:bodyPr/>
          <a:lstStyle/>
          <a:p>
            <a:pPr marL="0" indent="0" algn="ctr">
              <a:buNone/>
            </a:pPr>
            <a:r>
              <a:rPr lang="en-US" dirty="0"/>
              <a:t>Exodus 3:13-15 (NIV)   Moses said to God, "Suppose I go to the Israelites and say to them, 'The God of your fathers has sent me to you,' and they ask me, 'What is his name?' Then what shall I tell them?" 14  God said to Moses, "</a:t>
            </a:r>
            <a:r>
              <a:rPr lang="en-US" b="1" dirty="0"/>
              <a:t>I AM WHO I AM</a:t>
            </a:r>
            <a:r>
              <a:rPr lang="en-US" dirty="0"/>
              <a:t>. This is what you are to say to the Israelites:</a:t>
            </a:r>
          </a:p>
        </p:txBody>
      </p:sp>
    </p:spTree>
    <p:extLst>
      <p:ext uri="{BB962C8B-B14F-4D97-AF65-F5344CB8AC3E}">
        <p14:creationId xmlns:p14="http://schemas.microsoft.com/office/powerpoint/2010/main" val="2043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DD64-EAB1-2FF9-3352-21482FABA866}"/>
              </a:ext>
            </a:extLst>
          </p:cNvPr>
          <p:cNvSpPr>
            <a:spLocks noGrp="1"/>
          </p:cNvSpPr>
          <p:nvPr>
            <p:ph type="title"/>
          </p:nvPr>
        </p:nvSpPr>
        <p:spPr/>
        <p:txBody>
          <a:bodyPr/>
          <a:lstStyle/>
          <a:p>
            <a:pPr algn="l"/>
            <a:r>
              <a:rPr lang="en-US" dirty="0"/>
              <a:t>Listen for the revelation of God’s name.</a:t>
            </a:r>
          </a:p>
        </p:txBody>
      </p:sp>
      <p:sp>
        <p:nvSpPr>
          <p:cNvPr id="3" name="Content Placeholder 2">
            <a:extLst>
              <a:ext uri="{FF2B5EF4-FFF2-40B4-BE49-F238E27FC236}">
                <a16:creationId xmlns:a16="http://schemas.microsoft.com/office/drawing/2014/main" id="{6731E519-F320-3E81-72DD-C83F05BFCF29}"/>
              </a:ext>
            </a:extLst>
          </p:cNvPr>
          <p:cNvSpPr>
            <a:spLocks noGrp="1"/>
          </p:cNvSpPr>
          <p:nvPr>
            <p:ph idx="1"/>
          </p:nvPr>
        </p:nvSpPr>
        <p:spPr>
          <a:xfrm>
            <a:off x="1296365" y="1837199"/>
            <a:ext cx="9837516" cy="4351338"/>
          </a:xfrm>
        </p:spPr>
        <p:txBody>
          <a:bodyPr/>
          <a:lstStyle/>
          <a:p>
            <a:pPr marL="0" indent="0" algn="ctr">
              <a:buNone/>
            </a:pPr>
            <a:r>
              <a:rPr lang="en-US" dirty="0"/>
              <a:t> </a:t>
            </a:r>
            <a:r>
              <a:rPr lang="en-US" b="1" dirty="0"/>
              <a:t>'I AM </a:t>
            </a:r>
            <a:r>
              <a:rPr lang="en-US" dirty="0"/>
              <a:t>has sent me to you.'" 15  God also said to Moses, "Say to the Israelites, </a:t>
            </a:r>
            <a:r>
              <a:rPr lang="en-US" b="1" dirty="0"/>
              <a:t>'The LORD</a:t>
            </a:r>
            <a:r>
              <a:rPr lang="en-US" dirty="0"/>
              <a:t>, the God of your fathers--the God of Abraham, the God of Isaac and the God of Jacob--has sent me to you.' This is my name forever, the name by which I am to be remembered from generation to generation.</a:t>
            </a:r>
          </a:p>
        </p:txBody>
      </p:sp>
      <p:pic>
        <p:nvPicPr>
          <p:cNvPr id="4" name="Picture 3">
            <a:extLst>
              <a:ext uri="{FF2B5EF4-FFF2-40B4-BE49-F238E27FC236}">
                <a16:creationId xmlns:a16="http://schemas.microsoft.com/office/drawing/2014/main" id="{A978D6F9-3485-0C75-7D22-C9B3CD0515CF}"/>
              </a:ext>
            </a:extLst>
          </p:cNvPr>
          <p:cNvPicPr>
            <a:picLocks noChangeAspect="1"/>
          </p:cNvPicPr>
          <p:nvPr/>
        </p:nvPicPr>
        <p:blipFill>
          <a:blip r:embed="rId2"/>
          <a:stretch>
            <a:fillRect/>
          </a:stretch>
        </p:blipFill>
        <p:spPr>
          <a:xfrm>
            <a:off x="5016327" y="5666426"/>
            <a:ext cx="2159346" cy="363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312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5C7A-E1A4-8070-135A-38F6AE96B3FE}"/>
              </a:ext>
            </a:extLst>
          </p:cNvPr>
          <p:cNvSpPr>
            <a:spLocks noGrp="1"/>
          </p:cNvSpPr>
          <p:nvPr>
            <p:ph type="title"/>
          </p:nvPr>
        </p:nvSpPr>
        <p:spPr/>
        <p:txBody>
          <a:bodyPr/>
          <a:lstStyle/>
          <a:p>
            <a:r>
              <a:rPr lang="en-US" dirty="0"/>
              <a:t>God’s Name Shows God’s Character</a:t>
            </a:r>
          </a:p>
        </p:txBody>
      </p:sp>
      <p:sp>
        <p:nvSpPr>
          <p:cNvPr id="3" name="Content Placeholder 2">
            <a:extLst>
              <a:ext uri="{FF2B5EF4-FFF2-40B4-BE49-F238E27FC236}">
                <a16:creationId xmlns:a16="http://schemas.microsoft.com/office/drawing/2014/main" id="{679E5A18-727E-A26C-D617-131F3E73B270}"/>
              </a:ext>
            </a:extLst>
          </p:cNvPr>
          <p:cNvSpPr>
            <a:spLocks noGrp="1"/>
          </p:cNvSpPr>
          <p:nvPr>
            <p:ph idx="1"/>
          </p:nvPr>
        </p:nvSpPr>
        <p:spPr/>
        <p:txBody>
          <a:bodyPr/>
          <a:lstStyle/>
          <a:p>
            <a:r>
              <a:rPr lang="en-US" dirty="0"/>
              <a:t>How does God identify Himself to Moses, what name does He tell Moses to give?  How is the name God uses significant?</a:t>
            </a:r>
          </a:p>
          <a:p>
            <a:endParaRPr lang="en-US" dirty="0"/>
          </a:p>
        </p:txBody>
      </p:sp>
    </p:spTree>
    <p:extLst>
      <p:ext uri="{BB962C8B-B14F-4D97-AF65-F5344CB8AC3E}">
        <p14:creationId xmlns:p14="http://schemas.microsoft.com/office/powerpoint/2010/main" val="14795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58BF-DD1E-402D-5882-D73F30824569}"/>
              </a:ext>
            </a:extLst>
          </p:cNvPr>
          <p:cNvSpPr>
            <a:spLocks noGrp="1"/>
          </p:cNvSpPr>
          <p:nvPr>
            <p:ph type="title"/>
          </p:nvPr>
        </p:nvSpPr>
        <p:spPr/>
        <p:txBody>
          <a:bodyPr/>
          <a:lstStyle/>
          <a:p>
            <a:r>
              <a:rPr lang="en-US" dirty="0"/>
              <a:t>God’s Name Shows God’s Character</a:t>
            </a:r>
          </a:p>
        </p:txBody>
      </p:sp>
      <p:sp>
        <p:nvSpPr>
          <p:cNvPr id="3" name="Content Placeholder 2">
            <a:extLst>
              <a:ext uri="{FF2B5EF4-FFF2-40B4-BE49-F238E27FC236}">
                <a16:creationId xmlns:a16="http://schemas.microsoft.com/office/drawing/2014/main" id="{7D45B887-B3CB-C491-2575-64B0E93E85FE}"/>
              </a:ext>
            </a:extLst>
          </p:cNvPr>
          <p:cNvSpPr>
            <a:spLocks noGrp="1"/>
          </p:cNvSpPr>
          <p:nvPr>
            <p:ph idx="1"/>
          </p:nvPr>
        </p:nvSpPr>
        <p:spPr/>
        <p:txBody>
          <a:bodyPr/>
          <a:lstStyle/>
          <a:p>
            <a:r>
              <a:rPr lang="en-US" dirty="0">
                <a:solidFill>
                  <a:srgbClr val="C00000"/>
                </a:solidFill>
              </a:rPr>
              <a:t>Jesus is likewise  “</a:t>
            </a:r>
            <a:r>
              <a:rPr lang="en-US" b="1" dirty="0">
                <a:solidFill>
                  <a:srgbClr val="C00000"/>
                </a:solidFill>
              </a:rPr>
              <a:t>The God Who IS</a:t>
            </a:r>
            <a:r>
              <a:rPr lang="en-US" dirty="0">
                <a:solidFill>
                  <a:srgbClr val="C00000"/>
                </a:solidFill>
              </a:rPr>
              <a:t>” and is still contrasted to lots of things which try to be substitute deities or idols in our lives.</a:t>
            </a:r>
          </a:p>
          <a:p>
            <a:pPr lvl="1"/>
            <a:r>
              <a:rPr lang="en-US" dirty="0">
                <a:solidFill>
                  <a:srgbClr val="C00000"/>
                </a:solidFill>
              </a:rPr>
              <a:t>He loves us</a:t>
            </a:r>
          </a:p>
          <a:p>
            <a:pPr lvl="1"/>
            <a:r>
              <a:rPr lang="en-US" dirty="0">
                <a:solidFill>
                  <a:srgbClr val="C00000"/>
                </a:solidFill>
              </a:rPr>
              <a:t>He died for us and rose again</a:t>
            </a:r>
          </a:p>
          <a:p>
            <a:pPr lvl="1"/>
            <a:r>
              <a:rPr lang="en-US" dirty="0">
                <a:solidFill>
                  <a:srgbClr val="C00000"/>
                </a:solidFill>
              </a:rPr>
              <a:t>He lives in our lives to bless us, empower us</a:t>
            </a:r>
          </a:p>
          <a:p>
            <a:pPr lvl="1"/>
            <a:r>
              <a:rPr lang="en-US" dirty="0">
                <a:solidFill>
                  <a:srgbClr val="C00000"/>
                </a:solidFill>
              </a:rPr>
              <a:t>The idols in our lives do not!</a:t>
            </a:r>
          </a:p>
          <a:p>
            <a:endParaRPr lang="en-US" dirty="0"/>
          </a:p>
        </p:txBody>
      </p:sp>
    </p:spTree>
    <p:extLst>
      <p:ext uri="{BB962C8B-B14F-4D97-AF65-F5344CB8AC3E}">
        <p14:creationId xmlns:p14="http://schemas.microsoft.com/office/powerpoint/2010/main" val="84966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E9306F-A293-1DC7-ACBD-ABB345AD4615}"/>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19260619-E5B5-97A6-715E-008C8E6ED5EC}"/>
              </a:ext>
            </a:extLst>
          </p:cNvPr>
          <p:cNvGrpSpPr/>
          <p:nvPr/>
        </p:nvGrpSpPr>
        <p:grpSpPr>
          <a:xfrm>
            <a:off x="3041899" y="1460664"/>
            <a:ext cx="6492803" cy="4144489"/>
            <a:chOff x="3041899" y="1460664"/>
            <a:chExt cx="6492803" cy="4144489"/>
          </a:xfrm>
        </p:grpSpPr>
        <p:pic>
          <p:nvPicPr>
            <p:cNvPr id="6" name="Picture 5" descr="A video of a video game&#10;&#10;Description automatically generated with medium confidence">
              <a:extLst>
                <a:ext uri="{FF2B5EF4-FFF2-40B4-BE49-F238E27FC236}">
                  <a16:creationId xmlns:a16="http://schemas.microsoft.com/office/drawing/2014/main" id="{31198A2A-8AD7-7715-F3F1-0EB7E71DF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567" y="1690688"/>
              <a:ext cx="5731534" cy="3005075"/>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E917446E-8CC9-70D2-082E-3B0B008EA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899" y="1460664"/>
              <a:ext cx="6492803" cy="4144489"/>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F64300D5-1582-735C-C9BB-C3EF08BFA522}"/>
              </a:ext>
            </a:extLst>
          </p:cNvPr>
          <p:cNvSpPr txBox="1"/>
          <p:nvPr/>
        </p:nvSpPr>
        <p:spPr>
          <a:xfrm>
            <a:off x="4631377" y="5712031"/>
            <a:ext cx="3218213"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63128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8187-3890-623E-B6D1-CFDEF756980F}"/>
              </a:ext>
            </a:extLst>
          </p:cNvPr>
          <p:cNvSpPr>
            <a:spLocks noGrp="1"/>
          </p:cNvSpPr>
          <p:nvPr>
            <p:ph type="title"/>
          </p:nvPr>
        </p:nvSpPr>
        <p:spPr/>
        <p:txBody>
          <a:bodyPr/>
          <a:lstStyle/>
          <a:p>
            <a:r>
              <a:rPr lang="en-US" dirty="0"/>
              <a:t>God’s Name Shows God’s Character</a:t>
            </a:r>
          </a:p>
        </p:txBody>
      </p:sp>
      <p:sp>
        <p:nvSpPr>
          <p:cNvPr id="3" name="Content Placeholder 2">
            <a:extLst>
              <a:ext uri="{FF2B5EF4-FFF2-40B4-BE49-F238E27FC236}">
                <a16:creationId xmlns:a16="http://schemas.microsoft.com/office/drawing/2014/main" id="{A17DBAC6-E1C7-6D3A-EAF0-7B732BF7973F}"/>
              </a:ext>
            </a:extLst>
          </p:cNvPr>
          <p:cNvSpPr>
            <a:spLocks noGrp="1"/>
          </p:cNvSpPr>
          <p:nvPr>
            <p:ph idx="1"/>
          </p:nvPr>
        </p:nvSpPr>
        <p:spPr/>
        <p:txBody>
          <a:bodyPr/>
          <a:lstStyle/>
          <a:p>
            <a:r>
              <a:rPr lang="en-US" dirty="0"/>
              <a:t>Moses is also told he is being sent by “</a:t>
            </a:r>
            <a:r>
              <a:rPr lang="en-US" i="1" dirty="0"/>
              <a:t>the God of your fathers--the God of Abraham, the God of Isaac and the God of Jacob</a:t>
            </a:r>
            <a:r>
              <a:rPr lang="en-US" dirty="0"/>
              <a:t>”.  Why would this be important for Moses and the people to know?</a:t>
            </a:r>
          </a:p>
          <a:p>
            <a:r>
              <a:rPr lang="en-US" dirty="0"/>
              <a:t>How does this fit in with “This is my name forever … to be remembered from generation to generation”?</a:t>
            </a:r>
          </a:p>
        </p:txBody>
      </p:sp>
    </p:spTree>
    <p:extLst>
      <p:ext uri="{BB962C8B-B14F-4D97-AF65-F5344CB8AC3E}">
        <p14:creationId xmlns:p14="http://schemas.microsoft.com/office/powerpoint/2010/main" val="8416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EBE6-888B-27BD-6FA8-15FE9BC5989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09D7009-DDCD-0CD1-19A1-B5920C6FA298}"/>
              </a:ext>
            </a:extLst>
          </p:cNvPr>
          <p:cNvSpPr>
            <a:spLocks noGrp="1"/>
          </p:cNvSpPr>
          <p:nvPr>
            <p:ph idx="1"/>
          </p:nvPr>
        </p:nvSpPr>
        <p:spPr>
          <a:xfrm>
            <a:off x="838200" y="2060293"/>
            <a:ext cx="10515600" cy="4116669"/>
          </a:xfrm>
        </p:spPr>
        <p:txBody>
          <a:bodyPr/>
          <a:lstStyle/>
          <a:p>
            <a:r>
              <a:rPr lang="en-US" dirty="0"/>
              <a:t>Listen. </a:t>
            </a:r>
          </a:p>
          <a:p>
            <a:pPr lvl="1"/>
            <a:r>
              <a:rPr lang="en-US" dirty="0"/>
              <a:t>Listen to God’s voice. </a:t>
            </a:r>
          </a:p>
          <a:p>
            <a:pPr lvl="1"/>
            <a:r>
              <a:rPr lang="en-US" dirty="0"/>
              <a:t>Put yourself in a place where you are most likely to be able to hear Him speak. </a:t>
            </a:r>
          </a:p>
          <a:p>
            <a:pPr lvl="1"/>
            <a:r>
              <a:rPr lang="en-US" dirty="0"/>
              <a:t>Prayerfully seek His guidance about how you can glorify Him.</a:t>
            </a:r>
          </a:p>
          <a:p>
            <a:endParaRPr lang="en-US" dirty="0"/>
          </a:p>
        </p:txBody>
      </p:sp>
    </p:spTree>
    <p:extLst>
      <p:ext uri="{BB962C8B-B14F-4D97-AF65-F5344CB8AC3E}">
        <p14:creationId xmlns:p14="http://schemas.microsoft.com/office/powerpoint/2010/main" val="3335074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EBE6-888B-27BD-6FA8-15FE9BC5989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09D7009-DDCD-0CD1-19A1-B5920C6FA298}"/>
              </a:ext>
            </a:extLst>
          </p:cNvPr>
          <p:cNvSpPr>
            <a:spLocks noGrp="1"/>
          </p:cNvSpPr>
          <p:nvPr>
            <p:ph idx="1"/>
          </p:nvPr>
        </p:nvSpPr>
        <p:spPr>
          <a:xfrm>
            <a:off x="838200" y="2349661"/>
            <a:ext cx="10515600" cy="3827302"/>
          </a:xfrm>
        </p:spPr>
        <p:txBody>
          <a:bodyPr/>
          <a:lstStyle/>
          <a:p>
            <a:r>
              <a:rPr lang="en-US" dirty="0"/>
              <a:t>List. </a:t>
            </a:r>
          </a:p>
          <a:p>
            <a:pPr lvl="1"/>
            <a:r>
              <a:rPr lang="en-US" dirty="0"/>
              <a:t>Pause and examine your situation. </a:t>
            </a:r>
          </a:p>
          <a:p>
            <a:pPr lvl="1"/>
            <a:r>
              <a:rPr lang="en-US" dirty="0"/>
              <a:t>List ways you can be God’s ambassador where you are, so that others can come to know Him.</a:t>
            </a:r>
          </a:p>
          <a:p>
            <a:endParaRPr lang="en-US" dirty="0"/>
          </a:p>
        </p:txBody>
      </p:sp>
    </p:spTree>
    <p:extLst>
      <p:ext uri="{BB962C8B-B14F-4D97-AF65-F5344CB8AC3E}">
        <p14:creationId xmlns:p14="http://schemas.microsoft.com/office/powerpoint/2010/main" val="242868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EBE6-888B-27BD-6FA8-15FE9BC5989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09D7009-DDCD-0CD1-19A1-B5920C6FA298}"/>
              </a:ext>
            </a:extLst>
          </p:cNvPr>
          <p:cNvSpPr>
            <a:spLocks noGrp="1"/>
          </p:cNvSpPr>
          <p:nvPr>
            <p:ph idx="1"/>
          </p:nvPr>
        </p:nvSpPr>
        <p:spPr>
          <a:xfrm>
            <a:off x="838200" y="2106591"/>
            <a:ext cx="10515600" cy="4070371"/>
          </a:xfrm>
        </p:spPr>
        <p:txBody>
          <a:bodyPr/>
          <a:lstStyle/>
          <a:p>
            <a:r>
              <a:rPr lang="en-US" dirty="0"/>
              <a:t>Look. </a:t>
            </a:r>
          </a:p>
          <a:p>
            <a:pPr lvl="1"/>
            <a:r>
              <a:rPr lang="en-US" dirty="0"/>
              <a:t>Discover additional opportunities to take God’s name to people outside your current influence. </a:t>
            </a:r>
          </a:p>
          <a:p>
            <a:pPr lvl="1"/>
            <a:r>
              <a:rPr lang="en-US" dirty="0"/>
              <a:t>This could mean serving in your community or even going on an overseas mission trip. </a:t>
            </a:r>
          </a:p>
          <a:p>
            <a:endParaRPr lang="en-US" dirty="0"/>
          </a:p>
        </p:txBody>
      </p:sp>
    </p:spTree>
    <p:extLst>
      <p:ext uri="{BB962C8B-B14F-4D97-AF65-F5344CB8AC3E}">
        <p14:creationId xmlns:p14="http://schemas.microsoft.com/office/powerpoint/2010/main" val="4030613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40BF-9B49-EB59-151D-8BB9C0294903}"/>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4610BABA-DBAD-C844-DF8F-53BEE5C81CD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9502" y="1468707"/>
            <a:ext cx="1782671" cy="3920584"/>
          </a:xfrm>
          <a:prstGeom prst="rect">
            <a:avLst/>
          </a:prstGeom>
          <a:ln>
            <a:noFill/>
          </a:ln>
          <a:effectLst>
            <a:outerShdw blurRad="292100" dist="139700" dir="2700000" algn="tl" rotWithShape="0">
              <a:srgbClr val="333333">
                <a:alpha val="65000"/>
              </a:srgbClr>
            </a:outerShdw>
          </a:effectLst>
        </p:spPr>
      </p:pic>
      <p:pic>
        <p:nvPicPr>
          <p:cNvPr id="7" name="Picture 6" descr="A crossword puzzle with black and white squares&#10;&#10;Description automatically generated">
            <a:extLst>
              <a:ext uri="{FF2B5EF4-FFF2-40B4-BE49-F238E27FC236}">
                <a16:creationId xmlns:a16="http://schemas.microsoft.com/office/drawing/2014/main" id="{D3BF2492-1E99-5053-3FBF-6D8CBA5792BD}"/>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509083" y="2109525"/>
            <a:ext cx="5609405" cy="2638949"/>
          </a:xfrm>
          <a:prstGeom prst="rect">
            <a:avLst/>
          </a:prstGeom>
          <a:ln>
            <a:noFill/>
          </a:ln>
          <a:effectLst>
            <a:outerShdw blurRad="190500" algn="tl" rotWithShape="0">
              <a:srgbClr val="000000">
                <a:alpha val="70000"/>
              </a:srgbClr>
            </a:outerShdw>
          </a:effectLst>
          <a:scene3d>
            <a:camera prst="perspectiveHeroicExtremeLeftFacing"/>
            <a:lightRig rig="threePt" dir="t"/>
          </a:scene3d>
        </p:spPr>
      </p:pic>
      <p:pic>
        <p:nvPicPr>
          <p:cNvPr id="8" name="Picture 7" descr="Alien clipart">
            <a:extLst>
              <a:ext uri="{FF2B5EF4-FFF2-40B4-BE49-F238E27FC236}">
                <a16:creationId xmlns:a16="http://schemas.microsoft.com/office/drawing/2014/main" id="{199AB9C3-B86A-223C-F3F2-74B9BE3BDC8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2811" y="970637"/>
            <a:ext cx="1664202" cy="1068144"/>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45330052-5090-83AE-7CD5-2A6AC19E111C}"/>
              </a:ext>
            </a:extLst>
          </p:cNvPr>
          <p:cNvSpPr/>
          <p:nvPr/>
        </p:nvSpPr>
        <p:spPr>
          <a:xfrm>
            <a:off x="3332747" y="2219574"/>
            <a:ext cx="3912218" cy="2947737"/>
          </a:xfrm>
          <a:prstGeom prst="wedgeRoundRectCallout">
            <a:avLst>
              <a:gd name="adj1" fmla="val -78544"/>
              <a:gd name="adj2" fmla="val -2300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Aliens have cyber </a:t>
            </a:r>
            <a:br>
              <a:rPr lang="en-US" dirty="0">
                <a:latin typeface="Comic Sans MS" panose="030F0702030302020204" pitchFamily="66" charset="0"/>
              </a:rPr>
            </a:br>
            <a:r>
              <a:rPr lang="en-US" dirty="0">
                <a:latin typeface="Comic Sans MS" panose="030F0702030302020204" pitchFamily="66" charset="0"/>
              </a:rPr>
              <a:t>zapped our message.  </a:t>
            </a:r>
            <a:br>
              <a:rPr lang="en-US" dirty="0">
                <a:latin typeface="Comic Sans MS" panose="030F0702030302020204" pitchFamily="66" charset="0"/>
              </a:rPr>
            </a:br>
            <a:r>
              <a:rPr lang="en-US" dirty="0">
                <a:latin typeface="Comic Sans MS" panose="030F0702030302020204" pitchFamily="66" charset="0"/>
              </a:rPr>
              <a:t>We need your help.  </a:t>
            </a:r>
            <a:br>
              <a:rPr lang="en-US" dirty="0">
                <a:latin typeface="Comic Sans MS" panose="030F0702030302020204" pitchFamily="66" charset="0"/>
              </a:rPr>
            </a:br>
            <a:r>
              <a:rPr lang="en-US" dirty="0">
                <a:latin typeface="Comic Sans MS" panose="030F0702030302020204" pitchFamily="66" charset="0"/>
              </a:rPr>
              <a:t>Technical support </a:t>
            </a:r>
            <a:br>
              <a:rPr lang="en-US" dirty="0">
                <a:latin typeface="Comic Sans MS" panose="030F0702030302020204" pitchFamily="66" charset="0"/>
              </a:rPr>
            </a:br>
            <a:r>
              <a:rPr lang="en-US" dirty="0">
                <a:latin typeface="Comic Sans MS" panose="030F0702030302020204" pitchFamily="66" charset="0"/>
              </a:rPr>
              <a:t>is available at </a:t>
            </a:r>
            <a:r>
              <a:rPr lang="en-US" dirty="0">
                <a:latin typeface="Comic Sans MS" panose="030F0702030302020204" pitchFamily="66" charset="0"/>
                <a:hlinkClick r:id="rId5"/>
              </a:rPr>
              <a:t>https://tinyurl.com/2p8c7k2z</a:t>
            </a:r>
            <a:r>
              <a:rPr lang="en-US" dirty="0">
                <a:latin typeface="Comic Sans MS" panose="030F0702030302020204" pitchFamily="66" charset="0"/>
              </a:rPr>
              <a:t>  Do not panic. The </a:t>
            </a:r>
            <a:br>
              <a:rPr lang="en-US" dirty="0">
                <a:latin typeface="Comic Sans MS" panose="030F0702030302020204" pitchFamily="66" charset="0"/>
              </a:rPr>
            </a:br>
            <a:r>
              <a:rPr lang="en-US" dirty="0">
                <a:latin typeface="Comic Sans MS" panose="030F0702030302020204" pitchFamily="66" charset="0"/>
              </a:rPr>
              <a:t>crossword and the </a:t>
            </a:r>
            <a:br>
              <a:rPr lang="en-US" dirty="0">
                <a:latin typeface="Comic Sans MS" panose="030F0702030302020204" pitchFamily="66" charset="0"/>
              </a:rPr>
            </a:br>
            <a:r>
              <a:rPr lang="en-US" dirty="0">
                <a:latin typeface="Comic Sans MS" panose="030F0702030302020204" pitchFamily="66" charset="0"/>
              </a:rPr>
              <a:t>color page have not </a:t>
            </a:r>
            <a:br>
              <a:rPr lang="en-US" dirty="0">
                <a:latin typeface="Comic Sans MS" panose="030F0702030302020204" pitchFamily="66" charset="0"/>
              </a:rPr>
            </a:br>
            <a:r>
              <a:rPr lang="en-US" dirty="0">
                <a:latin typeface="Comic Sans MS" panose="030F0702030302020204" pitchFamily="66" charset="0"/>
              </a:rPr>
              <a:t>been compromised. </a:t>
            </a:r>
          </a:p>
        </p:txBody>
      </p:sp>
    </p:spTree>
    <p:extLst>
      <p:ext uri="{BB962C8B-B14F-4D97-AF65-F5344CB8AC3E}">
        <p14:creationId xmlns:p14="http://schemas.microsoft.com/office/powerpoint/2010/main" val="2837453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Importance of </a:t>
            </a:r>
            <a:br>
              <a:rPr lang="en-US" dirty="0"/>
            </a:br>
            <a:r>
              <a:rPr lang="en-US" dirty="0"/>
              <a:t>God’s Name</a:t>
            </a:r>
          </a:p>
        </p:txBody>
      </p:sp>
      <p:sp>
        <p:nvSpPr>
          <p:cNvPr id="3" name="Subtitle 2"/>
          <p:cNvSpPr>
            <a:spLocks noGrp="1"/>
          </p:cNvSpPr>
          <p:nvPr>
            <p:ph type="subTitle" idx="1"/>
          </p:nvPr>
        </p:nvSpPr>
        <p:spPr>
          <a:xfrm>
            <a:off x="1524000" y="4049486"/>
            <a:ext cx="9144000" cy="1208314"/>
          </a:xfrm>
        </p:spPr>
        <p:txBody>
          <a:bodyPr/>
          <a:lstStyle/>
          <a:p>
            <a:r>
              <a:rPr lang="en-US" dirty="0"/>
              <a:t>December 3</a:t>
            </a:r>
          </a:p>
        </p:txBody>
      </p:sp>
    </p:spTree>
    <p:extLst>
      <p:ext uri="{BB962C8B-B14F-4D97-AF65-F5344CB8AC3E}">
        <p14:creationId xmlns:p14="http://schemas.microsoft.com/office/powerpoint/2010/main" val="419141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17E71-33EB-6669-F1FB-BB9C889DE602}"/>
              </a:ext>
            </a:extLst>
          </p:cNvPr>
          <p:cNvSpPr>
            <a:spLocks noGrp="1"/>
          </p:cNvSpPr>
          <p:nvPr>
            <p:ph type="title"/>
          </p:nvPr>
        </p:nvSpPr>
        <p:spPr/>
        <p:txBody>
          <a:bodyPr/>
          <a:lstStyle/>
          <a:p>
            <a:r>
              <a:rPr lang="en-US" dirty="0"/>
              <a:t>What were they thinking?</a:t>
            </a:r>
          </a:p>
        </p:txBody>
      </p:sp>
      <p:sp>
        <p:nvSpPr>
          <p:cNvPr id="4" name="Content Placeholder 3">
            <a:extLst>
              <a:ext uri="{FF2B5EF4-FFF2-40B4-BE49-F238E27FC236}">
                <a16:creationId xmlns:a16="http://schemas.microsoft.com/office/drawing/2014/main" id="{C4AC0BA5-174E-E3AE-F462-742130F3FE56}"/>
              </a:ext>
            </a:extLst>
          </p:cNvPr>
          <p:cNvSpPr>
            <a:spLocks noGrp="1"/>
          </p:cNvSpPr>
          <p:nvPr>
            <p:ph idx="1"/>
          </p:nvPr>
        </p:nvSpPr>
        <p:spPr/>
        <p:txBody>
          <a:bodyPr/>
          <a:lstStyle/>
          <a:p>
            <a:r>
              <a:rPr lang="en-US" dirty="0"/>
              <a:t>Who in your circle of acquaintances (family, friends, work mates) has an interesting name or nickname?</a:t>
            </a:r>
          </a:p>
          <a:p>
            <a:endParaRPr lang="en-US" dirty="0"/>
          </a:p>
          <a:p>
            <a:r>
              <a:rPr lang="en-US" dirty="0">
                <a:solidFill>
                  <a:srgbClr val="C00000"/>
                </a:solidFill>
              </a:rPr>
              <a:t>God’s name is nothing to laugh about.</a:t>
            </a:r>
          </a:p>
          <a:p>
            <a:pPr lvl="1"/>
            <a:r>
              <a:rPr lang="en-US" dirty="0">
                <a:solidFill>
                  <a:srgbClr val="C00000"/>
                </a:solidFill>
              </a:rPr>
              <a:t>His name reveals His power and authority.</a:t>
            </a:r>
          </a:p>
          <a:p>
            <a:pPr lvl="1"/>
            <a:r>
              <a:rPr lang="en-US" dirty="0">
                <a:solidFill>
                  <a:srgbClr val="C00000"/>
                </a:solidFill>
              </a:rPr>
              <a:t>It shows He is a God we can completely trust.</a:t>
            </a:r>
          </a:p>
          <a:p>
            <a:endParaRPr lang="en-US" dirty="0"/>
          </a:p>
        </p:txBody>
      </p:sp>
      <p:grpSp>
        <p:nvGrpSpPr>
          <p:cNvPr id="8" name="Group 7">
            <a:extLst>
              <a:ext uri="{FF2B5EF4-FFF2-40B4-BE49-F238E27FC236}">
                <a16:creationId xmlns:a16="http://schemas.microsoft.com/office/drawing/2014/main" id="{55DBCD32-70D1-FFC5-5109-E141A02F02E9}"/>
              </a:ext>
            </a:extLst>
          </p:cNvPr>
          <p:cNvGrpSpPr/>
          <p:nvPr/>
        </p:nvGrpSpPr>
        <p:grpSpPr>
          <a:xfrm>
            <a:off x="1839685" y="3546376"/>
            <a:ext cx="8512629" cy="2738828"/>
            <a:chOff x="1544261" y="3515026"/>
            <a:chExt cx="8512629" cy="2738828"/>
          </a:xfrm>
        </p:grpSpPr>
        <p:pic>
          <p:nvPicPr>
            <p:cNvPr id="1026" name="Picture 2" descr="Diet man clipart">
              <a:extLst>
                <a:ext uri="{FF2B5EF4-FFF2-40B4-BE49-F238E27FC236}">
                  <a16:creationId xmlns:a16="http://schemas.microsoft.com/office/drawing/2014/main" id="{5EEC429C-1C9F-B623-532C-897A4BE181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346" y="3681351"/>
              <a:ext cx="1375260" cy="2072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AD8E51-6574-0BE3-CA57-E90036205448}"/>
                </a:ext>
              </a:extLst>
            </p:cNvPr>
            <p:cNvSpPr txBox="1"/>
            <p:nvPr/>
          </p:nvSpPr>
          <p:spPr>
            <a:xfrm>
              <a:off x="1544261" y="5884522"/>
              <a:ext cx="1959429" cy="369332"/>
            </a:xfrm>
            <a:prstGeom prst="rect">
              <a:avLst/>
            </a:prstGeom>
            <a:noFill/>
          </p:spPr>
          <p:txBody>
            <a:bodyPr wrap="square" rtlCol="0">
              <a:spAutoFit/>
            </a:bodyPr>
            <a:lstStyle/>
            <a:p>
              <a:pPr algn="ctr"/>
              <a:r>
                <a:rPr lang="en-US" dirty="0"/>
                <a:t>“Slim”</a:t>
              </a:r>
            </a:p>
          </p:txBody>
        </p:sp>
        <p:pic>
          <p:nvPicPr>
            <p:cNvPr id="1028" name="Picture 4" descr="Man clipart">
              <a:extLst>
                <a:ext uri="{FF2B5EF4-FFF2-40B4-BE49-F238E27FC236}">
                  <a16:creationId xmlns:a16="http://schemas.microsoft.com/office/drawing/2014/main" id="{CBAE2CEB-1629-67F1-DB7B-12AFF8AE8E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8832" y="3515026"/>
              <a:ext cx="1263127" cy="2092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00E4DA-E6FE-C9E7-EC88-84A1F7771477}"/>
                </a:ext>
              </a:extLst>
            </p:cNvPr>
            <p:cNvSpPr txBox="1"/>
            <p:nvPr/>
          </p:nvSpPr>
          <p:spPr>
            <a:xfrm>
              <a:off x="8097461" y="5803487"/>
              <a:ext cx="1959429" cy="369332"/>
            </a:xfrm>
            <a:prstGeom prst="rect">
              <a:avLst/>
            </a:prstGeom>
            <a:noFill/>
          </p:spPr>
          <p:txBody>
            <a:bodyPr wrap="square" rtlCol="0">
              <a:spAutoFit/>
            </a:bodyPr>
            <a:lstStyle/>
            <a:p>
              <a:pPr algn="ctr"/>
              <a:r>
                <a:rPr lang="en-US" dirty="0"/>
                <a:t>“Fuzzy”</a:t>
              </a:r>
            </a:p>
          </p:txBody>
        </p:sp>
        <p:pic>
          <p:nvPicPr>
            <p:cNvPr id="1030" name="Picture 6" descr="Bowling clipart">
              <a:extLst>
                <a:ext uri="{FF2B5EF4-FFF2-40B4-BE49-F238E27FC236}">
                  <a16:creationId xmlns:a16="http://schemas.microsoft.com/office/drawing/2014/main" id="{1ACB24E5-47D5-8FD4-328A-8DFAD1C388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8119" y="3515026"/>
              <a:ext cx="1741446" cy="2027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B46C8FD-223B-A087-20D1-5256B03C59D3}"/>
                </a:ext>
              </a:extLst>
            </p:cNvPr>
            <p:cNvSpPr txBox="1"/>
            <p:nvPr/>
          </p:nvSpPr>
          <p:spPr>
            <a:xfrm>
              <a:off x="4841122" y="5776190"/>
              <a:ext cx="1959429" cy="369332"/>
            </a:xfrm>
            <a:prstGeom prst="rect">
              <a:avLst/>
            </a:prstGeom>
            <a:noFill/>
          </p:spPr>
          <p:txBody>
            <a:bodyPr wrap="square" rtlCol="0">
              <a:spAutoFit/>
            </a:bodyPr>
            <a:lstStyle/>
            <a:p>
              <a:pPr algn="ctr"/>
              <a:r>
                <a:rPr lang="en-US" dirty="0"/>
                <a:t>Menachem Down</a:t>
              </a:r>
            </a:p>
          </p:txBody>
        </p:sp>
      </p:grpSp>
    </p:spTree>
    <p:extLst>
      <p:ext uri="{BB962C8B-B14F-4D97-AF65-F5344CB8AC3E}">
        <p14:creationId xmlns:p14="http://schemas.microsoft.com/office/powerpoint/2010/main" val="13811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BFBB-6ABA-8557-20D4-61EE2CCE1D49}"/>
              </a:ext>
            </a:extLst>
          </p:cNvPr>
          <p:cNvSpPr>
            <a:spLocks noGrp="1"/>
          </p:cNvSpPr>
          <p:nvPr>
            <p:ph type="title"/>
          </p:nvPr>
        </p:nvSpPr>
        <p:spPr/>
        <p:txBody>
          <a:bodyPr/>
          <a:lstStyle/>
          <a:p>
            <a:pPr algn="l"/>
            <a:r>
              <a:rPr lang="en-US" dirty="0"/>
              <a:t>Listen for why Moses was afraid.</a:t>
            </a:r>
          </a:p>
        </p:txBody>
      </p:sp>
      <p:sp>
        <p:nvSpPr>
          <p:cNvPr id="3" name="Content Placeholder 2">
            <a:extLst>
              <a:ext uri="{FF2B5EF4-FFF2-40B4-BE49-F238E27FC236}">
                <a16:creationId xmlns:a16="http://schemas.microsoft.com/office/drawing/2014/main" id="{78877FFF-EBBD-2041-6F67-49AF33442AAB}"/>
              </a:ext>
            </a:extLst>
          </p:cNvPr>
          <p:cNvSpPr>
            <a:spLocks noGrp="1"/>
          </p:cNvSpPr>
          <p:nvPr>
            <p:ph idx="1"/>
          </p:nvPr>
        </p:nvSpPr>
        <p:spPr>
          <a:xfrm>
            <a:off x="1206178" y="1860349"/>
            <a:ext cx="9779643" cy="4351338"/>
          </a:xfrm>
        </p:spPr>
        <p:txBody>
          <a:bodyPr/>
          <a:lstStyle/>
          <a:p>
            <a:pPr marL="0" indent="0" algn="ctr">
              <a:buNone/>
            </a:pPr>
            <a:r>
              <a:rPr lang="en-US" dirty="0"/>
              <a:t>Exodus 3:1-6 (NIV)  Now Moses was tending the flock of Jethro his father-in-law, the priest of Midian, and he led the flock to the far side of the desert and came to Horeb, the mountain of God. 2  There the angel of the LORD appeared to him in flames of fire from within a bush. Moses saw that though the </a:t>
            </a:r>
          </a:p>
        </p:txBody>
      </p:sp>
    </p:spTree>
    <p:extLst>
      <p:ext uri="{BB962C8B-B14F-4D97-AF65-F5344CB8AC3E}">
        <p14:creationId xmlns:p14="http://schemas.microsoft.com/office/powerpoint/2010/main" val="79906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BFBB-6ABA-8557-20D4-61EE2CCE1D49}"/>
              </a:ext>
            </a:extLst>
          </p:cNvPr>
          <p:cNvSpPr>
            <a:spLocks noGrp="1"/>
          </p:cNvSpPr>
          <p:nvPr>
            <p:ph type="title"/>
          </p:nvPr>
        </p:nvSpPr>
        <p:spPr/>
        <p:txBody>
          <a:bodyPr/>
          <a:lstStyle/>
          <a:p>
            <a:pPr algn="l"/>
            <a:r>
              <a:rPr lang="en-US" dirty="0"/>
              <a:t>Listen for why Moses was afraid.</a:t>
            </a:r>
          </a:p>
        </p:txBody>
      </p:sp>
      <p:sp>
        <p:nvSpPr>
          <p:cNvPr id="3" name="Content Placeholder 2">
            <a:extLst>
              <a:ext uri="{FF2B5EF4-FFF2-40B4-BE49-F238E27FC236}">
                <a16:creationId xmlns:a16="http://schemas.microsoft.com/office/drawing/2014/main" id="{78877FFF-EBBD-2041-6F67-49AF33442AAB}"/>
              </a:ext>
            </a:extLst>
          </p:cNvPr>
          <p:cNvSpPr>
            <a:spLocks noGrp="1"/>
          </p:cNvSpPr>
          <p:nvPr>
            <p:ph idx="1"/>
          </p:nvPr>
        </p:nvSpPr>
        <p:spPr>
          <a:xfrm>
            <a:off x="1206178" y="1860349"/>
            <a:ext cx="9779643" cy="4351338"/>
          </a:xfrm>
        </p:spPr>
        <p:txBody>
          <a:bodyPr/>
          <a:lstStyle/>
          <a:p>
            <a:pPr marL="0" indent="0" algn="ctr">
              <a:buNone/>
            </a:pPr>
            <a:r>
              <a:rPr lang="en-US" dirty="0"/>
              <a:t>bush was on fire it did not burn up. 3  So Moses thought, "I will go over and see this strange sight--why the bush does not burn up." 4  When the LORD saw that he had gone over to look, God called to him from within the bush, "Moses! Moses!" And Moses said, "Here I am." </a:t>
            </a:r>
          </a:p>
        </p:txBody>
      </p:sp>
    </p:spTree>
    <p:extLst>
      <p:ext uri="{BB962C8B-B14F-4D97-AF65-F5344CB8AC3E}">
        <p14:creationId xmlns:p14="http://schemas.microsoft.com/office/powerpoint/2010/main" val="361904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BFBB-6ABA-8557-20D4-61EE2CCE1D49}"/>
              </a:ext>
            </a:extLst>
          </p:cNvPr>
          <p:cNvSpPr>
            <a:spLocks noGrp="1"/>
          </p:cNvSpPr>
          <p:nvPr>
            <p:ph type="title"/>
          </p:nvPr>
        </p:nvSpPr>
        <p:spPr/>
        <p:txBody>
          <a:bodyPr/>
          <a:lstStyle/>
          <a:p>
            <a:pPr algn="l"/>
            <a:r>
              <a:rPr lang="en-US" dirty="0"/>
              <a:t>Listen for why Moses was afraid.</a:t>
            </a:r>
          </a:p>
        </p:txBody>
      </p:sp>
      <p:sp>
        <p:nvSpPr>
          <p:cNvPr id="3" name="Content Placeholder 2">
            <a:extLst>
              <a:ext uri="{FF2B5EF4-FFF2-40B4-BE49-F238E27FC236}">
                <a16:creationId xmlns:a16="http://schemas.microsoft.com/office/drawing/2014/main" id="{78877FFF-EBBD-2041-6F67-49AF33442AAB}"/>
              </a:ext>
            </a:extLst>
          </p:cNvPr>
          <p:cNvSpPr>
            <a:spLocks noGrp="1"/>
          </p:cNvSpPr>
          <p:nvPr>
            <p:ph idx="1"/>
          </p:nvPr>
        </p:nvSpPr>
        <p:spPr>
          <a:xfrm>
            <a:off x="1436466" y="1802476"/>
            <a:ext cx="9319067" cy="4351338"/>
          </a:xfrm>
        </p:spPr>
        <p:txBody>
          <a:bodyPr/>
          <a:lstStyle/>
          <a:p>
            <a:pPr marL="0" indent="0" algn="ctr">
              <a:buNone/>
            </a:pPr>
            <a:r>
              <a:rPr lang="en-US" dirty="0"/>
              <a:t>"Do not come any closer," God said. "Take off your sandals, for the place where you are standing is holy ground." 6  Then he said, "I am the God of your father, the God of Abraham, the God of Isaac and the God of Jacob." At this, Moses hid his face, because he was afraid to look at God.</a:t>
            </a:r>
          </a:p>
        </p:txBody>
      </p:sp>
      <p:pic>
        <p:nvPicPr>
          <p:cNvPr id="5" name="Picture 4">
            <a:extLst>
              <a:ext uri="{FF2B5EF4-FFF2-40B4-BE49-F238E27FC236}">
                <a16:creationId xmlns:a16="http://schemas.microsoft.com/office/drawing/2014/main" id="{6D656EBE-C012-528B-8189-FD4A7AD70EA8}"/>
              </a:ext>
            </a:extLst>
          </p:cNvPr>
          <p:cNvPicPr>
            <a:picLocks noChangeAspect="1"/>
          </p:cNvPicPr>
          <p:nvPr/>
        </p:nvPicPr>
        <p:blipFill>
          <a:blip r:embed="rId2"/>
          <a:stretch>
            <a:fillRect/>
          </a:stretch>
        </p:blipFill>
        <p:spPr>
          <a:xfrm>
            <a:off x="5144279" y="5666425"/>
            <a:ext cx="2159346" cy="363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188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B382-2F13-DBCF-A53F-6F19AEE5C6DA}"/>
              </a:ext>
            </a:extLst>
          </p:cNvPr>
          <p:cNvSpPr>
            <a:spLocks noGrp="1"/>
          </p:cNvSpPr>
          <p:nvPr>
            <p:ph type="title"/>
          </p:nvPr>
        </p:nvSpPr>
        <p:spPr/>
        <p:txBody>
          <a:bodyPr/>
          <a:lstStyle/>
          <a:p>
            <a:r>
              <a:rPr lang="en-US" dirty="0"/>
              <a:t>Approach with Awe</a:t>
            </a:r>
          </a:p>
        </p:txBody>
      </p:sp>
      <p:sp>
        <p:nvSpPr>
          <p:cNvPr id="3" name="Content Placeholder 2">
            <a:extLst>
              <a:ext uri="{FF2B5EF4-FFF2-40B4-BE49-F238E27FC236}">
                <a16:creationId xmlns:a16="http://schemas.microsoft.com/office/drawing/2014/main" id="{7A696C9E-A9C4-A3D4-210B-8D810A60AD5F}"/>
              </a:ext>
            </a:extLst>
          </p:cNvPr>
          <p:cNvSpPr>
            <a:spLocks noGrp="1"/>
          </p:cNvSpPr>
          <p:nvPr>
            <p:ph idx="1"/>
          </p:nvPr>
        </p:nvSpPr>
        <p:spPr/>
        <p:txBody>
          <a:bodyPr/>
          <a:lstStyle/>
          <a:p>
            <a:r>
              <a:rPr lang="en-US" dirty="0">
                <a:solidFill>
                  <a:srgbClr val="C00000"/>
                </a:solidFill>
              </a:rPr>
              <a:t>Recall Moses’ history up to now:</a:t>
            </a:r>
          </a:p>
          <a:p>
            <a:pPr lvl="1"/>
            <a:r>
              <a:rPr lang="en-US" dirty="0">
                <a:solidFill>
                  <a:srgbClr val="C00000"/>
                </a:solidFill>
              </a:rPr>
              <a:t>Raised as son of Pharaoh’s daughter</a:t>
            </a:r>
          </a:p>
          <a:p>
            <a:pPr lvl="1"/>
            <a:r>
              <a:rPr lang="en-US" dirty="0">
                <a:solidFill>
                  <a:srgbClr val="C00000"/>
                </a:solidFill>
              </a:rPr>
              <a:t>In defending a fellow Israelite, he commits 2</a:t>
            </a:r>
            <a:r>
              <a:rPr lang="en-US" baseline="30000" dirty="0">
                <a:solidFill>
                  <a:srgbClr val="C00000"/>
                </a:solidFill>
              </a:rPr>
              <a:t>nd</a:t>
            </a:r>
            <a:r>
              <a:rPr lang="en-US" dirty="0">
                <a:solidFill>
                  <a:srgbClr val="C00000"/>
                </a:solidFill>
              </a:rPr>
              <a:t> degree murder against an Egyptian</a:t>
            </a:r>
          </a:p>
          <a:p>
            <a:pPr lvl="1"/>
            <a:r>
              <a:rPr lang="en-US" dirty="0">
                <a:solidFill>
                  <a:srgbClr val="C00000"/>
                </a:solidFill>
              </a:rPr>
              <a:t>Fearing arrest, he flees to Midian, lives there 40 years, marries daughter of a priest</a:t>
            </a:r>
          </a:p>
          <a:p>
            <a:pPr lvl="1"/>
            <a:r>
              <a:rPr lang="en-US" dirty="0">
                <a:solidFill>
                  <a:srgbClr val="C00000"/>
                </a:solidFill>
              </a:rPr>
              <a:t>Works as a shepherd</a:t>
            </a:r>
          </a:p>
          <a:p>
            <a:endParaRPr lang="en-US" dirty="0"/>
          </a:p>
        </p:txBody>
      </p:sp>
    </p:spTree>
    <p:extLst>
      <p:ext uri="{BB962C8B-B14F-4D97-AF65-F5344CB8AC3E}">
        <p14:creationId xmlns:p14="http://schemas.microsoft.com/office/powerpoint/2010/main" val="252467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67C7-A0EF-B12B-E64D-90E5D5AD56B4}"/>
              </a:ext>
            </a:extLst>
          </p:cNvPr>
          <p:cNvSpPr>
            <a:spLocks noGrp="1"/>
          </p:cNvSpPr>
          <p:nvPr>
            <p:ph type="title"/>
          </p:nvPr>
        </p:nvSpPr>
        <p:spPr/>
        <p:txBody>
          <a:bodyPr/>
          <a:lstStyle/>
          <a:p>
            <a:r>
              <a:rPr lang="en-US" dirty="0"/>
              <a:t>Approach with Awe</a:t>
            </a:r>
          </a:p>
        </p:txBody>
      </p:sp>
      <p:sp>
        <p:nvSpPr>
          <p:cNvPr id="3" name="Content Placeholder 2">
            <a:extLst>
              <a:ext uri="{FF2B5EF4-FFF2-40B4-BE49-F238E27FC236}">
                <a16:creationId xmlns:a16="http://schemas.microsoft.com/office/drawing/2014/main" id="{6EFFBC3E-7E74-5598-456F-7E7029F9EFE5}"/>
              </a:ext>
            </a:extLst>
          </p:cNvPr>
          <p:cNvSpPr>
            <a:spLocks noGrp="1"/>
          </p:cNvSpPr>
          <p:nvPr>
            <p:ph idx="1"/>
          </p:nvPr>
        </p:nvSpPr>
        <p:spPr/>
        <p:txBody>
          <a:bodyPr/>
          <a:lstStyle/>
          <a:p>
            <a:r>
              <a:rPr lang="en-US" dirty="0"/>
              <a:t>Where and how does God miraculously appear to Moses? </a:t>
            </a:r>
          </a:p>
          <a:p>
            <a:r>
              <a:rPr lang="en-US" dirty="0"/>
              <a:t>Why was Moses afraid to look at God?</a:t>
            </a:r>
          </a:p>
          <a:p>
            <a:r>
              <a:rPr lang="en-US" dirty="0"/>
              <a:t>Why is this a good attitude to have?</a:t>
            </a:r>
          </a:p>
          <a:p>
            <a:r>
              <a:rPr lang="en-US" dirty="0"/>
              <a:t>What are some things which distract us from tasks God wants us to take on?</a:t>
            </a:r>
          </a:p>
        </p:txBody>
      </p:sp>
    </p:spTree>
    <p:extLst>
      <p:ext uri="{BB962C8B-B14F-4D97-AF65-F5344CB8AC3E}">
        <p14:creationId xmlns:p14="http://schemas.microsoft.com/office/powerpoint/2010/main" val="28208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9546-A90A-AE32-0064-672187644F80}"/>
              </a:ext>
            </a:extLst>
          </p:cNvPr>
          <p:cNvSpPr>
            <a:spLocks noGrp="1"/>
          </p:cNvSpPr>
          <p:nvPr>
            <p:ph type="title"/>
          </p:nvPr>
        </p:nvSpPr>
        <p:spPr/>
        <p:txBody>
          <a:bodyPr/>
          <a:lstStyle/>
          <a:p>
            <a:r>
              <a:rPr lang="en-US" dirty="0"/>
              <a:t>Approach with Awe</a:t>
            </a:r>
          </a:p>
        </p:txBody>
      </p:sp>
      <p:sp>
        <p:nvSpPr>
          <p:cNvPr id="3" name="Content Placeholder 2">
            <a:extLst>
              <a:ext uri="{FF2B5EF4-FFF2-40B4-BE49-F238E27FC236}">
                <a16:creationId xmlns:a16="http://schemas.microsoft.com/office/drawing/2014/main" id="{2185B25B-AE12-7201-38D9-4CC74B2638B3}"/>
              </a:ext>
            </a:extLst>
          </p:cNvPr>
          <p:cNvSpPr>
            <a:spLocks noGrp="1"/>
          </p:cNvSpPr>
          <p:nvPr>
            <p:ph idx="1"/>
          </p:nvPr>
        </p:nvSpPr>
        <p:spPr/>
        <p:txBody>
          <a:bodyPr/>
          <a:lstStyle/>
          <a:p>
            <a:r>
              <a:rPr lang="en-US" dirty="0"/>
              <a:t>Prior to this, Moses probably thought shepherding was his new purpose or calling in life.  What does this tell you about God’s plans for your life?</a:t>
            </a:r>
          </a:p>
          <a:p>
            <a:r>
              <a:rPr lang="en-US" dirty="0"/>
              <a:t>Why might God reserve a special call until someone is of  a certain age, rather than calling you to that task as a younger adult?</a:t>
            </a:r>
          </a:p>
        </p:txBody>
      </p:sp>
    </p:spTree>
    <p:extLst>
      <p:ext uri="{BB962C8B-B14F-4D97-AF65-F5344CB8AC3E}">
        <p14:creationId xmlns:p14="http://schemas.microsoft.com/office/powerpoint/2010/main" val="244844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89</TotalTime>
  <Words>1238</Words>
  <Application>Microsoft Office PowerPoint</Application>
  <PresentationFormat>Widescreen</PresentationFormat>
  <Paragraphs>85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The Importance of  God’s Name</vt:lpstr>
      <vt:lpstr>Video Introduction</vt:lpstr>
      <vt:lpstr>What were they thinking?</vt:lpstr>
      <vt:lpstr>Listen for why Moses was afraid.</vt:lpstr>
      <vt:lpstr>Listen for why Moses was afraid.</vt:lpstr>
      <vt:lpstr>Listen for why Moses was afraid.</vt:lpstr>
      <vt:lpstr>Approach with Awe</vt:lpstr>
      <vt:lpstr>Approach with Awe</vt:lpstr>
      <vt:lpstr>Approach with Awe</vt:lpstr>
      <vt:lpstr>Listen for God’s response to the people’s cries.</vt:lpstr>
      <vt:lpstr>Listen for God’s response to the people’s cries.</vt:lpstr>
      <vt:lpstr>Trust God to Do What He Says</vt:lpstr>
      <vt:lpstr>Trust God to Do What He Says</vt:lpstr>
      <vt:lpstr>Trust God to Do What He Says</vt:lpstr>
      <vt:lpstr>Trust God to Do What He Says</vt:lpstr>
      <vt:lpstr>Listen for the revelation of God’s name.</vt:lpstr>
      <vt:lpstr>Listen for the revelation of God’s name.</vt:lpstr>
      <vt:lpstr>God’s Name Shows God’s Character</vt:lpstr>
      <vt:lpstr>God’s Name Shows God’s Character</vt:lpstr>
      <vt:lpstr>God’s Name Shows God’s Character</vt:lpstr>
      <vt:lpstr>Application</vt:lpstr>
      <vt:lpstr>Application</vt:lpstr>
      <vt:lpstr>Application</vt:lpstr>
      <vt:lpstr>Family Activities</vt:lpstr>
      <vt:lpstr>The Importance of  God’s Name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God’s Name</dc:title>
  <dc:creator>Armstrong, Stephen (General Math and Science)</dc:creator>
  <cp:lastModifiedBy>Armstrong, Stephen (General Math and Science)</cp:lastModifiedBy>
  <cp:revision>1</cp:revision>
  <dcterms:created xsi:type="dcterms:W3CDTF">2023-11-16T14:42:11Z</dcterms:created>
  <dcterms:modified xsi:type="dcterms:W3CDTF">2023-11-16T16:11:47Z</dcterms:modified>
</cp:coreProperties>
</file>