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5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8ac3v5j"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thmmpuj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Importance</a:t>
            </a:r>
            <a:br>
              <a:rPr lang="en-US" dirty="0"/>
            </a:br>
            <a:r>
              <a:rPr lang="en-US" dirty="0"/>
              <a:t>of Character</a:t>
            </a:r>
          </a:p>
        </p:txBody>
      </p:sp>
      <p:sp>
        <p:nvSpPr>
          <p:cNvPr id="3" name="Subtitle 2"/>
          <p:cNvSpPr>
            <a:spLocks noGrp="1"/>
          </p:cNvSpPr>
          <p:nvPr>
            <p:ph type="subTitle" idx="1"/>
          </p:nvPr>
        </p:nvSpPr>
        <p:spPr>
          <a:xfrm>
            <a:off x="1524000" y="3895106"/>
            <a:ext cx="9144000" cy="1362694"/>
          </a:xfrm>
        </p:spPr>
        <p:txBody>
          <a:bodyPr/>
          <a:lstStyle/>
          <a:p>
            <a:r>
              <a:rPr lang="en-US" dirty="0"/>
              <a:t>July 27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87902-9477-7578-4165-CA0FD73BF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98187-A7E8-A27F-2DE5-9F3F3CF29491}"/>
              </a:ext>
            </a:extLst>
          </p:cNvPr>
          <p:cNvSpPr>
            <a:spLocks noGrp="1"/>
          </p:cNvSpPr>
          <p:nvPr>
            <p:ph type="title"/>
          </p:nvPr>
        </p:nvSpPr>
        <p:spPr/>
        <p:txBody>
          <a:bodyPr/>
          <a:lstStyle/>
          <a:p>
            <a:pPr algn="l"/>
            <a:r>
              <a:rPr lang="en-US" dirty="0"/>
              <a:t>Listen for a sequence of attributes.</a:t>
            </a:r>
          </a:p>
        </p:txBody>
      </p:sp>
      <p:sp>
        <p:nvSpPr>
          <p:cNvPr id="3" name="Content Placeholder 2">
            <a:extLst>
              <a:ext uri="{FF2B5EF4-FFF2-40B4-BE49-F238E27FC236}">
                <a16:creationId xmlns:a16="http://schemas.microsoft.com/office/drawing/2014/main" id="{83C7C74D-6F71-19AD-4AA1-D3596FE6B6C1}"/>
              </a:ext>
            </a:extLst>
          </p:cNvPr>
          <p:cNvSpPr>
            <a:spLocks noGrp="1"/>
          </p:cNvSpPr>
          <p:nvPr>
            <p:ph idx="1"/>
          </p:nvPr>
        </p:nvSpPr>
        <p:spPr/>
        <p:txBody>
          <a:bodyPr/>
          <a:lstStyle/>
          <a:p>
            <a:pPr marL="0" indent="0" algn="ctr">
              <a:buNone/>
            </a:pPr>
            <a:r>
              <a:rPr lang="en-US" dirty="0"/>
              <a:t>knowledge, self-control; and to self-control, perseverance; and to perseverance, godliness; 7  and to godliness, brotherly kindness; and to brotherly kindness, love. 8  For if you possess these qualities in increasing measure, they will keep you from being ineffective and unproductive in your knowledge of our Lord Jesus Christ.</a:t>
            </a:r>
          </a:p>
        </p:txBody>
      </p:sp>
      <p:pic>
        <p:nvPicPr>
          <p:cNvPr id="4" name="Picture 3">
            <a:extLst>
              <a:ext uri="{FF2B5EF4-FFF2-40B4-BE49-F238E27FC236}">
                <a16:creationId xmlns:a16="http://schemas.microsoft.com/office/drawing/2014/main" id="{D34D16DE-516D-66F9-EF2D-BCB2500B9A4D}"/>
              </a:ext>
            </a:extLst>
          </p:cNvPr>
          <p:cNvPicPr>
            <a:picLocks noChangeAspect="1"/>
          </p:cNvPicPr>
          <p:nvPr/>
        </p:nvPicPr>
        <p:blipFill>
          <a:blip r:embed="rId2"/>
          <a:stretch>
            <a:fillRect/>
          </a:stretch>
        </p:blipFill>
        <p:spPr>
          <a:xfrm>
            <a:off x="4786973" y="5710014"/>
            <a:ext cx="2618054" cy="3435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001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245A-5C00-50D0-1B63-24C06BC60903}"/>
              </a:ext>
            </a:extLst>
          </p:cNvPr>
          <p:cNvSpPr>
            <a:spLocks noGrp="1"/>
          </p:cNvSpPr>
          <p:nvPr>
            <p:ph type="title"/>
          </p:nvPr>
        </p:nvSpPr>
        <p:spPr/>
        <p:txBody>
          <a:bodyPr/>
          <a:lstStyle/>
          <a:p>
            <a:r>
              <a:rPr lang="en-US" dirty="0"/>
              <a:t>What We Are to Do</a:t>
            </a:r>
          </a:p>
        </p:txBody>
      </p:sp>
      <p:sp>
        <p:nvSpPr>
          <p:cNvPr id="3" name="Content Placeholder 2">
            <a:extLst>
              <a:ext uri="{FF2B5EF4-FFF2-40B4-BE49-F238E27FC236}">
                <a16:creationId xmlns:a16="http://schemas.microsoft.com/office/drawing/2014/main" id="{037559B1-156F-224E-5398-1B9552174D5B}"/>
              </a:ext>
            </a:extLst>
          </p:cNvPr>
          <p:cNvSpPr>
            <a:spLocks noGrp="1"/>
          </p:cNvSpPr>
          <p:nvPr>
            <p:ph idx="1"/>
          </p:nvPr>
        </p:nvSpPr>
        <p:spPr/>
        <p:txBody>
          <a:bodyPr/>
          <a:lstStyle/>
          <a:p>
            <a:r>
              <a:rPr lang="en-US" dirty="0"/>
              <a:t>According to verse 4, what has God given us, and what are we meant to escape?</a:t>
            </a:r>
          </a:p>
          <a:p>
            <a:r>
              <a:rPr lang="en-US" dirty="0"/>
              <a:t>Why is escaping “the corruption in the world caused by evil desires” essential to developing godly character?</a:t>
            </a:r>
          </a:p>
          <a:p>
            <a:endParaRPr lang="en-US" dirty="0"/>
          </a:p>
        </p:txBody>
      </p:sp>
    </p:spTree>
    <p:extLst>
      <p:ext uri="{BB962C8B-B14F-4D97-AF65-F5344CB8AC3E}">
        <p14:creationId xmlns:p14="http://schemas.microsoft.com/office/powerpoint/2010/main" val="149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5B45-D63E-A1FB-9A19-EC532FE1BA41}"/>
              </a:ext>
            </a:extLst>
          </p:cNvPr>
          <p:cNvSpPr>
            <a:spLocks noGrp="1"/>
          </p:cNvSpPr>
          <p:nvPr>
            <p:ph type="title"/>
          </p:nvPr>
        </p:nvSpPr>
        <p:spPr/>
        <p:txBody>
          <a:bodyPr/>
          <a:lstStyle/>
          <a:p>
            <a:r>
              <a:rPr lang="en-US" dirty="0"/>
              <a:t>What We Are to Do</a:t>
            </a:r>
          </a:p>
        </p:txBody>
      </p:sp>
      <p:sp>
        <p:nvSpPr>
          <p:cNvPr id="3" name="Content Placeholder 2">
            <a:extLst>
              <a:ext uri="{FF2B5EF4-FFF2-40B4-BE49-F238E27FC236}">
                <a16:creationId xmlns:a16="http://schemas.microsoft.com/office/drawing/2014/main" id="{1A6A88D8-9DDC-4337-5646-C9533883B817}"/>
              </a:ext>
            </a:extLst>
          </p:cNvPr>
          <p:cNvSpPr>
            <a:spLocks noGrp="1"/>
          </p:cNvSpPr>
          <p:nvPr>
            <p:ph idx="1"/>
          </p:nvPr>
        </p:nvSpPr>
        <p:spPr/>
        <p:txBody>
          <a:bodyPr/>
          <a:lstStyle/>
          <a:p>
            <a:r>
              <a:rPr lang="en-US" dirty="0"/>
              <a:t>Peter lists a series of qualities in verses 5–7. Why do you think he emphasizes that we should “make every effort” to develop these?</a:t>
            </a:r>
          </a:p>
        </p:txBody>
      </p:sp>
      <p:pic>
        <p:nvPicPr>
          <p:cNvPr id="6" name="Picture 5">
            <a:extLst>
              <a:ext uri="{FF2B5EF4-FFF2-40B4-BE49-F238E27FC236}">
                <a16:creationId xmlns:a16="http://schemas.microsoft.com/office/drawing/2014/main" id="{F625E8A2-3CE5-5CC6-F38A-F9D50D1DBCF5}"/>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598068" y="3558795"/>
            <a:ext cx="2755232" cy="2753105"/>
          </a:xfrm>
          <a:prstGeom prst="rect">
            <a:avLst/>
          </a:prstGeom>
        </p:spPr>
      </p:pic>
    </p:spTree>
    <p:extLst>
      <p:ext uri="{BB962C8B-B14F-4D97-AF65-F5344CB8AC3E}">
        <p14:creationId xmlns:p14="http://schemas.microsoft.com/office/powerpoint/2010/main" val="24648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40C9-F3C9-C0F9-48F6-D7C78C23731F}"/>
              </a:ext>
            </a:extLst>
          </p:cNvPr>
          <p:cNvSpPr>
            <a:spLocks noGrp="1"/>
          </p:cNvSpPr>
          <p:nvPr>
            <p:ph type="title"/>
          </p:nvPr>
        </p:nvSpPr>
        <p:spPr/>
        <p:txBody>
          <a:bodyPr/>
          <a:lstStyle/>
          <a:p>
            <a:r>
              <a:rPr lang="en-US" dirty="0"/>
              <a:t>What We Are to Do</a:t>
            </a:r>
          </a:p>
        </p:txBody>
      </p:sp>
      <p:sp>
        <p:nvSpPr>
          <p:cNvPr id="3" name="Content Placeholder 2">
            <a:extLst>
              <a:ext uri="{FF2B5EF4-FFF2-40B4-BE49-F238E27FC236}">
                <a16:creationId xmlns:a16="http://schemas.microsoft.com/office/drawing/2014/main" id="{AA940A23-93EC-DC82-5DD4-0BC2E19A4A2A}"/>
              </a:ext>
            </a:extLst>
          </p:cNvPr>
          <p:cNvSpPr>
            <a:spLocks noGrp="1"/>
          </p:cNvSpPr>
          <p:nvPr>
            <p:ph idx="1"/>
          </p:nvPr>
        </p:nvSpPr>
        <p:spPr/>
        <p:txBody>
          <a:bodyPr/>
          <a:lstStyle/>
          <a:p>
            <a:r>
              <a:rPr lang="en-US" dirty="0">
                <a:solidFill>
                  <a:srgbClr val="C00000"/>
                </a:solidFill>
              </a:rPr>
              <a:t>Consider how these qualities (faith, goodness, knowledge, self-control, perseverance, godliness, mutual affection, love) are connected to each other. </a:t>
            </a:r>
          </a:p>
          <a:p>
            <a:r>
              <a:rPr lang="en-US" dirty="0"/>
              <a:t>What natural progression do you see in them?</a:t>
            </a:r>
          </a:p>
        </p:txBody>
      </p:sp>
    </p:spTree>
    <p:extLst>
      <p:ext uri="{BB962C8B-B14F-4D97-AF65-F5344CB8AC3E}">
        <p14:creationId xmlns:p14="http://schemas.microsoft.com/office/powerpoint/2010/main" val="2233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A676-27AC-7145-5835-E6CF9337C1D7}"/>
              </a:ext>
            </a:extLst>
          </p:cNvPr>
          <p:cNvSpPr>
            <a:spLocks noGrp="1"/>
          </p:cNvSpPr>
          <p:nvPr>
            <p:ph type="title"/>
          </p:nvPr>
        </p:nvSpPr>
        <p:spPr/>
        <p:txBody>
          <a:bodyPr/>
          <a:lstStyle/>
          <a:p>
            <a:pPr algn="l"/>
            <a:r>
              <a:rPr lang="en-US" dirty="0"/>
              <a:t>Listen for a reward.</a:t>
            </a:r>
          </a:p>
        </p:txBody>
      </p:sp>
      <p:sp>
        <p:nvSpPr>
          <p:cNvPr id="3" name="Content Placeholder 2">
            <a:extLst>
              <a:ext uri="{FF2B5EF4-FFF2-40B4-BE49-F238E27FC236}">
                <a16:creationId xmlns:a16="http://schemas.microsoft.com/office/drawing/2014/main" id="{1B1EB502-C315-0D8B-A28F-B558E043322C}"/>
              </a:ext>
            </a:extLst>
          </p:cNvPr>
          <p:cNvSpPr>
            <a:spLocks noGrp="1"/>
          </p:cNvSpPr>
          <p:nvPr>
            <p:ph idx="1"/>
          </p:nvPr>
        </p:nvSpPr>
        <p:spPr>
          <a:xfrm>
            <a:off x="1622867" y="2141537"/>
            <a:ext cx="8946266" cy="4351338"/>
          </a:xfrm>
        </p:spPr>
        <p:txBody>
          <a:bodyPr/>
          <a:lstStyle/>
          <a:p>
            <a:pPr marL="0" indent="0" algn="ctr">
              <a:buNone/>
            </a:pPr>
            <a:r>
              <a:rPr lang="en-US" dirty="0"/>
              <a:t>2 Peter 1:9-11 (NIV)  But if anyone does not have them, he is nearsighted and blind, and has forgotten that he has been cleansed from his past sins. 10  Therefore, my brothers, be all the more eager to </a:t>
            </a:r>
          </a:p>
        </p:txBody>
      </p:sp>
    </p:spTree>
    <p:extLst>
      <p:ext uri="{BB962C8B-B14F-4D97-AF65-F5344CB8AC3E}">
        <p14:creationId xmlns:p14="http://schemas.microsoft.com/office/powerpoint/2010/main" val="283969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48942-B9E3-A4B4-94DF-F439DF1F8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21F7F-DDA3-D14F-66E0-E94B3A07E79A}"/>
              </a:ext>
            </a:extLst>
          </p:cNvPr>
          <p:cNvSpPr>
            <a:spLocks noGrp="1"/>
          </p:cNvSpPr>
          <p:nvPr>
            <p:ph type="title"/>
          </p:nvPr>
        </p:nvSpPr>
        <p:spPr/>
        <p:txBody>
          <a:bodyPr/>
          <a:lstStyle/>
          <a:p>
            <a:pPr algn="l"/>
            <a:r>
              <a:rPr lang="en-US" dirty="0"/>
              <a:t>Listen for a reward.</a:t>
            </a:r>
          </a:p>
        </p:txBody>
      </p:sp>
      <p:sp>
        <p:nvSpPr>
          <p:cNvPr id="3" name="Content Placeholder 2">
            <a:extLst>
              <a:ext uri="{FF2B5EF4-FFF2-40B4-BE49-F238E27FC236}">
                <a16:creationId xmlns:a16="http://schemas.microsoft.com/office/drawing/2014/main" id="{CE9951D0-66FB-E73F-EE88-A5BC4BEBD893}"/>
              </a:ext>
            </a:extLst>
          </p:cNvPr>
          <p:cNvSpPr>
            <a:spLocks noGrp="1"/>
          </p:cNvSpPr>
          <p:nvPr>
            <p:ph idx="1"/>
          </p:nvPr>
        </p:nvSpPr>
        <p:spPr>
          <a:xfrm>
            <a:off x="2026775" y="2141537"/>
            <a:ext cx="8138449" cy="4351338"/>
          </a:xfrm>
        </p:spPr>
        <p:txBody>
          <a:bodyPr/>
          <a:lstStyle/>
          <a:p>
            <a:pPr marL="0" indent="0" algn="ctr">
              <a:buNone/>
            </a:pPr>
            <a:r>
              <a:rPr lang="en-US" dirty="0"/>
              <a:t>make your calling and election sure. For if you do these things, you will never fall, 11  and you will receive a rich welcome into the eternal kingdom of our Lord and Savior Jesus Christ</a:t>
            </a:r>
          </a:p>
        </p:txBody>
      </p:sp>
      <p:pic>
        <p:nvPicPr>
          <p:cNvPr id="4" name="Picture 3">
            <a:extLst>
              <a:ext uri="{FF2B5EF4-FFF2-40B4-BE49-F238E27FC236}">
                <a16:creationId xmlns:a16="http://schemas.microsoft.com/office/drawing/2014/main" id="{65A408F0-5B90-C6E9-08B3-1AA100B5EEEB}"/>
              </a:ext>
            </a:extLst>
          </p:cNvPr>
          <p:cNvPicPr>
            <a:picLocks noChangeAspect="1"/>
          </p:cNvPicPr>
          <p:nvPr/>
        </p:nvPicPr>
        <p:blipFill>
          <a:blip r:embed="rId2"/>
          <a:stretch>
            <a:fillRect/>
          </a:stretch>
        </p:blipFill>
        <p:spPr>
          <a:xfrm>
            <a:off x="4786972" y="5270176"/>
            <a:ext cx="2618054" cy="3435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449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B84C-BE75-6B72-4807-A829CB4F521A}"/>
              </a:ext>
            </a:extLst>
          </p:cNvPr>
          <p:cNvSpPr>
            <a:spLocks noGrp="1"/>
          </p:cNvSpPr>
          <p:nvPr>
            <p:ph type="title"/>
          </p:nvPr>
        </p:nvSpPr>
        <p:spPr/>
        <p:txBody>
          <a:bodyPr/>
          <a:lstStyle/>
          <a:p>
            <a:r>
              <a:rPr lang="en-US" dirty="0"/>
              <a:t>Blessings that Come</a:t>
            </a:r>
          </a:p>
        </p:txBody>
      </p:sp>
      <p:sp>
        <p:nvSpPr>
          <p:cNvPr id="3" name="Content Placeholder 2">
            <a:extLst>
              <a:ext uri="{FF2B5EF4-FFF2-40B4-BE49-F238E27FC236}">
                <a16:creationId xmlns:a16="http://schemas.microsoft.com/office/drawing/2014/main" id="{535647C5-A38D-D49E-951A-055EC70EA167}"/>
              </a:ext>
            </a:extLst>
          </p:cNvPr>
          <p:cNvSpPr>
            <a:spLocks noGrp="1"/>
          </p:cNvSpPr>
          <p:nvPr>
            <p:ph idx="1"/>
          </p:nvPr>
        </p:nvSpPr>
        <p:spPr/>
        <p:txBody>
          <a:bodyPr/>
          <a:lstStyle/>
          <a:p>
            <a:r>
              <a:rPr lang="en-US" dirty="0"/>
              <a:t>What is the spiritual condition of those who lack the characteristics listed in verses 5-7? </a:t>
            </a:r>
          </a:p>
          <a:p>
            <a:r>
              <a:rPr lang="en-US" dirty="0"/>
              <a:t>Why do you think Peter links the absence of these qualities to forgetting that one has been cleansed from past sins?</a:t>
            </a:r>
          </a:p>
          <a:p>
            <a:endParaRPr lang="en-US" dirty="0"/>
          </a:p>
        </p:txBody>
      </p:sp>
      <p:pic>
        <p:nvPicPr>
          <p:cNvPr id="4" name="Picture 3">
            <a:extLst>
              <a:ext uri="{FF2B5EF4-FFF2-40B4-BE49-F238E27FC236}">
                <a16:creationId xmlns:a16="http://schemas.microsoft.com/office/drawing/2014/main" id="{BA648AD6-2CAE-D40D-D486-1032C8F75AE9}"/>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38404" y="4001294"/>
            <a:ext cx="2471814" cy="2470629"/>
          </a:xfrm>
          <a:prstGeom prst="rect">
            <a:avLst/>
          </a:prstGeom>
        </p:spPr>
      </p:pic>
    </p:spTree>
    <p:extLst>
      <p:ext uri="{BB962C8B-B14F-4D97-AF65-F5344CB8AC3E}">
        <p14:creationId xmlns:p14="http://schemas.microsoft.com/office/powerpoint/2010/main" val="12811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B896-9622-CD8E-D035-1A0DFEA505C1}"/>
              </a:ext>
            </a:extLst>
          </p:cNvPr>
          <p:cNvSpPr>
            <a:spLocks noGrp="1"/>
          </p:cNvSpPr>
          <p:nvPr>
            <p:ph type="title"/>
          </p:nvPr>
        </p:nvSpPr>
        <p:spPr/>
        <p:txBody>
          <a:bodyPr/>
          <a:lstStyle/>
          <a:p>
            <a:r>
              <a:rPr lang="en-US" dirty="0"/>
              <a:t>Blessings that Come</a:t>
            </a:r>
          </a:p>
        </p:txBody>
      </p:sp>
      <p:sp>
        <p:nvSpPr>
          <p:cNvPr id="3" name="Content Placeholder 2">
            <a:extLst>
              <a:ext uri="{FF2B5EF4-FFF2-40B4-BE49-F238E27FC236}">
                <a16:creationId xmlns:a16="http://schemas.microsoft.com/office/drawing/2014/main" id="{E3C6E65C-0977-EF3F-115B-AB47E7EB55CC}"/>
              </a:ext>
            </a:extLst>
          </p:cNvPr>
          <p:cNvSpPr>
            <a:spLocks noGrp="1"/>
          </p:cNvSpPr>
          <p:nvPr>
            <p:ph idx="1"/>
          </p:nvPr>
        </p:nvSpPr>
        <p:spPr/>
        <p:txBody>
          <a:bodyPr/>
          <a:lstStyle/>
          <a:p>
            <a:r>
              <a:rPr lang="en-US" dirty="0"/>
              <a:t>What causes such spiritual blindness?  What does it mean to be "nearsighted and blind"? How might a lack of character affect spiritual perception?</a:t>
            </a:r>
          </a:p>
          <a:p>
            <a:r>
              <a:rPr lang="en-US" dirty="0"/>
              <a:t>Peter promises that if we “do these things,” we will never fall. What might “these things” look like in everyday life, and why do they lead to stability?</a:t>
            </a:r>
          </a:p>
        </p:txBody>
      </p:sp>
    </p:spTree>
    <p:extLst>
      <p:ext uri="{BB962C8B-B14F-4D97-AF65-F5344CB8AC3E}">
        <p14:creationId xmlns:p14="http://schemas.microsoft.com/office/powerpoint/2010/main" val="22720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B236-6B1B-5787-5478-4AF09C604910}"/>
              </a:ext>
            </a:extLst>
          </p:cNvPr>
          <p:cNvSpPr>
            <a:spLocks noGrp="1"/>
          </p:cNvSpPr>
          <p:nvPr>
            <p:ph type="title"/>
          </p:nvPr>
        </p:nvSpPr>
        <p:spPr/>
        <p:txBody>
          <a:bodyPr/>
          <a:lstStyle/>
          <a:p>
            <a:r>
              <a:rPr lang="en-US" dirty="0"/>
              <a:t>Blessings that Come</a:t>
            </a:r>
          </a:p>
        </p:txBody>
      </p:sp>
      <p:sp>
        <p:nvSpPr>
          <p:cNvPr id="3" name="Content Placeholder 2">
            <a:extLst>
              <a:ext uri="{FF2B5EF4-FFF2-40B4-BE49-F238E27FC236}">
                <a16:creationId xmlns:a16="http://schemas.microsoft.com/office/drawing/2014/main" id="{1957F5C5-6FFD-4898-E666-8423FE4365F9}"/>
              </a:ext>
            </a:extLst>
          </p:cNvPr>
          <p:cNvSpPr>
            <a:spLocks noGrp="1"/>
          </p:cNvSpPr>
          <p:nvPr>
            <p:ph idx="1"/>
          </p:nvPr>
        </p:nvSpPr>
        <p:spPr/>
        <p:txBody>
          <a:bodyPr/>
          <a:lstStyle/>
          <a:p>
            <a:r>
              <a:rPr lang="en-US" dirty="0"/>
              <a:t>How is verse 11 ("a rich welcome into the eternal kingdom") related to the life we live now? How does character development prepare us for eternity?</a:t>
            </a:r>
          </a:p>
          <a:p>
            <a:endParaRPr lang="en-US" dirty="0"/>
          </a:p>
        </p:txBody>
      </p:sp>
      <p:pic>
        <p:nvPicPr>
          <p:cNvPr id="3074" name="Picture 2" descr="Free ai generated stairs infinity illustration">
            <a:extLst>
              <a:ext uri="{FF2B5EF4-FFF2-40B4-BE49-F238E27FC236}">
                <a16:creationId xmlns:a16="http://schemas.microsoft.com/office/drawing/2014/main" id="{25DDD861-0ECE-B3EF-3DCF-115BAE6F4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3766" y="3781632"/>
            <a:ext cx="3785444" cy="21619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01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126E-17B0-05B7-215E-60BEC107616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7A3AEFA-BFB2-A985-96E0-A0B62F2BBAA8}"/>
              </a:ext>
            </a:extLst>
          </p:cNvPr>
          <p:cNvSpPr>
            <a:spLocks noGrp="1"/>
          </p:cNvSpPr>
          <p:nvPr>
            <p:ph idx="1"/>
          </p:nvPr>
        </p:nvSpPr>
        <p:spPr>
          <a:xfrm>
            <a:off x="838200" y="1967695"/>
            <a:ext cx="10515600" cy="4209267"/>
          </a:xfrm>
        </p:spPr>
        <p:txBody>
          <a:bodyPr/>
          <a:lstStyle/>
          <a:p>
            <a:r>
              <a:rPr lang="en-US" dirty="0"/>
              <a:t>Determine. </a:t>
            </a:r>
          </a:p>
          <a:p>
            <a:pPr lvl="1"/>
            <a:r>
              <a:rPr lang="en-US" sz="3600" dirty="0"/>
              <a:t>Before anything else, decide if you really believe that a change of character is possible. </a:t>
            </a:r>
          </a:p>
          <a:p>
            <a:pPr lvl="1"/>
            <a:r>
              <a:rPr lang="en-US" sz="3600" dirty="0"/>
              <a:t>Don’t give verbal assent to something you’re not quite ready to accept as possible.</a:t>
            </a:r>
          </a:p>
          <a:p>
            <a:endParaRPr lang="en-US" dirty="0"/>
          </a:p>
        </p:txBody>
      </p:sp>
    </p:spTree>
    <p:extLst>
      <p:ext uri="{BB962C8B-B14F-4D97-AF65-F5344CB8AC3E}">
        <p14:creationId xmlns:p14="http://schemas.microsoft.com/office/powerpoint/2010/main" val="165544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C64E8-8180-9D7D-9AD9-A5F8F717ED77}"/>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037CC36A-A14B-2863-209B-68F6589ED0C4}"/>
              </a:ext>
            </a:extLst>
          </p:cNvPr>
          <p:cNvGrpSpPr/>
          <p:nvPr/>
        </p:nvGrpSpPr>
        <p:grpSpPr>
          <a:xfrm>
            <a:off x="2849598" y="1555668"/>
            <a:ext cx="6492803" cy="4296702"/>
            <a:chOff x="2849598" y="1555668"/>
            <a:chExt cx="6492803" cy="4296702"/>
          </a:xfrm>
        </p:grpSpPr>
        <p:pic>
          <p:nvPicPr>
            <p:cNvPr id="4" name="Picture 3" descr="A close-up of hands shaking&#10;&#10;AI-generated content may be incorrect.">
              <a:extLst>
                <a:ext uri="{FF2B5EF4-FFF2-40B4-BE49-F238E27FC236}">
                  <a16:creationId xmlns:a16="http://schemas.microsoft.com/office/drawing/2014/main" id="{EF3C2A27-5EE9-0CAB-F9BF-173ABFB06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09952"/>
              <a:ext cx="5714286" cy="3238095"/>
            </a:xfrm>
            <a:prstGeom prst="rect">
              <a:avLst/>
            </a:prstGeom>
          </p:spPr>
        </p:pic>
        <p:pic>
          <p:nvPicPr>
            <p:cNvPr id="6" name="Picture 5" descr="A black background with a black square&#10;&#10;AI-generated content may be incorrect.">
              <a:hlinkClick r:id="rId3"/>
              <a:extLst>
                <a:ext uri="{FF2B5EF4-FFF2-40B4-BE49-F238E27FC236}">
                  <a16:creationId xmlns:a16="http://schemas.microsoft.com/office/drawing/2014/main" id="{70D05E7D-060B-82DC-0A0B-E4241BF00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p:spPr>
        </p:pic>
      </p:grpSp>
      <p:sp>
        <p:nvSpPr>
          <p:cNvPr id="8" name="TextBox 7">
            <a:extLst>
              <a:ext uri="{FF2B5EF4-FFF2-40B4-BE49-F238E27FC236}">
                <a16:creationId xmlns:a16="http://schemas.microsoft.com/office/drawing/2014/main" id="{5E8942C9-BFE8-D017-82A3-069D0E18A5DF}"/>
              </a:ext>
            </a:extLst>
          </p:cNvPr>
          <p:cNvSpPr txBox="1"/>
          <p:nvPr/>
        </p:nvSpPr>
        <p:spPr>
          <a:xfrm>
            <a:off x="4583875" y="5949538"/>
            <a:ext cx="289758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809579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10F72-3F36-5343-3AA6-63BEA411C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68AEC-9D8F-52BA-65D3-08468B1DC16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C6475E0-1DB8-F4E6-ACB3-1C95EDEE433D}"/>
              </a:ext>
            </a:extLst>
          </p:cNvPr>
          <p:cNvSpPr>
            <a:spLocks noGrp="1"/>
          </p:cNvSpPr>
          <p:nvPr>
            <p:ph idx="1"/>
          </p:nvPr>
        </p:nvSpPr>
        <p:spPr/>
        <p:txBody>
          <a:bodyPr/>
          <a:lstStyle/>
          <a:p>
            <a:r>
              <a:rPr lang="en-US" dirty="0"/>
              <a:t>Develop. </a:t>
            </a:r>
          </a:p>
          <a:p>
            <a:pPr lvl="1"/>
            <a:r>
              <a:rPr lang="en-US" sz="3600" dirty="0"/>
              <a:t>Examine the virtue catalog in 2 Peter 1:5-7. </a:t>
            </a:r>
          </a:p>
          <a:p>
            <a:pPr lvl="1"/>
            <a:r>
              <a:rPr lang="en-US" sz="3600" dirty="0"/>
              <a:t>Pick one quality on which you would be willing to allow God to work. </a:t>
            </a:r>
          </a:p>
          <a:p>
            <a:pPr lvl="1"/>
            <a:r>
              <a:rPr lang="en-US" sz="3600" dirty="0"/>
              <a:t>Come up with an action plan to grow in that area. </a:t>
            </a:r>
          </a:p>
          <a:p>
            <a:pPr lvl="1"/>
            <a:r>
              <a:rPr lang="en-US" sz="3600" dirty="0"/>
              <a:t>After you’ve made progress there, select a second one and do the same.</a:t>
            </a:r>
          </a:p>
          <a:p>
            <a:endParaRPr lang="en-US" dirty="0"/>
          </a:p>
        </p:txBody>
      </p:sp>
    </p:spTree>
    <p:extLst>
      <p:ext uri="{BB962C8B-B14F-4D97-AF65-F5344CB8AC3E}">
        <p14:creationId xmlns:p14="http://schemas.microsoft.com/office/powerpoint/2010/main" val="126828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595B-D78A-A920-F55A-E9946C1FA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48A62-18AD-048E-B7A8-D721BB07D45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B73ED4F-D06B-F7B5-7614-35D6EE1ED117}"/>
              </a:ext>
            </a:extLst>
          </p:cNvPr>
          <p:cNvSpPr>
            <a:spLocks noGrp="1"/>
          </p:cNvSpPr>
          <p:nvPr>
            <p:ph idx="1"/>
          </p:nvPr>
        </p:nvSpPr>
        <p:spPr>
          <a:xfrm>
            <a:off x="838200" y="2013995"/>
            <a:ext cx="10515600" cy="4162968"/>
          </a:xfrm>
        </p:spPr>
        <p:txBody>
          <a:bodyPr/>
          <a:lstStyle/>
          <a:p>
            <a:r>
              <a:rPr lang="en-US" dirty="0"/>
              <a:t>Dialogue. </a:t>
            </a:r>
          </a:p>
          <a:p>
            <a:pPr lvl="1"/>
            <a:r>
              <a:rPr lang="en-US" sz="3600" dirty="0"/>
              <a:t>Have a conversation with someone close to you. </a:t>
            </a:r>
          </a:p>
          <a:p>
            <a:pPr lvl="1"/>
            <a:r>
              <a:rPr lang="en-US" sz="3600" dirty="0"/>
              <a:t>Consider someone who doesn’t have anything to lose by telling you the truth. </a:t>
            </a:r>
          </a:p>
          <a:p>
            <a:pPr lvl="1"/>
            <a:r>
              <a:rPr lang="en-US" sz="3600" dirty="0"/>
              <a:t>Ask them to identify your character flaws. </a:t>
            </a:r>
          </a:p>
          <a:p>
            <a:endParaRPr lang="en-US" dirty="0"/>
          </a:p>
        </p:txBody>
      </p:sp>
    </p:spTree>
    <p:extLst>
      <p:ext uri="{BB962C8B-B14F-4D97-AF65-F5344CB8AC3E}">
        <p14:creationId xmlns:p14="http://schemas.microsoft.com/office/powerpoint/2010/main" val="250071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3AAB-D529-1A1B-7464-3CCA220ECC1A}"/>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542D902E-C3B0-B14C-771E-B0A1184A319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0903" y="1544384"/>
            <a:ext cx="9197223" cy="2249425"/>
          </a:xfrm>
          <a:prstGeom prst="rect">
            <a:avLst/>
          </a:prstGeom>
          <a:scene3d>
            <a:camera prst="perspectiveContrastingRightFacing"/>
            <a:lightRig rig="threePt" dir="t"/>
          </a:scene3d>
        </p:spPr>
      </p:pic>
      <p:pic>
        <p:nvPicPr>
          <p:cNvPr id="8" name="Picture 7" descr="A cartoon of a person using a computer&#10;&#10;AI-generated content may be incorrect.">
            <a:extLst>
              <a:ext uri="{FF2B5EF4-FFF2-40B4-BE49-F238E27FC236}">
                <a16:creationId xmlns:a16="http://schemas.microsoft.com/office/drawing/2014/main" id="{989B4132-508D-6DBE-05EA-40CB2A1CE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708" y="3889248"/>
            <a:ext cx="2395393" cy="2249424"/>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5E7052AA-319B-8D46-74A2-7C5684692C63}"/>
              </a:ext>
            </a:extLst>
          </p:cNvPr>
          <p:cNvSpPr/>
          <p:nvPr/>
        </p:nvSpPr>
        <p:spPr>
          <a:xfrm>
            <a:off x="7839456" y="1544384"/>
            <a:ext cx="4023360" cy="3173920"/>
          </a:xfrm>
          <a:prstGeom prst="wedgeRoundRectCallout">
            <a:avLst>
              <a:gd name="adj1" fmla="val -79742"/>
              <a:gd name="adj2" fmla="val 2932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is the key you’ll need to decrypt the message from the Baptist consulate in </a:t>
            </a:r>
            <a:r>
              <a:rPr lang="en-US" dirty="0" err="1">
                <a:latin typeface="Comic Sans MS" panose="030F0702030302020204" pitchFamily="66" charset="0"/>
              </a:rPr>
              <a:t>Centhe</a:t>
            </a:r>
            <a:r>
              <a:rPr lang="en-US" dirty="0">
                <a:latin typeface="Comic Sans MS" panose="030F0702030302020204" pitchFamily="66" charset="0"/>
              </a:rPr>
              <a:t> </a:t>
            </a:r>
            <a:r>
              <a:rPr lang="en-US" dirty="0" err="1">
                <a:latin typeface="Comic Sans MS" panose="030F0702030302020204" pitchFamily="66" charset="0"/>
              </a:rPr>
              <a:t>Sofebar</a:t>
            </a:r>
            <a:r>
              <a:rPr lang="en-US" dirty="0">
                <a:latin typeface="Comic Sans MS" panose="030F0702030302020204" pitchFamily="66" charset="0"/>
              </a:rPr>
              <a:t>.  Christians there want to challenge us to develop the character traits Peter listed.  Tech help and the color page can be found at </a:t>
            </a:r>
            <a:r>
              <a:rPr lang="en-US" dirty="0">
                <a:latin typeface="Comic Sans MS" panose="030F0702030302020204" pitchFamily="66" charset="0"/>
                <a:hlinkClick r:id="rId4"/>
              </a:rPr>
              <a:t>https://tinyurl.com/thmmpujd</a:t>
            </a:r>
            <a:r>
              <a:rPr lang="en-US" dirty="0">
                <a:latin typeface="Comic Sans MS" panose="030F0702030302020204" pitchFamily="66" charset="0"/>
              </a:rPr>
              <a:t> </a:t>
            </a:r>
          </a:p>
        </p:txBody>
      </p:sp>
    </p:spTree>
    <p:extLst>
      <p:ext uri="{BB962C8B-B14F-4D97-AF65-F5344CB8AC3E}">
        <p14:creationId xmlns:p14="http://schemas.microsoft.com/office/powerpoint/2010/main" val="3228621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BBEFE-4BAC-EEEE-2F4E-DE25515DF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F407C-5A4D-86ED-701C-05355295A25E}"/>
              </a:ext>
            </a:extLst>
          </p:cNvPr>
          <p:cNvSpPr>
            <a:spLocks noGrp="1"/>
          </p:cNvSpPr>
          <p:nvPr>
            <p:ph type="ctrTitle"/>
          </p:nvPr>
        </p:nvSpPr>
        <p:spPr/>
        <p:txBody>
          <a:bodyPr/>
          <a:lstStyle/>
          <a:p>
            <a:r>
              <a:rPr lang="en-US" dirty="0"/>
              <a:t>The Importance</a:t>
            </a:r>
            <a:br>
              <a:rPr lang="en-US" dirty="0"/>
            </a:br>
            <a:r>
              <a:rPr lang="en-US" dirty="0"/>
              <a:t>of Character</a:t>
            </a:r>
          </a:p>
        </p:txBody>
      </p:sp>
      <p:sp>
        <p:nvSpPr>
          <p:cNvPr id="3" name="Subtitle 2">
            <a:extLst>
              <a:ext uri="{FF2B5EF4-FFF2-40B4-BE49-F238E27FC236}">
                <a16:creationId xmlns:a16="http://schemas.microsoft.com/office/drawing/2014/main" id="{9CA4F739-695A-28AC-6BAF-B2BE36CEDD09}"/>
              </a:ext>
            </a:extLst>
          </p:cNvPr>
          <p:cNvSpPr>
            <a:spLocks noGrp="1"/>
          </p:cNvSpPr>
          <p:nvPr>
            <p:ph type="subTitle" idx="1"/>
          </p:nvPr>
        </p:nvSpPr>
        <p:spPr>
          <a:xfrm>
            <a:off x="1524000" y="3895106"/>
            <a:ext cx="9144000" cy="1362694"/>
          </a:xfrm>
        </p:spPr>
        <p:txBody>
          <a:bodyPr/>
          <a:lstStyle/>
          <a:p>
            <a:r>
              <a:rPr lang="en-US" dirty="0"/>
              <a:t>July 27</a:t>
            </a:r>
          </a:p>
        </p:txBody>
      </p:sp>
    </p:spTree>
    <p:extLst>
      <p:ext uri="{BB962C8B-B14F-4D97-AF65-F5344CB8AC3E}">
        <p14:creationId xmlns:p14="http://schemas.microsoft.com/office/powerpoint/2010/main" val="271367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42B8D-7B32-455E-F1D6-47ACFF9A9D3E}"/>
              </a:ext>
            </a:extLst>
          </p:cNvPr>
          <p:cNvSpPr>
            <a:spLocks noGrp="1"/>
          </p:cNvSpPr>
          <p:nvPr>
            <p:ph type="title"/>
          </p:nvPr>
        </p:nvSpPr>
        <p:spPr/>
        <p:txBody>
          <a:bodyPr/>
          <a:lstStyle/>
          <a:p>
            <a:r>
              <a:rPr lang="en-US" dirty="0"/>
              <a:t>What do you think?</a:t>
            </a:r>
          </a:p>
        </p:txBody>
      </p:sp>
      <p:sp>
        <p:nvSpPr>
          <p:cNvPr id="3" name="Content Placeholder 2">
            <a:extLst>
              <a:ext uri="{FF2B5EF4-FFF2-40B4-BE49-F238E27FC236}">
                <a16:creationId xmlns:a16="http://schemas.microsoft.com/office/drawing/2014/main" id="{D5C732BE-42D8-D4C5-F241-E9638EC918F0}"/>
              </a:ext>
            </a:extLst>
          </p:cNvPr>
          <p:cNvSpPr>
            <a:spLocks noGrp="1"/>
          </p:cNvSpPr>
          <p:nvPr>
            <p:ph idx="1"/>
          </p:nvPr>
        </p:nvSpPr>
        <p:spPr/>
        <p:txBody>
          <a:bodyPr/>
          <a:lstStyle/>
          <a:p>
            <a:r>
              <a:rPr lang="en-US" dirty="0"/>
              <a:t>Who are some positive role models in our culture today?</a:t>
            </a:r>
          </a:p>
          <a:p>
            <a:endParaRPr lang="en-US" dirty="0"/>
          </a:p>
          <a:p>
            <a:r>
              <a:rPr lang="en-US" dirty="0">
                <a:solidFill>
                  <a:srgbClr val="C00000"/>
                </a:solidFill>
              </a:rPr>
              <a:t>Positive role models will be popular and have upright character.</a:t>
            </a:r>
          </a:p>
          <a:p>
            <a:pPr lvl="1"/>
            <a:r>
              <a:rPr lang="en-US" dirty="0">
                <a:solidFill>
                  <a:srgbClr val="C00000"/>
                </a:solidFill>
              </a:rPr>
              <a:t>Only God equips us for Christlike character.</a:t>
            </a:r>
          </a:p>
          <a:p>
            <a:endParaRPr lang="en-US" dirty="0"/>
          </a:p>
        </p:txBody>
      </p:sp>
      <p:grpSp>
        <p:nvGrpSpPr>
          <p:cNvPr id="4" name="Group 3">
            <a:extLst>
              <a:ext uri="{FF2B5EF4-FFF2-40B4-BE49-F238E27FC236}">
                <a16:creationId xmlns:a16="http://schemas.microsoft.com/office/drawing/2014/main" id="{C28282D9-758B-F149-C201-DD0DCBF9607F}"/>
              </a:ext>
            </a:extLst>
          </p:cNvPr>
          <p:cNvGrpSpPr/>
          <p:nvPr/>
        </p:nvGrpSpPr>
        <p:grpSpPr>
          <a:xfrm>
            <a:off x="1915189" y="2747963"/>
            <a:ext cx="8361622" cy="3429000"/>
            <a:chOff x="1593067" y="2645229"/>
            <a:chExt cx="8361622" cy="3429000"/>
          </a:xfrm>
        </p:grpSpPr>
        <p:pic>
          <p:nvPicPr>
            <p:cNvPr id="1026" name="Picture 2" descr="Best Teacher Ever">
              <a:extLst>
                <a:ext uri="{FF2B5EF4-FFF2-40B4-BE49-F238E27FC236}">
                  <a16:creationId xmlns:a16="http://schemas.microsoft.com/office/drawing/2014/main" id="{71D9BCA3-773C-E159-7739-3990FDC5DB25}"/>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3471" y="2945080"/>
              <a:ext cx="2656736" cy="2484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ctor and Patient">
              <a:extLst>
                <a:ext uri="{FF2B5EF4-FFF2-40B4-BE49-F238E27FC236}">
                  <a16:creationId xmlns:a16="http://schemas.microsoft.com/office/drawing/2014/main" id="{70C51448-F4A6-1244-0DBF-9D7F212FEB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067" y="3293123"/>
              <a:ext cx="2375537" cy="2484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American football">
              <a:extLst>
                <a:ext uri="{FF2B5EF4-FFF2-40B4-BE49-F238E27FC236}">
                  <a16:creationId xmlns:a16="http://schemas.microsoft.com/office/drawing/2014/main" id="{1DA05A26-1234-9D8F-3180-4566A0F77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7507" y="2645229"/>
              <a:ext cx="1577182"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563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E213-C868-CCB0-4CAA-72F2A3F4EE84}"/>
              </a:ext>
            </a:extLst>
          </p:cNvPr>
          <p:cNvSpPr>
            <a:spLocks noGrp="1"/>
          </p:cNvSpPr>
          <p:nvPr>
            <p:ph type="title"/>
          </p:nvPr>
        </p:nvSpPr>
        <p:spPr/>
        <p:txBody>
          <a:bodyPr/>
          <a:lstStyle/>
          <a:p>
            <a:pPr algn="l"/>
            <a:r>
              <a:rPr lang="en-US" dirty="0"/>
              <a:t>Listen for what God has given.</a:t>
            </a:r>
          </a:p>
        </p:txBody>
      </p:sp>
      <p:sp>
        <p:nvSpPr>
          <p:cNvPr id="3" name="Content Placeholder 2">
            <a:extLst>
              <a:ext uri="{FF2B5EF4-FFF2-40B4-BE49-F238E27FC236}">
                <a16:creationId xmlns:a16="http://schemas.microsoft.com/office/drawing/2014/main" id="{84CA2313-6170-6255-351D-EBCF8F5F887F}"/>
              </a:ext>
            </a:extLst>
          </p:cNvPr>
          <p:cNvSpPr>
            <a:spLocks noGrp="1"/>
          </p:cNvSpPr>
          <p:nvPr>
            <p:ph idx="1"/>
          </p:nvPr>
        </p:nvSpPr>
        <p:spPr>
          <a:xfrm>
            <a:off x="1842786" y="2072873"/>
            <a:ext cx="8506428" cy="4351338"/>
          </a:xfrm>
        </p:spPr>
        <p:txBody>
          <a:bodyPr/>
          <a:lstStyle/>
          <a:p>
            <a:pPr marL="0" indent="0" algn="ctr">
              <a:buNone/>
            </a:pPr>
            <a:r>
              <a:rPr lang="en-US" dirty="0"/>
              <a:t>2 Peter 1:1-3 (NIV)  Simon Peter, a servant and apostle of Jesus Christ, To those who through the righteousness of our God and Savior Jesus Christ have received a faith as precious as ours: 2  Grace and peace be yours in </a:t>
            </a:r>
          </a:p>
        </p:txBody>
      </p:sp>
    </p:spTree>
    <p:extLst>
      <p:ext uri="{BB962C8B-B14F-4D97-AF65-F5344CB8AC3E}">
        <p14:creationId xmlns:p14="http://schemas.microsoft.com/office/powerpoint/2010/main" val="273119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15251-6569-457E-2C6A-255583FDA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CB403-496E-6B5C-B225-CFEAB593F3F8}"/>
              </a:ext>
            </a:extLst>
          </p:cNvPr>
          <p:cNvSpPr>
            <a:spLocks noGrp="1"/>
          </p:cNvSpPr>
          <p:nvPr>
            <p:ph type="title"/>
          </p:nvPr>
        </p:nvSpPr>
        <p:spPr/>
        <p:txBody>
          <a:bodyPr/>
          <a:lstStyle/>
          <a:p>
            <a:pPr algn="l"/>
            <a:r>
              <a:rPr lang="en-US" dirty="0"/>
              <a:t>Listen for what God has given.</a:t>
            </a:r>
          </a:p>
        </p:txBody>
      </p:sp>
      <p:sp>
        <p:nvSpPr>
          <p:cNvPr id="3" name="Content Placeholder 2">
            <a:extLst>
              <a:ext uri="{FF2B5EF4-FFF2-40B4-BE49-F238E27FC236}">
                <a16:creationId xmlns:a16="http://schemas.microsoft.com/office/drawing/2014/main" id="{47836ADB-7798-EE15-1C39-5FFE9E3666E1}"/>
              </a:ext>
            </a:extLst>
          </p:cNvPr>
          <p:cNvSpPr>
            <a:spLocks noGrp="1"/>
          </p:cNvSpPr>
          <p:nvPr>
            <p:ph idx="1"/>
          </p:nvPr>
        </p:nvSpPr>
        <p:spPr>
          <a:xfrm>
            <a:off x="1842786" y="2072873"/>
            <a:ext cx="8506428" cy="4351338"/>
          </a:xfrm>
        </p:spPr>
        <p:txBody>
          <a:bodyPr/>
          <a:lstStyle/>
          <a:p>
            <a:pPr marL="0" indent="0" algn="ctr">
              <a:buNone/>
            </a:pPr>
            <a:r>
              <a:rPr lang="en-US" dirty="0"/>
              <a:t>abundance through the knowledge of God and of Jesus our Lord. 3  His divine power has given us everything we need for life and godliness through our knowledge of him who called us by his own glory and goodness.</a:t>
            </a:r>
          </a:p>
        </p:txBody>
      </p:sp>
      <p:pic>
        <p:nvPicPr>
          <p:cNvPr id="5" name="Picture 4">
            <a:extLst>
              <a:ext uri="{FF2B5EF4-FFF2-40B4-BE49-F238E27FC236}">
                <a16:creationId xmlns:a16="http://schemas.microsoft.com/office/drawing/2014/main" id="{61E330FF-EF13-571E-7071-986150A9A82D}"/>
              </a:ext>
            </a:extLst>
          </p:cNvPr>
          <p:cNvPicPr>
            <a:picLocks noChangeAspect="1"/>
          </p:cNvPicPr>
          <p:nvPr/>
        </p:nvPicPr>
        <p:blipFill>
          <a:blip r:embed="rId2"/>
          <a:stretch>
            <a:fillRect/>
          </a:stretch>
        </p:blipFill>
        <p:spPr>
          <a:xfrm>
            <a:off x="4786973" y="5547969"/>
            <a:ext cx="2618054" cy="3435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3417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B302-AFE7-D8F6-182D-01A017547731}"/>
              </a:ext>
            </a:extLst>
          </p:cNvPr>
          <p:cNvSpPr>
            <a:spLocks noGrp="1"/>
          </p:cNvSpPr>
          <p:nvPr>
            <p:ph type="title"/>
          </p:nvPr>
        </p:nvSpPr>
        <p:spPr/>
        <p:txBody>
          <a:bodyPr/>
          <a:lstStyle/>
          <a:p>
            <a:r>
              <a:rPr lang="en-US" dirty="0"/>
              <a:t>What God Has Done</a:t>
            </a:r>
          </a:p>
        </p:txBody>
      </p:sp>
      <p:sp>
        <p:nvSpPr>
          <p:cNvPr id="3" name="Content Placeholder 2">
            <a:extLst>
              <a:ext uri="{FF2B5EF4-FFF2-40B4-BE49-F238E27FC236}">
                <a16:creationId xmlns:a16="http://schemas.microsoft.com/office/drawing/2014/main" id="{34B6B37A-328B-03DE-ADDB-03E7D7D35100}"/>
              </a:ext>
            </a:extLst>
          </p:cNvPr>
          <p:cNvSpPr>
            <a:spLocks noGrp="1"/>
          </p:cNvSpPr>
          <p:nvPr>
            <p:ph idx="1"/>
          </p:nvPr>
        </p:nvSpPr>
        <p:spPr/>
        <p:txBody>
          <a:bodyPr/>
          <a:lstStyle/>
          <a:p>
            <a:r>
              <a:rPr lang="en-US" dirty="0"/>
              <a:t>Who is the writer of the letter, and how did he choose to identify himself? </a:t>
            </a:r>
          </a:p>
          <a:p>
            <a:r>
              <a:rPr lang="en-US" dirty="0"/>
              <a:t>Who are the recipients? </a:t>
            </a:r>
          </a:p>
          <a:p>
            <a:r>
              <a:rPr lang="en-US" dirty="0"/>
              <a:t>According to verse 3, what is the source of the power we need for life and godliness? </a:t>
            </a:r>
          </a:p>
          <a:p>
            <a:r>
              <a:rPr lang="en-US" dirty="0"/>
              <a:t>What does it mean that we’ve been called “by His own glory and goodness”? </a:t>
            </a:r>
          </a:p>
          <a:p>
            <a:endParaRPr lang="en-US" dirty="0"/>
          </a:p>
        </p:txBody>
      </p:sp>
    </p:spTree>
    <p:extLst>
      <p:ext uri="{BB962C8B-B14F-4D97-AF65-F5344CB8AC3E}">
        <p14:creationId xmlns:p14="http://schemas.microsoft.com/office/powerpoint/2010/main" val="8517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3DEF-89E0-8DBE-2D3D-B269C8396593}"/>
              </a:ext>
            </a:extLst>
          </p:cNvPr>
          <p:cNvSpPr>
            <a:spLocks noGrp="1"/>
          </p:cNvSpPr>
          <p:nvPr>
            <p:ph type="title"/>
          </p:nvPr>
        </p:nvSpPr>
        <p:spPr/>
        <p:txBody>
          <a:bodyPr/>
          <a:lstStyle/>
          <a:p>
            <a:r>
              <a:rPr lang="en-US" dirty="0"/>
              <a:t>What God Has Done</a:t>
            </a:r>
          </a:p>
        </p:txBody>
      </p:sp>
      <p:sp>
        <p:nvSpPr>
          <p:cNvPr id="3" name="Content Placeholder 2">
            <a:extLst>
              <a:ext uri="{FF2B5EF4-FFF2-40B4-BE49-F238E27FC236}">
                <a16:creationId xmlns:a16="http://schemas.microsoft.com/office/drawing/2014/main" id="{7B07E725-F982-5A28-6070-8EC8ADD2F3FE}"/>
              </a:ext>
            </a:extLst>
          </p:cNvPr>
          <p:cNvSpPr>
            <a:spLocks noGrp="1"/>
          </p:cNvSpPr>
          <p:nvPr>
            <p:ph idx="1"/>
          </p:nvPr>
        </p:nvSpPr>
        <p:spPr/>
        <p:txBody>
          <a:bodyPr/>
          <a:lstStyle/>
          <a:p>
            <a:r>
              <a:rPr lang="en-US" dirty="0"/>
              <a:t>How should this calling shape our personal character?</a:t>
            </a:r>
          </a:p>
          <a:p>
            <a:r>
              <a:rPr lang="en-US" dirty="0"/>
              <a:t>How can you see the development of Christian character by reading the biography of  a well-known Christian you admire? What does it look like?</a:t>
            </a:r>
          </a:p>
        </p:txBody>
      </p:sp>
    </p:spTree>
    <p:extLst>
      <p:ext uri="{BB962C8B-B14F-4D97-AF65-F5344CB8AC3E}">
        <p14:creationId xmlns:p14="http://schemas.microsoft.com/office/powerpoint/2010/main" val="121649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ABE7-C3FD-2998-AA89-49721B244B25}"/>
              </a:ext>
            </a:extLst>
          </p:cNvPr>
          <p:cNvSpPr>
            <a:spLocks noGrp="1"/>
          </p:cNvSpPr>
          <p:nvPr>
            <p:ph type="title"/>
          </p:nvPr>
        </p:nvSpPr>
        <p:spPr/>
        <p:txBody>
          <a:bodyPr/>
          <a:lstStyle/>
          <a:p>
            <a:r>
              <a:rPr lang="en-US" dirty="0"/>
              <a:t>What God Has Done</a:t>
            </a:r>
          </a:p>
        </p:txBody>
      </p:sp>
      <p:sp>
        <p:nvSpPr>
          <p:cNvPr id="3" name="Content Placeholder 2">
            <a:extLst>
              <a:ext uri="{FF2B5EF4-FFF2-40B4-BE49-F238E27FC236}">
                <a16:creationId xmlns:a16="http://schemas.microsoft.com/office/drawing/2014/main" id="{29A8D968-8166-9083-59DE-DE8345CB6440}"/>
              </a:ext>
            </a:extLst>
          </p:cNvPr>
          <p:cNvSpPr>
            <a:spLocks noGrp="1"/>
          </p:cNvSpPr>
          <p:nvPr>
            <p:ph idx="1"/>
          </p:nvPr>
        </p:nvSpPr>
        <p:spPr/>
        <p:txBody>
          <a:bodyPr/>
          <a:lstStyle/>
          <a:p>
            <a:r>
              <a:rPr lang="en-US" dirty="0"/>
              <a:t>Why is growing in godly character a lifelong journey and not a one-time event?</a:t>
            </a:r>
          </a:p>
          <a:p>
            <a:r>
              <a:rPr lang="en-US" dirty="0"/>
              <a:t>How can this group encourage one another in the development of character over time?</a:t>
            </a:r>
          </a:p>
        </p:txBody>
      </p:sp>
    </p:spTree>
    <p:extLst>
      <p:ext uri="{BB962C8B-B14F-4D97-AF65-F5344CB8AC3E}">
        <p14:creationId xmlns:p14="http://schemas.microsoft.com/office/powerpoint/2010/main" val="6034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5D1B-63D6-0CB2-3CE3-C7FEDA62D2B5}"/>
              </a:ext>
            </a:extLst>
          </p:cNvPr>
          <p:cNvSpPr>
            <a:spLocks noGrp="1"/>
          </p:cNvSpPr>
          <p:nvPr>
            <p:ph type="title"/>
          </p:nvPr>
        </p:nvSpPr>
        <p:spPr/>
        <p:txBody>
          <a:bodyPr/>
          <a:lstStyle/>
          <a:p>
            <a:pPr algn="l"/>
            <a:r>
              <a:rPr lang="en-US" dirty="0"/>
              <a:t>Listen for a sequence of attributes.</a:t>
            </a:r>
          </a:p>
        </p:txBody>
      </p:sp>
      <p:sp>
        <p:nvSpPr>
          <p:cNvPr id="3" name="Content Placeholder 2">
            <a:extLst>
              <a:ext uri="{FF2B5EF4-FFF2-40B4-BE49-F238E27FC236}">
                <a16:creationId xmlns:a16="http://schemas.microsoft.com/office/drawing/2014/main" id="{56FBFEE5-7FBF-35D8-2E00-5308EC438174}"/>
              </a:ext>
            </a:extLst>
          </p:cNvPr>
          <p:cNvSpPr>
            <a:spLocks noGrp="1"/>
          </p:cNvSpPr>
          <p:nvPr>
            <p:ph idx="1"/>
          </p:nvPr>
        </p:nvSpPr>
        <p:spPr/>
        <p:txBody>
          <a:bodyPr/>
          <a:lstStyle/>
          <a:p>
            <a:pPr marL="0" indent="0" algn="ctr">
              <a:buNone/>
            </a:pPr>
            <a:r>
              <a:rPr lang="en-US" dirty="0"/>
              <a:t>2 Peter 1:4-8 (NIV)  Through these he has given us his very great and precious promises, so that through them you may participate in the divine nature and escape the corruption in the world caused by evil desires. 5  For this very reason, make every effort to add to your faith goodness; and to goodness, knowledge; 6  and to </a:t>
            </a:r>
          </a:p>
        </p:txBody>
      </p:sp>
    </p:spTree>
    <p:extLst>
      <p:ext uri="{BB962C8B-B14F-4D97-AF65-F5344CB8AC3E}">
        <p14:creationId xmlns:p14="http://schemas.microsoft.com/office/powerpoint/2010/main" val="15258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65</TotalTime>
  <Words>954</Words>
  <Application>Microsoft Office PowerPoint</Application>
  <PresentationFormat>Widescreen</PresentationFormat>
  <Paragraphs>67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The Importance of Character</vt:lpstr>
      <vt:lpstr>Video Introduction</vt:lpstr>
      <vt:lpstr>What do you think?</vt:lpstr>
      <vt:lpstr>Listen for what God has given.</vt:lpstr>
      <vt:lpstr>Listen for what God has given.</vt:lpstr>
      <vt:lpstr>What God Has Done</vt:lpstr>
      <vt:lpstr>What God Has Done</vt:lpstr>
      <vt:lpstr>What God Has Done</vt:lpstr>
      <vt:lpstr>Listen for a sequence of attributes.</vt:lpstr>
      <vt:lpstr>Listen for a sequence of attributes.</vt:lpstr>
      <vt:lpstr>What We Are to Do</vt:lpstr>
      <vt:lpstr>What We Are to Do</vt:lpstr>
      <vt:lpstr>What We Are to Do</vt:lpstr>
      <vt:lpstr>Listen for a reward.</vt:lpstr>
      <vt:lpstr>Listen for a reward.</vt:lpstr>
      <vt:lpstr>Blessings that Come</vt:lpstr>
      <vt:lpstr>Blessings that Come</vt:lpstr>
      <vt:lpstr>Blessings that Come</vt:lpstr>
      <vt:lpstr>Application</vt:lpstr>
      <vt:lpstr>Application</vt:lpstr>
      <vt:lpstr>Application</vt:lpstr>
      <vt:lpstr>Family Activities</vt:lpstr>
      <vt:lpstr>The Importance of Character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2025-07-03T18:42:13Z</dcterms:created>
  <dcterms:modified xsi:type="dcterms:W3CDTF">2025-07-03T19:47:39Z</dcterms:modified>
</cp:coreProperties>
</file>