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tinyurl.com/42r26pv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dtka1m07"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0847"/>
          </a:xfrm>
        </p:spPr>
        <p:txBody>
          <a:bodyPr/>
          <a:lstStyle/>
          <a:p>
            <a:r>
              <a:rPr lang="en-US" dirty="0"/>
              <a:t>The Identity of Jesus</a:t>
            </a:r>
          </a:p>
        </p:txBody>
      </p:sp>
      <p:sp>
        <p:nvSpPr>
          <p:cNvPr id="3" name="Subtitle 2"/>
          <p:cNvSpPr>
            <a:spLocks noGrp="1"/>
          </p:cNvSpPr>
          <p:nvPr>
            <p:ph type="subTitle" idx="1"/>
          </p:nvPr>
        </p:nvSpPr>
        <p:spPr/>
        <p:txBody>
          <a:bodyPr/>
          <a:lstStyle/>
          <a:p>
            <a:r>
              <a:rPr lang="en-US" dirty="0"/>
              <a:t>March 17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EFA9-6AD1-3079-281B-EA66BB946CC9}"/>
              </a:ext>
            </a:extLst>
          </p:cNvPr>
          <p:cNvSpPr>
            <a:spLocks noGrp="1"/>
          </p:cNvSpPr>
          <p:nvPr>
            <p:ph type="title"/>
          </p:nvPr>
        </p:nvSpPr>
        <p:spPr/>
        <p:txBody>
          <a:bodyPr/>
          <a:lstStyle/>
          <a:p>
            <a:r>
              <a:rPr lang="en-US" dirty="0"/>
              <a:t>Identity in Death and Resurrection</a:t>
            </a:r>
          </a:p>
        </p:txBody>
      </p:sp>
      <p:sp>
        <p:nvSpPr>
          <p:cNvPr id="3" name="Content Placeholder 2">
            <a:extLst>
              <a:ext uri="{FF2B5EF4-FFF2-40B4-BE49-F238E27FC236}">
                <a16:creationId xmlns:a16="http://schemas.microsoft.com/office/drawing/2014/main" id="{37D161B0-6BDC-76D4-78A6-5D7C66748151}"/>
              </a:ext>
            </a:extLst>
          </p:cNvPr>
          <p:cNvSpPr>
            <a:spLocks noGrp="1"/>
          </p:cNvSpPr>
          <p:nvPr>
            <p:ph idx="1"/>
          </p:nvPr>
        </p:nvSpPr>
        <p:spPr/>
        <p:txBody>
          <a:bodyPr/>
          <a:lstStyle/>
          <a:p>
            <a:r>
              <a:rPr lang="en-US" dirty="0"/>
              <a:t>What was it that convinced </a:t>
            </a:r>
            <a:r>
              <a:rPr lang="en-US" i="1" dirty="0"/>
              <a:t>you</a:t>
            </a:r>
            <a:r>
              <a:rPr lang="en-US" dirty="0"/>
              <a:t> that Jesus is who He claims to be?</a:t>
            </a:r>
          </a:p>
          <a:p>
            <a:r>
              <a:rPr lang="en-US" dirty="0"/>
              <a:t>What kind of future did Jesus predict for Himself? </a:t>
            </a:r>
          </a:p>
          <a:p>
            <a:r>
              <a:rPr lang="en-US" dirty="0"/>
              <a:t>How would you have felt if you had heard Jesus’ instructions as one of his disciples?</a:t>
            </a:r>
          </a:p>
        </p:txBody>
      </p:sp>
    </p:spTree>
    <p:extLst>
      <p:ext uri="{BB962C8B-B14F-4D97-AF65-F5344CB8AC3E}">
        <p14:creationId xmlns:p14="http://schemas.microsoft.com/office/powerpoint/2010/main" val="5143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B7D9-2C0C-E26A-5CF8-CE42B3680847}"/>
              </a:ext>
            </a:extLst>
          </p:cNvPr>
          <p:cNvSpPr>
            <a:spLocks noGrp="1"/>
          </p:cNvSpPr>
          <p:nvPr>
            <p:ph type="title"/>
          </p:nvPr>
        </p:nvSpPr>
        <p:spPr/>
        <p:txBody>
          <a:bodyPr/>
          <a:lstStyle/>
          <a:p>
            <a:pPr algn="l"/>
            <a:r>
              <a:rPr lang="en-US" dirty="0"/>
              <a:t>Listen for a seeming paradox.</a:t>
            </a:r>
          </a:p>
        </p:txBody>
      </p:sp>
      <p:sp>
        <p:nvSpPr>
          <p:cNvPr id="3" name="Content Placeholder 2">
            <a:extLst>
              <a:ext uri="{FF2B5EF4-FFF2-40B4-BE49-F238E27FC236}">
                <a16:creationId xmlns:a16="http://schemas.microsoft.com/office/drawing/2014/main" id="{F204829B-7A7A-30DC-A22D-75704365144A}"/>
              </a:ext>
            </a:extLst>
          </p:cNvPr>
          <p:cNvSpPr>
            <a:spLocks noGrp="1"/>
          </p:cNvSpPr>
          <p:nvPr>
            <p:ph idx="1"/>
          </p:nvPr>
        </p:nvSpPr>
        <p:spPr>
          <a:xfrm>
            <a:off x="1437672" y="1964521"/>
            <a:ext cx="9316656" cy="4351338"/>
          </a:xfrm>
        </p:spPr>
        <p:txBody>
          <a:bodyPr/>
          <a:lstStyle/>
          <a:p>
            <a:pPr marL="0" indent="0" algn="ctr">
              <a:buNone/>
            </a:pPr>
            <a:r>
              <a:rPr lang="en-US" dirty="0"/>
              <a:t>Luke 9:23-26 (NIV)   Then he said to them all: "If anyone would come after me, he must deny himself and take up his cross daily and follow me. 24  For whoever wants to save his life will lose it, but whoever loses his life for me will save it. 25  What good</a:t>
            </a:r>
          </a:p>
        </p:txBody>
      </p:sp>
    </p:spTree>
    <p:extLst>
      <p:ext uri="{BB962C8B-B14F-4D97-AF65-F5344CB8AC3E}">
        <p14:creationId xmlns:p14="http://schemas.microsoft.com/office/powerpoint/2010/main" val="31319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C9253-B59E-3E1E-6817-BF5AE8944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BC336-9FC4-ABD8-E3F2-8F67C264503D}"/>
              </a:ext>
            </a:extLst>
          </p:cNvPr>
          <p:cNvSpPr>
            <a:spLocks noGrp="1"/>
          </p:cNvSpPr>
          <p:nvPr>
            <p:ph type="title"/>
          </p:nvPr>
        </p:nvSpPr>
        <p:spPr/>
        <p:txBody>
          <a:bodyPr/>
          <a:lstStyle/>
          <a:p>
            <a:pPr algn="l"/>
            <a:r>
              <a:rPr lang="en-US" dirty="0"/>
              <a:t>Listen for a seeming paradox.</a:t>
            </a:r>
          </a:p>
        </p:txBody>
      </p:sp>
      <p:sp>
        <p:nvSpPr>
          <p:cNvPr id="3" name="Content Placeholder 2">
            <a:extLst>
              <a:ext uri="{FF2B5EF4-FFF2-40B4-BE49-F238E27FC236}">
                <a16:creationId xmlns:a16="http://schemas.microsoft.com/office/drawing/2014/main" id="{104DF1DB-22E5-EE5E-A7C4-69364676303C}"/>
              </a:ext>
            </a:extLst>
          </p:cNvPr>
          <p:cNvSpPr>
            <a:spLocks noGrp="1"/>
          </p:cNvSpPr>
          <p:nvPr>
            <p:ph idx="1"/>
          </p:nvPr>
        </p:nvSpPr>
        <p:spPr>
          <a:xfrm>
            <a:off x="1437672" y="1964521"/>
            <a:ext cx="9316656" cy="4351338"/>
          </a:xfrm>
        </p:spPr>
        <p:txBody>
          <a:bodyPr/>
          <a:lstStyle/>
          <a:p>
            <a:pPr marL="0" indent="0" algn="ctr">
              <a:buNone/>
            </a:pPr>
            <a:r>
              <a:rPr lang="en-US" dirty="0"/>
              <a:t>is it for a man to gain the whole world, and yet lose or forfeit his very self? 26  If anyone is ashamed of me and my words, the Son of Man will be ashamed of him when he comes in his glory and in the glory of the Father and of the holy angels.</a:t>
            </a:r>
          </a:p>
        </p:txBody>
      </p:sp>
      <p:pic>
        <p:nvPicPr>
          <p:cNvPr id="4" name="Picture 3">
            <a:extLst>
              <a:ext uri="{FF2B5EF4-FFF2-40B4-BE49-F238E27FC236}">
                <a16:creationId xmlns:a16="http://schemas.microsoft.com/office/drawing/2014/main" id="{5172320C-5892-6842-03B1-9170C0040D40}"/>
              </a:ext>
            </a:extLst>
          </p:cNvPr>
          <p:cNvPicPr>
            <a:picLocks noChangeAspect="1"/>
          </p:cNvPicPr>
          <p:nvPr/>
        </p:nvPicPr>
        <p:blipFill>
          <a:blip r:embed="rId2"/>
          <a:stretch>
            <a:fillRect/>
          </a:stretch>
        </p:blipFill>
        <p:spPr>
          <a:xfrm>
            <a:off x="5067428" y="5487384"/>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68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1ABD-4E1C-12A6-E4C4-C5D416AF77E6}"/>
              </a:ext>
            </a:extLst>
          </p:cNvPr>
          <p:cNvSpPr>
            <a:spLocks noGrp="1"/>
          </p:cNvSpPr>
          <p:nvPr>
            <p:ph type="title"/>
          </p:nvPr>
        </p:nvSpPr>
        <p:spPr>
          <a:xfrm>
            <a:off x="838200" y="365125"/>
            <a:ext cx="10515600" cy="1128009"/>
          </a:xfrm>
        </p:spPr>
        <p:txBody>
          <a:bodyPr/>
          <a:lstStyle/>
          <a:p>
            <a:r>
              <a:rPr lang="en-US" dirty="0"/>
              <a:t>Who Is Jesus to You ?</a:t>
            </a:r>
          </a:p>
        </p:txBody>
      </p:sp>
      <p:sp>
        <p:nvSpPr>
          <p:cNvPr id="3" name="Content Placeholder 2">
            <a:extLst>
              <a:ext uri="{FF2B5EF4-FFF2-40B4-BE49-F238E27FC236}">
                <a16:creationId xmlns:a16="http://schemas.microsoft.com/office/drawing/2014/main" id="{D3D9035F-AE51-F6FC-390F-37C0FC1D57C0}"/>
              </a:ext>
            </a:extLst>
          </p:cNvPr>
          <p:cNvSpPr>
            <a:spLocks noGrp="1"/>
          </p:cNvSpPr>
          <p:nvPr>
            <p:ph idx="1"/>
          </p:nvPr>
        </p:nvSpPr>
        <p:spPr>
          <a:xfrm>
            <a:off x="838200" y="1690688"/>
            <a:ext cx="10515600" cy="4486275"/>
          </a:xfrm>
        </p:spPr>
        <p:txBody>
          <a:bodyPr>
            <a:normAutofit lnSpcReduction="10000"/>
          </a:bodyPr>
          <a:lstStyle/>
          <a:p>
            <a:r>
              <a:rPr lang="en-US" dirty="0"/>
              <a:t>What are the demands Jesus makes of any who would be His disciple? </a:t>
            </a:r>
          </a:p>
          <a:p>
            <a:r>
              <a:rPr lang="en-US" dirty="0"/>
              <a:t>What does this mean in a practical sense, to deny oneself?</a:t>
            </a:r>
          </a:p>
          <a:p>
            <a:r>
              <a:rPr lang="en-US" dirty="0"/>
              <a:t>What do you think Jesus meant by trying to “save your life”?</a:t>
            </a:r>
          </a:p>
          <a:p>
            <a:r>
              <a:rPr lang="en-US" dirty="0"/>
              <a:t>What did he mean by losing your life for Him?  Is it martyrdom or more?  In what ways can you do this?</a:t>
            </a:r>
          </a:p>
        </p:txBody>
      </p:sp>
    </p:spTree>
    <p:extLst>
      <p:ext uri="{BB962C8B-B14F-4D97-AF65-F5344CB8AC3E}">
        <p14:creationId xmlns:p14="http://schemas.microsoft.com/office/powerpoint/2010/main" val="154653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7629-E51C-32B5-3A18-DE56A9B4A8F7}"/>
              </a:ext>
            </a:extLst>
          </p:cNvPr>
          <p:cNvSpPr>
            <a:spLocks noGrp="1"/>
          </p:cNvSpPr>
          <p:nvPr>
            <p:ph type="title"/>
          </p:nvPr>
        </p:nvSpPr>
        <p:spPr/>
        <p:txBody>
          <a:bodyPr/>
          <a:lstStyle/>
          <a:p>
            <a:r>
              <a:rPr lang="en-US" dirty="0"/>
              <a:t>Who Is Jesus to You ?</a:t>
            </a:r>
          </a:p>
        </p:txBody>
      </p:sp>
      <p:sp>
        <p:nvSpPr>
          <p:cNvPr id="3" name="Content Placeholder 2">
            <a:extLst>
              <a:ext uri="{FF2B5EF4-FFF2-40B4-BE49-F238E27FC236}">
                <a16:creationId xmlns:a16="http://schemas.microsoft.com/office/drawing/2014/main" id="{B7537B85-5F1D-1D38-33EE-FCFF1D4FDA1C}"/>
              </a:ext>
            </a:extLst>
          </p:cNvPr>
          <p:cNvSpPr>
            <a:spLocks noGrp="1"/>
          </p:cNvSpPr>
          <p:nvPr>
            <p:ph idx="1"/>
          </p:nvPr>
        </p:nvSpPr>
        <p:spPr/>
        <p:txBody>
          <a:bodyPr/>
          <a:lstStyle/>
          <a:p>
            <a:r>
              <a:rPr lang="en-US" dirty="0"/>
              <a:t>Why do you think Jesus didn’t make it easier and more attractive to follow Him?  Wouldn’t this type of approach keep people away?</a:t>
            </a:r>
          </a:p>
          <a:p>
            <a:r>
              <a:rPr lang="en-US" dirty="0"/>
              <a:t>So in what sense do people who do this “save” their lives?</a:t>
            </a:r>
          </a:p>
        </p:txBody>
      </p:sp>
    </p:spTree>
    <p:extLst>
      <p:ext uri="{BB962C8B-B14F-4D97-AF65-F5344CB8AC3E}">
        <p14:creationId xmlns:p14="http://schemas.microsoft.com/office/powerpoint/2010/main" val="35186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0C0-F841-A208-DBD0-FC7F0F8D6488}"/>
              </a:ext>
            </a:extLst>
          </p:cNvPr>
          <p:cNvSpPr>
            <a:spLocks noGrp="1"/>
          </p:cNvSpPr>
          <p:nvPr>
            <p:ph type="title"/>
          </p:nvPr>
        </p:nvSpPr>
        <p:spPr/>
        <p:txBody>
          <a:bodyPr/>
          <a:lstStyle/>
          <a:p>
            <a:r>
              <a:rPr lang="en-US" dirty="0"/>
              <a:t>Who Is Jesus to You ?</a:t>
            </a:r>
          </a:p>
        </p:txBody>
      </p:sp>
      <p:sp>
        <p:nvSpPr>
          <p:cNvPr id="3" name="Content Placeholder 2">
            <a:extLst>
              <a:ext uri="{FF2B5EF4-FFF2-40B4-BE49-F238E27FC236}">
                <a16:creationId xmlns:a16="http://schemas.microsoft.com/office/drawing/2014/main" id="{0CF48F25-A37D-436E-ADA5-443E5EA34E99}"/>
              </a:ext>
            </a:extLst>
          </p:cNvPr>
          <p:cNvSpPr>
            <a:spLocks noGrp="1"/>
          </p:cNvSpPr>
          <p:nvPr>
            <p:ph idx="1"/>
          </p:nvPr>
        </p:nvSpPr>
        <p:spPr/>
        <p:txBody>
          <a:bodyPr/>
          <a:lstStyle/>
          <a:p>
            <a:pPr>
              <a:buFont typeface="Wingdings" panose="05000000000000000000" pitchFamily="2" charset="2"/>
              <a:buChar char="ð"/>
            </a:pPr>
            <a:r>
              <a:rPr lang="en-US" dirty="0">
                <a:solidFill>
                  <a:srgbClr val="C00000"/>
                </a:solidFill>
              </a:rPr>
              <a:t>Be aware that showing you are not ashamed of Jesus is more than wearing a “Jesus T-shirt.”</a:t>
            </a:r>
          </a:p>
          <a:p>
            <a:pPr lvl="1"/>
            <a:r>
              <a:rPr lang="en-US" sz="3600" dirty="0">
                <a:solidFill>
                  <a:srgbClr val="C00000"/>
                </a:solidFill>
              </a:rPr>
              <a:t>It will mean your </a:t>
            </a:r>
            <a:r>
              <a:rPr lang="en-US" sz="3600" i="1" dirty="0">
                <a:solidFill>
                  <a:srgbClr val="C00000"/>
                </a:solidFill>
              </a:rPr>
              <a:t>attitudes</a:t>
            </a:r>
            <a:r>
              <a:rPr lang="en-US" sz="3600" dirty="0">
                <a:solidFill>
                  <a:srgbClr val="C00000"/>
                </a:solidFill>
              </a:rPr>
              <a:t> and </a:t>
            </a:r>
            <a:r>
              <a:rPr lang="en-US" sz="3600" i="1" dirty="0">
                <a:solidFill>
                  <a:srgbClr val="C00000"/>
                </a:solidFill>
              </a:rPr>
              <a:t>actions</a:t>
            </a:r>
            <a:r>
              <a:rPr lang="en-US" sz="3600" dirty="0">
                <a:solidFill>
                  <a:srgbClr val="C00000"/>
                </a:solidFill>
              </a:rPr>
              <a:t> reflect </a:t>
            </a:r>
            <a:r>
              <a:rPr lang="en-US" sz="3600" i="1" dirty="0">
                <a:solidFill>
                  <a:srgbClr val="C00000"/>
                </a:solidFill>
              </a:rPr>
              <a:t>God’s rule </a:t>
            </a:r>
            <a:r>
              <a:rPr lang="en-US" sz="3600" dirty="0">
                <a:solidFill>
                  <a:srgbClr val="C00000"/>
                </a:solidFill>
              </a:rPr>
              <a:t>in  your life.</a:t>
            </a:r>
          </a:p>
          <a:p>
            <a:pPr lvl="1"/>
            <a:r>
              <a:rPr lang="en-US" sz="3600" dirty="0">
                <a:solidFill>
                  <a:srgbClr val="C00000"/>
                </a:solidFill>
              </a:rPr>
              <a:t>People will see in you the </a:t>
            </a:r>
            <a:r>
              <a:rPr lang="en-US" sz="3600" i="1" dirty="0">
                <a:solidFill>
                  <a:srgbClr val="C00000"/>
                </a:solidFill>
              </a:rPr>
              <a:t>abundant life</a:t>
            </a:r>
            <a:r>
              <a:rPr lang="en-US" sz="3600" dirty="0">
                <a:solidFill>
                  <a:srgbClr val="C00000"/>
                </a:solidFill>
              </a:rPr>
              <a:t> that God provides</a:t>
            </a:r>
            <a:r>
              <a:rPr lang="en-US" dirty="0">
                <a:solidFill>
                  <a:srgbClr val="C00000"/>
                </a:solidFill>
              </a:rPr>
              <a:t>.</a:t>
            </a:r>
          </a:p>
          <a:p>
            <a:pPr lvl="1"/>
            <a:endParaRPr lang="en-US" dirty="0">
              <a:solidFill>
                <a:srgbClr val="C00000"/>
              </a:solidFill>
            </a:endParaRPr>
          </a:p>
        </p:txBody>
      </p:sp>
    </p:spTree>
    <p:extLst>
      <p:ext uri="{BB962C8B-B14F-4D97-AF65-F5344CB8AC3E}">
        <p14:creationId xmlns:p14="http://schemas.microsoft.com/office/powerpoint/2010/main" val="10729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5EC3-347A-EA3E-3AAD-8734D5A5E8A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4B6B4A9-9CC0-DF88-EE43-D8F12413AC21}"/>
              </a:ext>
            </a:extLst>
          </p:cNvPr>
          <p:cNvSpPr>
            <a:spLocks noGrp="1"/>
          </p:cNvSpPr>
          <p:nvPr>
            <p:ph idx="1"/>
          </p:nvPr>
        </p:nvSpPr>
        <p:spPr>
          <a:xfrm>
            <a:off x="838200" y="2222339"/>
            <a:ext cx="10515600" cy="3954624"/>
          </a:xfrm>
        </p:spPr>
        <p:txBody>
          <a:bodyPr/>
          <a:lstStyle/>
          <a:p>
            <a:r>
              <a:rPr lang="en-US" dirty="0"/>
              <a:t>Your Thoughts. </a:t>
            </a:r>
          </a:p>
          <a:p>
            <a:pPr lvl="1"/>
            <a:r>
              <a:rPr lang="en-US" sz="3600" dirty="0"/>
              <a:t>In your own words, write out the answer to life’s most important question: “Who do you say that I am?”</a:t>
            </a:r>
          </a:p>
          <a:p>
            <a:endParaRPr lang="en-US" dirty="0"/>
          </a:p>
        </p:txBody>
      </p:sp>
    </p:spTree>
    <p:extLst>
      <p:ext uri="{BB962C8B-B14F-4D97-AF65-F5344CB8AC3E}">
        <p14:creationId xmlns:p14="http://schemas.microsoft.com/office/powerpoint/2010/main" val="7977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5B92-F3F5-2266-AE4A-4922ADF24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A9D13-AF3D-7711-9685-150C884568A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0257223-A72C-591B-0733-0A82B7619ED8}"/>
              </a:ext>
            </a:extLst>
          </p:cNvPr>
          <p:cNvSpPr>
            <a:spLocks noGrp="1"/>
          </p:cNvSpPr>
          <p:nvPr>
            <p:ph idx="1"/>
          </p:nvPr>
        </p:nvSpPr>
        <p:spPr/>
        <p:txBody>
          <a:bodyPr/>
          <a:lstStyle/>
          <a:p>
            <a:r>
              <a:rPr lang="en-US" dirty="0"/>
              <a:t>Research Opinions. </a:t>
            </a:r>
          </a:p>
          <a:p>
            <a:pPr marL="798513" lvl="2"/>
            <a:r>
              <a:rPr lang="en-US" sz="3600" dirty="0"/>
              <a:t>Perform an internet search for “identity of Jesus” and note the varying opinions you find there. </a:t>
            </a:r>
          </a:p>
          <a:p>
            <a:pPr marL="798513" lvl="2"/>
            <a:r>
              <a:rPr lang="en-US" sz="3600" dirty="0"/>
              <a:t>How do those opinions match up to the various answers the disciples gave to Jesus?</a:t>
            </a:r>
          </a:p>
          <a:p>
            <a:endParaRPr lang="en-US" dirty="0"/>
          </a:p>
        </p:txBody>
      </p:sp>
    </p:spTree>
    <p:extLst>
      <p:ext uri="{BB962C8B-B14F-4D97-AF65-F5344CB8AC3E}">
        <p14:creationId xmlns:p14="http://schemas.microsoft.com/office/powerpoint/2010/main" val="327036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5B954-CA1F-3EA3-1D50-5F93B69E8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E27EB-47D7-861B-DE97-0B2F8112125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1BCA92A-C58D-5CFD-5299-2CC26FC0E54A}"/>
              </a:ext>
            </a:extLst>
          </p:cNvPr>
          <p:cNvSpPr>
            <a:spLocks noGrp="1"/>
          </p:cNvSpPr>
          <p:nvPr>
            <p:ph idx="1"/>
          </p:nvPr>
        </p:nvSpPr>
        <p:spPr/>
        <p:txBody>
          <a:bodyPr/>
          <a:lstStyle/>
          <a:p>
            <a:r>
              <a:rPr lang="en-US" dirty="0"/>
              <a:t>Opinions of Others. </a:t>
            </a:r>
          </a:p>
          <a:p>
            <a:pPr lvl="1"/>
            <a:r>
              <a:rPr lang="en-US" sz="3600" dirty="0"/>
              <a:t>Consider the people in your inner circle. </a:t>
            </a:r>
          </a:p>
          <a:p>
            <a:pPr lvl="1"/>
            <a:r>
              <a:rPr lang="en-US" sz="3600" dirty="0"/>
              <a:t>Make it a point to ask them their thoughts of who Jesus is. </a:t>
            </a:r>
          </a:p>
          <a:p>
            <a:pPr lvl="1"/>
            <a:r>
              <a:rPr lang="en-US" sz="3600" dirty="0"/>
              <a:t>You might be surprised at some of the answers you receive</a:t>
            </a:r>
            <a:r>
              <a:rPr lang="en-US" dirty="0"/>
              <a:t>. </a:t>
            </a:r>
          </a:p>
          <a:p>
            <a:endParaRPr lang="en-US" dirty="0"/>
          </a:p>
        </p:txBody>
      </p:sp>
    </p:spTree>
    <p:extLst>
      <p:ext uri="{BB962C8B-B14F-4D97-AF65-F5344CB8AC3E}">
        <p14:creationId xmlns:p14="http://schemas.microsoft.com/office/powerpoint/2010/main" val="55198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0599C-9217-3786-6486-BBC4E2C8BAF1}"/>
              </a:ext>
            </a:extLst>
          </p:cNvPr>
          <p:cNvSpPr>
            <a:spLocks noGrp="1"/>
          </p:cNvSpPr>
          <p:nvPr>
            <p:ph type="title"/>
          </p:nvPr>
        </p:nvSpPr>
        <p:spPr/>
        <p:txBody>
          <a:bodyPr/>
          <a:lstStyle/>
          <a:p>
            <a:r>
              <a:rPr lang="en-US" dirty="0"/>
              <a:t>Family Activities</a:t>
            </a:r>
          </a:p>
        </p:txBody>
      </p:sp>
      <p:pic>
        <p:nvPicPr>
          <p:cNvPr id="8" name="Picture 7" descr="A group of black squares with numbers&#10;&#10;Description automatically generated with medium confidence">
            <a:extLst>
              <a:ext uri="{FF2B5EF4-FFF2-40B4-BE49-F238E27FC236}">
                <a16:creationId xmlns:a16="http://schemas.microsoft.com/office/drawing/2014/main" id="{F36E33CD-D100-BFCA-C5DA-25624EA399BB}"/>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75411" y="1638616"/>
            <a:ext cx="4645686" cy="4164448"/>
          </a:xfrm>
          <a:prstGeom prst="rect">
            <a:avLst/>
          </a:prstGeom>
          <a:ln w="88900" cap="sq" cmpd="thickThin">
            <a:solidFill>
              <a:srgbClr val="000000"/>
            </a:solidFill>
            <a:prstDash val="solid"/>
            <a:miter lim="800000"/>
          </a:ln>
          <a:effectLst>
            <a:innerShdw blurRad="76200">
              <a:srgbClr val="000000"/>
            </a:innerShdw>
          </a:effectLst>
          <a:scene3d>
            <a:camera prst="perspectiveContrastingRightFacing"/>
            <a:lightRig rig="threePt" dir="t"/>
          </a:scene3d>
        </p:spPr>
      </p:pic>
      <p:pic>
        <p:nvPicPr>
          <p:cNvPr id="10" name="Picture 9" descr="Cartoon of a person in a trench coat&#10;&#10;Description automatically generated">
            <a:extLst>
              <a:ext uri="{FF2B5EF4-FFF2-40B4-BE49-F238E27FC236}">
                <a16:creationId xmlns:a16="http://schemas.microsoft.com/office/drawing/2014/main" id="{D4004C34-0A64-DAF9-6A65-8E4814AEC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21097" y="1841158"/>
            <a:ext cx="1855326" cy="3710651"/>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9D895ECD-DBEA-CF62-9AF7-5CED513BDBFC}"/>
              </a:ext>
            </a:extLst>
          </p:cNvPr>
          <p:cNvSpPr/>
          <p:nvPr/>
        </p:nvSpPr>
        <p:spPr>
          <a:xfrm>
            <a:off x="7743462" y="1841158"/>
            <a:ext cx="4016415" cy="3159105"/>
          </a:xfrm>
          <a:prstGeom prst="wedgeRoundRectCallout">
            <a:avLst>
              <a:gd name="adj1" fmla="val -79106"/>
              <a:gd name="adj2" fmla="val -264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brought this key to a secret message back in this diplomatic bag from </a:t>
            </a:r>
            <a:r>
              <a:rPr lang="en-US" dirty="0" err="1">
                <a:latin typeface="Comic Sans MS" panose="030F0702030302020204" pitchFamily="66" charset="0"/>
              </a:rPr>
              <a:t>Isnionswasiacos</a:t>
            </a:r>
            <a:r>
              <a:rPr lang="en-US" dirty="0">
                <a:latin typeface="Comic Sans MS" panose="030F0702030302020204" pitchFamily="66" charset="0"/>
              </a:rPr>
              <a:t>.  Unscramble the words that originated </a:t>
            </a:r>
            <a:r>
              <a:rPr lang="en-US" b="1" dirty="0">
                <a:latin typeface="Comic Sans MS" panose="030F0702030302020204" pitchFamily="66" charset="0"/>
              </a:rPr>
              <a:t>in your Bible Study</a:t>
            </a:r>
            <a:r>
              <a:rPr lang="en-US" dirty="0">
                <a:latin typeface="Comic Sans MS" panose="030F0702030302020204" pitchFamily="66" charset="0"/>
              </a:rPr>
              <a:t>.  Use the numbers to get the Get help at </a:t>
            </a:r>
            <a:r>
              <a:rPr lang="en-US" dirty="0">
                <a:latin typeface="Comic Sans MS" panose="030F0702030302020204" pitchFamily="66" charset="0"/>
                <a:hlinkClick r:id="rId4"/>
              </a:rPr>
              <a:t>http://tinyurl.com/42r26pvu</a:t>
            </a:r>
            <a:r>
              <a:rPr lang="en-US" dirty="0">
                <a:latin typeface="Comic Sans MS" panose="030F0702030302020204" pitchFamily="66" charset="0"/>
              </a:rPr>
              <a:t> Also the crossword puzzle can be found … for you ladies over on the right side !</a:t>
            </a:r>
          </a:p>
        </p:txBody>
      </p:sp>
    </p:spTree>
    <p:extLst>
      <p:ext uri="{BB962C8B-B14F-4D97-AF65-F5344CB8AC3E}">
        <p14:creationId xmlns:p14="http://schemas.microsoft.com/office/powerpoint/2010/main" val="245730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D9606E-A78A-19D3-46B6-EA6A8E45F45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57D54FC-C78E-D230-D7B1-4B4269F554EC}"/>
              </a:ext>
            </a:extLst>
          </p:cNvPr>
          <p:cNvGrpSpPr/>
          <p:nvPr/>
        </p:nvGrpSpPr>
        <p:grpSpPr>
          <a:xfrm>
            <a:off x="2849598" y="1690688"/>
            <a:ext cx="6492803" cy="4211348"/>
            <a:chOff x="2849598" y="1690688"/>
            <a:chExt cx="6492803" cy="4211348"/>
          </a:xfrm>
        </p:grpSpPr>
        <p:pic>
          <p:nvPicPr>
            <p:cNvPr id="6" name="Picture 5" descr="A person in a robe&#10;&#10;Description automatically generated">
              <a:extLst>
                <a:ext uri="{FF2B5EF4-FFF2-40B4-BE49-F238E27FC236}">
                  <a16:creationId xmlns:a16="http://schemas.microsoft.com/office/drawing/2014/main" id="{3F29F2C2-C22E-C3B1-38C2-1F8674626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9762"/>
              <a:ext cx="5715000" cy="303847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AFA42872-89AC-BE32-F0BE-F3FC49B70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21134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266CF63-770C-7D9A-F9CF-BF28F1468637}"/>
              </a:ext>
            </a:extLst>
          </p:cNvPr>
          <p:cNvSpPr txBox="1"/>
          <p:nvPr/>
        </p:nvSpPr>
        <p:spPr>
          <a:xfrm>
            <a:off x="4332513" y="5860473"/>
            <a:ext cx="352697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292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9ECA-5C74-3382-6E58-20B835A1F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97FD8-34C4-E29F-AD3E-CF2C0FE75BD6}"/>
              </a:ext>
            </a:extLst>
          </p:cNvPr>
          <p:cNvSpPr>
            <a:spLocks noGrp="1"/>
          </p:cNvSpPr>
          <p:nvPr>
            <p:ph type="ctrTitle"/>
          </p:nvPr>
        </p:nvSpPr>
        <p:spPr>
          <a:xfrm>
            <a:off x="1524000" y="1122363"/>
            <a:ext cx="9144000" cy="2000847"/>
          </a:xfrm>
        </p:spPr>
        <p:txBody>
          <a:bodyPr/>
          <a:lstStyle/>
          <a:p>
            <a:r>
              <a:rPr lang="en-US" dirty="0"/>
              <a:t>The Identity of Jesus</a:t>
            </a:r>
          </a:p>
        </p:txBody>
      </p:sp>
      <p:sp>
        <p:nvSpPr>
          <p:cNvPr id="3" name="Subtitle 2">
            <a:extLst>
              <a:ext uri="{FF2B5EF4-FFF2-40B4-BE49-F238E27FC236}">
                <a16:creationId xmlns:a16="http://schemas.microsoft.com/office/drawing/2014/main" id="{EA560537-ABF3-3936-AC83-86FDB79A0AF1}"/>
              </a:ext>
            </a:extLst>
          </p:cNvPr>
          <p:cNvSpPr>
            <a:spLocks noGrp="1"/>
          </p:cNvSpPr>
          <p:nvPr>
            <p:ph type="subTitle" idx="1"/>
          </p:nvPr>
        </p:nvSpPr>
        <p:spPr/>
        <p:txBody>
          <a:bodyPr/>
          <a:lstStyle/>
          <a:p>
            <a:r>
              <a:rPr lang="en-US" dirty="0"/>
              <a:t>March 17</a:t>
            </a:r>
          </a:p>
        </p:txBody>
      </p:sp>
    </p:spTree>
    <p:extLst>
      <p:ext uri="{BB962C8B-B14F-4D97-AF65-F5344CB8AC3E}">
        <p14:creationId xmlns:p14="http://schemas.microsoft.com/office/powerpoint/2010/main" val="351656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A718-737B-5BD3-ECB5-A736C87FAB69}"/>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6158DE90-BC04-7A5D-E4B5-2A450F6D381F}"/>
              </a:ext>
            </a:extLst>
          </p:cNvPr>
          <p:cNvSpPr>
            <a:spLocks noGrp="1"/>
          </p:cNvSpPr>
          <p:nvPr>
            <p:ph idx="1"/>
          </p:nvPr>
        </p:nvSpPr>
        <p:spPr/>
        <p:txBody>
          <a:bodyPr/>
          <a:lstStyle/>
          <a:p>
            <a:r>
              <a:rPr lang="en-US" dirty="0"/>
              <a:t>What are some of the roles you fill at home, work, and in your community?</a:t>
            </a:r>
            <a:br>
              <a:rPr lang="en-US" dirty="0"/>
            </a:br>
            <a:endParaRPr lang="en-US" dirty="0"/>
          </a:p>
          <a:p>
            <a:r>
              <a:rPr lang="en-US" dirty="0">
                <a:solidFill>
                  <a:srgbClr val="C00000"/>
                </a:solidFill>
              </a:rPr>
              <a:t>We often identify who we are by what we do.</a:t>
            </a:r>
          </a:p>
          <a:p>
            <a:pPr lvl="1"/>
            <a:r>
              <a:rPr lang="en-US" dirty="0">
                <a:solidFill>
                  <a:srgbClr val="C00000"/>
                </a:solidFill>
              </a:rPr>
              <a:t>Actually “who I am” is connected to someone else.</a:t>
            </a:r>
          </a:p>
          <a:p>
            <a:pPr lvl="1"/>
            <a:r>
              <a:rPr lang="en-US" dirty="0">
                <a:solidFill>
                  <a:srgbClr val="C00000"/>
                </a:solidFill>
              </a:rPr>
              <a:t>It is Jesus’ identity that is foundational to who I am.</a:t>
            </a:r>
          </a:p>
          <a:p>
            <a:endParaRPr lang="en-US" dirty="0"/>
          </a:p>
        </p:txBody>
      </p:sp>
      <p:grpSp>
        <p:nvGrpSpPr>
          <p:cNvPr id="5" name="Group 4">
            <a:extLst>
              <a:ext uri="{FF2B5EF4-FFF2-40B4-BE49-F238E27FC236}">
                <a16:creationId xmlns:a16="http://schemas.microsoft.com/office/drawing/2014/main" id="{A43BDF29-7660-AF8D-9553-7008A7138D2C}"/>
              </a:ext>
            </a:extLst>
          </p:cNvPr>
          <p:cNvGrpSpPr/>
          <p:nvPr/>
        </p:nvGrpSpPr>
        <p:grpSpPr>
          <a:xfrm>
            <a:off x="1463638" y="3035939"/>
            <a:ext cx="8726339" cy="3141024"/>
            <a:chOff x="1463638" y="3035939"/>
            <a:chExt cx="8726339" cy="3141024"/>
          </a:xfrm>
        </p:grpSpPr>
        <p:grpSp>
          <p:nvGrpSpPr>
            <p:cNvPr id="4" name="Group 3">
              <a:extLst>
                <a:ext uri="{FF2B5EF4-FFF2-40B4-BE49-F238E27FC236}">
                  <a16:creationId xmlns:a16="http://schemas.microsoft.com/office/drawing/2014/main" id="{780481FF-E7D9-578B-4648-7A126EAB4B05}"/>
                </a:ext>
              </a:extLst>
            </p:cNvPr>
            <p:cNvGrpSpPr/>
            <p:nvPr/>
          </p:nvGrpSpPr>
          <p:grpSpPr>
            <a:xfrm>
              <a:off x="1463638" y="3035939"/>
              <a:ext cx="8726339" cy="3141024"/>
              <a:chOff x="1487389" y="2861952"/>
              <a:chExt cx="8726339" cy="3141024"/>
            </a:xfrm>
          </p:grpSpPr>
          <p:pic>
            <p:nvPicPr>
              <p:cNvPr id="1026" name="Picture 2" descr="Father and Son clipart">
                <a:extLst>
                  <a:ext uri="{FF2B5EF4-FFF2-40B4-BE49-F238E27FC236}">
                    <a16:creationId xmlns:a16="http://schemas.microsoft.com/office/drawing/2014/main" id="{4EB23BE1-CA02-ACAD-9BA5-238A77A6B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537" y="2861952"/>
                <a:ext cx="1919191" cy="2998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59DDAF5-06B0-FE90-2F66-69FA6EB72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flipH="1">
                <a:off x="1487389" y="3004457"/>
                <a:ext cx="2391488" cy="2998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4" name="Picture 10" descr="Cooking clipart">
              <a:extLst>
                <a:ext uri="{FF2B5EF4-FFF2-40B4-BE49-F238E27FC236}">
                  <a16:creationId xmlns:a16="http://schemas.microsoft.com/office/drawing/2014/main" id="{926724A9-3726-5B6F-382C-C86F65471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203" y="3429000"/>
              <a:ext cx="2737262" cy="2443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12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F60C-6C17-B0DF-668E-DC0F321495C2}"/>
              </a:ext>
            </a:extLst>
          </p:cNvPr>
          <p:cNvSpPr>
            <a:spLocks noGrp="1"/>
          </p:cNvSpPr>
          <p:nvPr>
            <p:ph type="title"/>
          </p:nvPr>
        </p:nvSpPr>
        <p:spPr/>
        <p:txBody>
          <a:bodyPr/>
          <a:lstStyle/>
          <a:p>
            <a:pPr algn="l"/>
            <a:r>
              <a:rPr lang="en-US" dirty="0"/>
              <a:t>Listen for a survey.</a:t>
            </a:r>
          </a:p>
        </p:txBody>
      </p:sp>
      <p:sp>
        <p:nvSpPr>
          <p:cNvPr id="3" name="Content Placeholder 2">
            <a:extLst>
              <a:ext uri="{FF2B5EF4-FFF2-40B4-BE49-F238E27FC236}">
                <a16:creationId xmlns:a16="http://schemas.microsoft.com/office/drawing/2014/main" id="{8191FC82-D576-A25D-8117-753E07235A54}"/>
              </a:ext>
            </a:extLst>
          </p:cNvPr>
          <p:cNvSpPr>
            <a:spLocks noGrp="1"/>
          </p:cNvSpPr>
          <p:nvPr>
            <p:ph idx="1"/>
          </p:nvPr>
        </p:nvSpPr>
        <p:spPr>
          <a:xfrm>
            <a:off x="1585730" y="1802475"/>
            <a:ext cx="9339805" cy="4351338"/>
          </a:xfrm>
        </p:spPr>
        <p:txBody>
          <a:bodyPr/>
          <a:lstStyle/>
          <a:p>
            <a:pPr marL="0" indent="0" algn="ctr">
              <a:buNone/>
            </a:pPr>
            <a:r>
              <a:rPr lang="en-US" dirty="0"/>
              <a:t>Luke 9:18-19 (NIV)  Once when Jesus was praying in private and his disciples were with him, he asked them, "Who do the crowds say I am?" 19  They replied, "Some say John the Baptist; others say Elijah; and still others, that one of the prophets of long ago has come back to life."</a:t>
            </a:r>
          </a:p>
        </p:txBody>
      </p:sp>
      <p:pic>
        <p:nvPicPr>
          <p:cNvPr id="5" name="Picture 4">
            <a:extLst>
              <a:ext uri="{FF2B5EF4-FFF2-40B4-BE49-F238E27FC236}">
                <a16:creationId xmlns:a16="http://schemas.microsoft.com/office/drawing/2014/main" id="{EDCFA042-4811-FF4C-A3B4-3DAF88F63FEA}"/>
              </a:ext>
            </a:extLst>
          </p:cNvPr>
          <p:cNvPicPr>
            <a:picLocks noChangeAspect="1"/>
          </p:cNvPicPr>
          <p:nvPr/>
        </p:nvPicPr>
        <p:blipFill>
          <a:blip r:embed="rId2"/>
          <a:stretch>
            <a:fillRect/>
          </a:stretch>
        </p:blipFill>
        <p:spPr>
          <a:xfrm>
            <a:off x="5067428" y="5730452"/>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54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0174-F39F-5A42-9BFD-3DCAB21DE3C0}"/>
              </a:ext>
            </a:extLst>
          </p:cNvPr>
          <p:cNvSpPr>
            <a:spLocks noGrp="1"/>
          </p:cNvSpPr>
          <p:nvPr>
            <p:ph type="title"/>
          </p:nvPr>
        </p:nvSpPr>
        <p:spPr/>
        <p:txBody>
          <a:bodyPr/>
          <a:lstStyle/>
          <a:p>
            <a:r>
              <a:rPr lang="en-US" dirty="0"/>
              <a:t>Perceptions of Jesus’ Identity</a:t>
            </a:r>
          </a:p>
        </p:txBody>
      </p:sp>
      <p:sp>
        <p:nvSpPr>
          <p:cNvPr id="3" name="Content Placeholder 2">
            <a:extLst>
              <a:ext uri="{FF2B5EF4-FFF2-40B4-BE49-F238E27FC236}">
                <a16:creationId xmlns:a16="http://schemas.microsoft.com/office/drawing/2014/main" id="{F8E06C63-41F7-67C9-2978-EC3651E6FD34}"/>
              </a:ext>
            </a:extLst>
          </p:cNvPr>
          <p:cNvSpPr>
            <a:spLocks noGrp="1"/>
          </p:cNvSpPr>
          <p:nvPr>
            <p:ph idx="1"/>
          </p:nvPr>
        </p:nvSpPr>
        <p:spPr/>
        <p:txBody>
          <a:bodyPr/>
          <a:lstStyle/>
          <a:p>
            <a:r>
              <a:rPr lang="en-US" dirty="0"/>
              <a:t>Why might Luke have considered it important to introduce this event in the context of Jesus engaging in private prayer? </a:t>
            </a:r>
          </a:p>
          <a:p>
            <a:r>
              <a:rPr lang="en-US" dirty="0"/>
              <a:t>What were some popular ideas the people held about who Jesus was?</a:t>
            </a:r>
          </a:p>
          <a:p>
            <a:r>
              <a:rPr lang="en-US" dirty="0"/>
              <a:t>Why did Jesus first ask the disciples who others thought He was instead of immediately asking them who they thought He was? </a:t>
            </a:r>
          </a:p>
          <a:p>
            <a:endParaRPr lang="en-US" dirty="0"/>
          </a:p>
        </p:txBody>
      </p:sp>
    </p:spTree>
    <p:extLst>
      <p:ext uri="{BB962C8B-B14F-4D97-AF65-F5344CB8AC3E}">
        <p14:creationId xmlns:p14="http://schemas.microsoft.com/office/powerpoint/2010/main" val="39217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A33B-A7E9-29F4-2E31-F0B5C5EEA18E}"/>
              </a:ext>
            </a:extLst>
          </p:cNvPr>
          <p:cNvSpPr>
            <a:spLocks noGrp="1"/>
          </p:cNvSpPr>
          <p:nvPr>
            <p:ph type="title"/>
          </p:nvPr>
        </p:nvSpPr>
        <p:spPr/>
        <p:txBody>
          <a:bodyPr/>
          <a:lstStyle/>
          <a:p>
            <a:r>
              <a:rPr lang="en-US" dirty="0"/>
              <a:t>Perceptions of Jesus’ Identity</a:t>
            </a:r>
          </a:p>
        </p:txBody>
      </p:sp>
      <p:sp>
        <p:nvSpPr>
          <p:cNvPr id="3" name="Content Placeholder 2">
            <a:extLst>
              <a:ext uri="{FF2B5EF4-FFF2-40B4-BE49-F238E27FC236}">
                <a16:creationId xmlns:a16="http://schemas.microsoft.com/office/drawing/2014/main" id="{0B72D5C8-1DB7-A6DB-40D5-823352F6AAEC}"/>
              </a:ext>
            </a:extLst>
          </p:cNvPr>
          <p:cNvSpPr>
            <a:spLocks noGrp="1"/>
          </p:cNvSpPr>
          <p:nvPr>
            <p:ph idx="1"/>
          </p:nvPr>
        </p:nvSpPr>
        <p:spPr/>
        <p:txBody>
          <a:bodyPr/>
          <a:lstStyle/>
          <a:p>
            <a:r>
              <a:rPr lang="en-US" dirty="0"/>
              <a:t>What are some common misconceptions about Jesus in our world?  How would you answer Jesus today if He asked, "Who do crowds say I am?“</a:t>
            </a:r>
          </a:p>
          <a:p>
            <a:r>
              <a:rPr lang="en-US" dirty="0"/>
              <a:t>Why do you think people have so many misunderstandings about Jesus?</a:t>
            </a:r>
          </a:p>
        </p:txBody>
      </p:sp>
    </p:spTree>
    <p:extLst>
      <p:ext uri="{BB962C8B-B14F-4D97-AF65-F5344CB8AC3E}">
        <p14:creationId xmlns:p14="http://schemas.microsoft.com/office/powerpoint/2010/main" val="28385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9BF-E5E8-AC8C-AA68-326EC10E8519}"/>
              </a:ext>
            </a:extLst>
          </p:cNvPr>
          <p:cNvSpPr>
            <a:spLocks noGrp="1"/>
          </p:cNvSpPr>
          <p:nvPr>
            <p:ph type="title"/>
          </p:nvPr>
        </p:nvSpPr>
        <p:spPr/>
        <p:txBody>
          <a:bodyPr/>
          <a:lstStyle/>
          <a:p>
            <a:pPr algn="l"/>
            <a:r>
              <a:rPr lang="en-US" dirty="0"/>
              <a:t>Listen for </a:t>
            </a:r>
            <a:r>
              <a:rPr lang="en-US" i="1" dirty="0"/>
              <a:t>another</a:t>
            </a:r>
            <a:r>
              <a:rPr lang="en-US" dirty="0"/>
              <a:t> survey.</a:t>
            </a:r>
          </a:p>
        </p:txBody>
      </p:sp>
      <p:sp>
        <p:nvSpPr>
          <p:cNvPr id="3" name="Content Placeholder 2">
            <a:extLst>
              <a:ext uri="{FF2B5EF4-FFF2-40B4-BE49-F238E27FC236}">
                <a16:creationId xmlns:a16="http://schemas.microsoft.com/office/drawing/2014/main" id="{00FD165F-0199-9B01-EA97-3A8D852B9A3E}"/>
              </a:ext>
            </a:extLst>
          </p:cNvPr>
          <p:cNvSpPr>
            <a:spLocks noGrp="1"/>
          </p:cNvSpPr>
          <p:nvPr>
            <p:ph idx="1"/>
          </p:nvPr>
        </p:nvSpPr>
        <p:spPr>
          <a:xfrm>
            <a:off x="1721252" y="2022394"/>
            <a:ext cx="8749495" cy="4351338"/>
          </a:xfrm>
        </p:spPr>
        <p:txBody>
          <a:bodyPr/>
          <a:lstStyle/>
          <a:p>
            <a:pPr marL="0" indent="0" algn="ctr">
              <a:buNone/>
            </a:pPr>
            <a:r>
              <a:rPr lang="en-US" dirty="0"/>
              <a:t>Luke 9:20-22 (NIV)   "But what about you?" he asked. "Who do you say I am?" Peter answered, "The Christ of God." 21  Jesus strictly warned them not to tell this to anyone. 22  And he said, "The</a:t>
            </a:r>
          </a:p>
        </p:txBody>
      </p:sp>
    </p:spTree>
    <p:extLst>
      <p:ext uri="{BB962C8B-B14F-4D97-AF65-F5344CB8AC3E}">
        <p14:creationId xmlns:p14="http://schemas.microsoft.com/office/powerpoint/2010/main" val="19128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6F081-6DFA-5979-1C3E-22FD2BFA5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0CE05-9BCE-1833-4434-2E537FFE94E8}"/>
              </a:ext>
            </a:extLst>
          </p:cNvPr>
          <p:cNvSpPr>
            <a:spLocks noGrp="1"/>
          </p:cNvSpPr>
          <p:nvPr>
            <p:ph type="title"/>
          </p:nvPr>
        </p:nvSpPr>
        <p:spPr/>
        <p:txBody>
          <a:bodyPr/>
          <a:lstStyle/>
          <a:p>
            <a:pPr algn="l"/>
            <a:r>
              <a:rPr lang="en-US" dirty="0"/>
              <a:t>Listen for </a:t>
            </a:r>
            <a:r>
              <a:rPr lang="en-US" i="1" dirty="0"/>
              <a:t>another</a:t>
            </a:r>
            <a:r>
              <a:rPr lang="en-US" dirty="0"/>
              <a:t> survey.</a:t>
            </a:r>
          </a:p>
        </p:txBody>
      </p:sp>
      <p:sp>
        <p:nvSpPr>
          <p:cNvPr id="3" name="Content Placeholder 2">
            <a:extLst>
              <a:ext uri="{FF2B5EF4-FFF2-40B4-BE49-F238E27FC236}">
                <a16:creationId xmlns:a16="http://schemas.microsoft.com/office/drawing/2014/main" id="{91A838B2-574F-E2DB-E17D-B1A3ED2C0CC8}"/>
              </a:ext>
            </a:extLst>
          </p:cNvPr>
          <p:cNvSpPr>
            <a:spLocks noGrp="1"/>
          </p:cNvSpPr>
          <p:nvPr>
            <p:ph idx="1"/>
          </p:nvPr>
        </p:nvSpPr>
        <p:spPr>
          <a:xfrm>
            <a:off x="1481560" y="2210764"/>
            <a:ext cx="8989188" cy="4162967"/>
          </a:xfrm>
        </p:spPr>
        <p:txBody>
          <a:bodyPr/>
          <a:lstStyle/>
          <a:p>
            <a:pPr marL="0" indent="0" algn="ctr">
              <a:buNone/>
            </a:pPr>
            <a:r>
              <a:rPr lang="en-US" dirty="0"/>
              <a:t>Son of Man must suffer many things and be rejected by the elders, chief priests and teachers of the law, and he must be killed and on the third day be raised to life."</a:t>
            </a:r>
          </a:p>
        </p:txBody>
      </p:sp>
      <p:pic>
        <p:nvPicPr>
          <p:cNvPr id="4" name="Picture 3">
            <a:extLst>
              <a:ext uri="{FF2B5EF4-FFF2-40B4-BE49-F238E27FC236}">
                <a16:creationId xmlns:a16="http://schemas.microsoft.com/office/drawing/2014/main" id="{813FFC7B-E33B-886C-CDBA-82BEFF5AA33D}"/>
              </a:ext>
            </a:extLst>
          </p:cNvPr>
          <p:cNvPicPr>
            <a:picLocks noChangeAspect="1"/>
          </p:cNvPicPr>
          <p:nvPr/>
        </p:nvPicPr>
        <p:blipFill>
          <a:blip r:embed="rId2"/>
          <a:stretch>
            <a:fillRect/>
          </a:stretch>
        </p:blipFill>
        <p:spPr>
          <a:xfrm>
            <a:off x="4947582" y="5047546"/>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810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E71B-6A85-2DA0-6F35-9BE28EF7229D}"/>
              </a:ext>
            </a:extLst>
          </p:cNvPr>
          <p:cNvSpPr>
            <a:spLocks noGrp="1"/>
          </p:cNvSpPr>
          <p:nvPr>
            <p:ph type="title"/>
          </p:nvPr>
        </p:nvSpPr>
        <p:spPr/>
        <p:txBody>
          <a:bodyPr/>
          <a:lstStyle/>
          <a:p>
            <a:r>
              <a:rPr lang="en-US" dirty="0"/>
              <a:t>Identity in Death and Resurrection</a:t>
            </a:r>
          </a:p>
        </p:txBody>
      </p:sp>
      <p:sp>
        <p:nvSpPr>
          <p:cNvPr id="3" name="Content Placeholder 2">
            <a:extLst>
              <a:ext uri="{FF2B5EF4-FFF2-40B4-BE49-F238E27FC236}">
                <a16:creationId xmlns:a16="http://schemas.microsoft.com/office/drawing/2014/main" id="{75198512-0FF2-75A7-E9F0-0A338FDCEC30}"/>
              </a:ext>
            </a:extLst>
          </p:cNvPr>
          <p:cNvSpPr>
            <a:spLocks noGrp="1"/>
          </p:cNvSpPr>
          <p:nvPr>
            <p:ph idx="1"/>
          </p:nvPr>
        </p:nvSpPr>
        <p:spPr/>
        <p:txBody>
          <a:bodyPr/>
          <a:lstStyle/>
          <a:p>
            <a:r>
              <a:rPr lang="en-US" dirty="0"/>
              <a:t>Consider Peter’s answer.  What did it mean to call Jesus </a:t>
            </a:r>
            <a:r>
              <a:rPr lang="en-US" i="1" dirty="0"/>
              <a:t>The Christ of God</a:t>
            </a:r>
            <a:r>
              <a:rPr lang="en-US" dirty="0"/>
              <a:t>? What significance does this declaration hold in understanding Peter's perception of Jesus and his mission?</a:t>
            </a:r>
          </a:p>
          <a:p>
            <a:r>
              <a:rPr lang="en-US" dirty="0"/>
              <a:t>What was it that convinced Peter (and probably at least some of the others) that this rabbi they followed was the Messiah?</a:t>
            </a:r>
          </a:p>
        </p:txBody>
      </p:sp>
    </p:spTree>
    <p:extLst>
      <p:ext uri="{BB962C8B-B14F-4D97-AF65-F5344CB8AC3E}">
        <p14:creationId xmlns:p14="http://schemas.microsoft.com/office/powerpoint/2010/main" val="17089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351</TotalTime>
  <Words>927</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Wingdings</vt:lpstr>
      <vt:lpstr>Office Theme</vt:lpstr>
      <vt:lpstr>The Identity of Jesus</vt:lpstr>
      <vt:lpstr>Video Introduction</vt:lpstr>
      <vt:lpstr>Think about it …</vt:lpstr>
      <vt:lpstr>Listen for a survey.</vt:lpstr>
      <vt:lpstr>Perceptions of Jesus’ Identity</vt:lpstr>
      <vt:lpstr>Perceptions of Jesus’ Identity</vt:lpstr>
      <vt:lpstr>Listen for another survey.</vt:lpstr>
      <vt:lpstr>Listen for another survey.</vt:lpstr>
      <vt:lpstr>Identity in Death and Resurrection</vt:lpstr>
      <vt:lpstr>Identity in Death and Resurrection</vt:lpstr>
      <vt:lpstr>Listen for a seeming paradox.</vt:lpstr>
      <vt:lpstr>Listen for a seeming paradox.</vt:lpstr>
      <vt:lpstr>Who Is Jesus to You ?</vt:lpstr>
      <vt:lpstr>Who Is Jesus to You ?</vt:lpstr>
      <vt:lpstr>Who Is Jesus to You ?</vt:lpstr>
      <vt:lpstr>Application</vt:lpstr>
      <vt:lpstr>Application</vt:lpstr>
      <vt:lpstr>Application</vt:lpstr>
      <vt:lpstr>Family Activities</vt:lpstr>
      <vt:lpstr>The Identity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Identity of Jesus</dc:title>
  <dc:creator>Armstrong, Stephen (General Math and Science)</dc:creator>
  <cp:lastModifiedBy>Armstrong, Stephen (General Math and Science)</cp:lastModifiedBy>
  <cp:revision>1</cp:revision>
  <dcterms:created xsi:type="dcterms:W3CDTF">2024-02-29T16:07:18Z</dcterms:created>
  <dcterms:modified xsi:type="dcterms:W3CDTF">2024-02-29T21:59:14Z</dcterms:modified>
</cp:coreProperties>
</file>