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A4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flip="none" rotWithShape="1">
            <a:gsLst>
              <a:gs pos="19000">
                <a:schemeClr val="accent5">
                  <a:lumMod val="5000"/>
                  <a:lumOff val="95000"/>
                  <a:alpha val="84000"/>
                </a:schemeClr>
              </a:gs>
              <a:gs pos="39000">
                <a:schemeClr val="accent5">
                  <a:lumMod val="45000"/>
                  <a:lumOff val="55000"/>
                  <a:alpha val="96000"/>
                </a:schemeClr>
              </a:gs>
              <a:gs pos="63000">
                <a:schemeClr val="accent5">
                  <a:lumMod val="45000"/>
                  <a:lumOff val="55000"/>
                  <a:alpha val="86000"/>
                </a:schemeClr>
              </a:gs>
              <a:gs pos="100000">
                <a:schemeClr val="accent5">
                  <a:lumMod val="30000"/>
                  <a:lumOff val="70000"/>
                  <a:alpha val="91000"/>
                </a:schemeClr>
              </a:gs>
            </a:gsLst>
            <a:lin ang="8100000" scaled="1"/>
            <a:tileRect/>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nsya3yb"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hyperlink" Target="https://tinyurl.com/2masdmy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Greatest Sin</a:t>
            </a:r>
          </a:p>
        </p:txBody>
      </p:sp>
      <p:sp>
        <p:nvSpPr>
          <p:cNvPr id="3" name="Subtitle 2"/>
          <p:cNvSpPr>
            <a:spLocks noGrp="1"/>
          </p:cNvSpPr>
          <p:nvPr>
            <p:ph type="subTitle" idx="1"/>
          </p:nvPr>
        </p:nvSpPr>
        <p:spPr>
          <a:xfrm>
            <a:off x="1524000" y="3895106"/>
            <a:ext cx="9144000" cy="1362694"/>
          </a:xfrm>
        </p:spPr>
        <p:txBody>
          <a:bodyPr/>
          <a:lstStyle/>
          <a:p>
            <a:r>
              <a:rPr lang="en-US" dirty="0"/>
              <a:t>September 21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5C46E-39C8-60F2-4EAC-F5621B16D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11B31-65D8-4B70-231C-47F1E8E215F1}"/>
              </a:ext>
            </a:extLst>
          </p:cNvPr>
          <p:cNvSpPr>
            <a:spLocks noGrp="1"/>
          </p:cNvSpPr>
          <p:nvPr>
            <p:ph type="title"/>
          </p:nvPr>
        </p:nvSpPr>
        <p:spPr/>
        <p:txBody>
          <a:bodyPr/>
          <a:lstStyle/>
          <a:p>
            <a:pPr algn="l"/>
            <a:r>
              <a:rPr lang="en-US" dirty="0"/>
              <a:t>Listen for Jesus’ logic.</a:t>
            </a:r>
          </a:p>
        </p:txBody>
      </p:sp>
      <p:sp>
        <p:nvSpPr>
          <p:cNvPr id="3" name="Content Placeholder 2">
            <a:extLst>
              <a:ext uri="{FF2B5EF4-FFF2-40B4-BE49-F238E27FC236}">
                <a16:creationId xmlns:a16="http://schemas.microsoft.com/office/drawing/2014/main" id="{269A412E-C5B8-CEF2-DE1B-99251630717E}"/>
              </a:ext>
            </a:extLst>
          </p:cNvPr>
          <p:cNvSpPr>
            <a:spLocks noGrp="1"/>
          </p:cNvSpPr>
          <p:nvPr>
            <p:ph idx="1"/>
          </p:nvPr>
        </p:nvSpPr>
        <p:spPr>
          <a:xfrm>
            <a:off x="1692315" y="1883498"/>
            <a:ext cx="8807370" cy="4351338"/>
          </a:xfrm>
        </p:spPr>
        <p:txBody>
          <a:bodyPr/>
          <a:lstStyle/>
          <a:p>
            <a:pPr marL="0" indent="0" algn="ctr">
              <a:buNone/>
            </a:pPr>
            <a:r>
              <a:rPr lang="en-US" dirty="0"/>
              <a:t>be your judges. 28  But if I drive out demons by the Spirit of God, then the kingdom of God has come upon you. 29  "Or again, how can anyone enter a strong man's house and carry off his possessions unless he first ties up the strong man? Then he can rob his house.</a:t>
            </a:r>
          </a:p>
          <a:p>
            <a:pPr marL="0" indent="0">
              <a:buNone/>
            </a:pPr>
            <a:endParaRPr lang="en-US" dirty="0"/>
          </a:p>
          <a:p>
            <a:pPr marL="0" indent="0" algn="ctr">
              <a:buNone/>
            </a:pPr>
            <a:endParaRPr lang="en-US" dirty="0"/>
          </a:p>
        </p:txBody>
      </p:sp>
      <p:pic>
        <p:nvPicPr>
          <p:cNvPr id="4" name="Picture 3">
            <a:extLst>
              <a:ext uri="{FF2B5EF4-FFF2-40B4-BE49-F238E27FC236}">
                <a16:creationId xmlns:a16="http://schemas.microsoft.com/office/drawing/2014/main" id="{8DCB7EEA-9677-E255-1C5C-540813CF9634}"/>
              </a:ext>
            </a:extLst>
          </p:cNvPr>
          <p:cNvPicPr>
            <a:picLocks noChangeAspect="1"/>
          </p:cNvPicPr>
          <p:nvPr/>
        </p:nvPicPr>
        <p:blipFill>
          <a:blip r:embed="rId2"/>
          <a:stretch>
            <a:fillRect/>
          </a:stretch>
        </p:blipFill>
        <p:spPr>
          <a:xfrm>
            <a:off x="4930816" y="5648444"/>
            <a:ext cx="2092436" cy="3070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329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F0ED-D8DE-1C6A-9C98-6EDCA3E63DE1}"/>
              </a:ext>
            </a:extLst>
          </p:cNvPr>
          <p:cNvSpPr>
            <a:spLocks noGrp="1"/>
          </p:cNvSpPr>
          <p:nvPr>
            <p:ph type="title"/>
          </p:nvPr>
        </p:nvSpPr>
        <p:spPr/>
        <p:txBody>
          <a:bodyPr/>
          <a:lstStyle/>
          <a:p>
            <a:r>
              <a:rPr lang="en-US" dirty="0"/>
              <a:t>The Presence of God’s Spirit</a:t>
            </a:r>
          </a:p>
        </p:txBody>
      </p:sp>
      <p:sp>
        <p:nvSpPr>
          <p:cNvPr id="3" name="Content Placeholder 2">
            <a:extLst>
              <a:ext uri="{FF2B5EF4-FFF2-40B4-BE49-F238E27FC236}">
                <a16:creationId xmlns:a16="http://schemas.microsoft.com/office/drawing/2014/main" id="{E01621DD-A057-CFAF-B625-375BBF579AE3}"/>
              </a:ext>
            </a:extLst>
          </p:cNvPr>
          <p:cNvSpPr>
            <a:spLocks noGrp="1"/>
          </p:cNvSpPr>
          <p:nvPr>
            <p:ph idx="1"/>
          </p:nvPr>
        </p:nvSpPr>
        <p:spPr/>
        <p:txBody>
          <a:bodyPr/>
          <a:lstStyle/>
          <a:p>
            <a:r>
              <a:rPr lang="en-US" dirty="0"/>
              <a:t>How did the Pharisees respond upon hearing what Jesus had done?  How did they try to counter what the people said about Jesus and detract from what He had done for the man? </a:t>
            </a:r>
          </a:p>
          <a:p>
            <a:r>
              <a:rPr lang="en-US" dirty="0"/>
              <a:t>What parables or sayings did Jesus offer to emphasize that attributing Christ’s work to Satan was illogical and inconsistent?</a:t>
            </a:r>
          </a:p>
          <a:p>
            <a:endParaRPr lang="en-US" dirty="0"/>
          </a:p>
        </p:txBody>
      </p:sp>
    </p:spTree>
    <p:extLst>
      <p:ext uri="{BB962C8B-B14F-4D97-AF65-F5344CB8AC3E}">
        <p14:creationId xmlns:p14="http://schemas.microsoft.com/office/powerpoint/2010/main" val="6166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B835-35F2-4705-38A0-9D39453D4C2B}"/>
              </a:ext>
            </a:extLst>
          </p:cNvPr>
          <p:cNvSpPr>
            <a:spLocks noGrp="1"/>
          </p:cNvSpPr>
          <p:nvPr>
            <p:ph type="title"/>
          </p:nvPr>
        </p:nvSpPr>
        <p:spPr/>
        <p:txBody>
          <a:bodyPr/>
          <a:lstStyle/>
          <a:p>
            <a:r>
              <a:rPr lang="en-US" dirty="0"/>
              <a:t>The Presence of God’s Spirit</a:t>
            </a:r>
          </a:p>
        </p:txBody>
      </p:sp>
      <p:sp>
        <p:nvSpPr>
          <p:cNvPr id="3" name="Content Placeholder 2">
            <a:extLst>
              <a:ext uri="{FF2B5EF4-FFF2-40B4-BE49-F238E27FC236}">
                <a16:creationId xmlns:a16="http://schemas.microsoft.com/office/drawing/2014/main" id="{45ADFA66-4D42-632B-9591-FB8E972C4C2B}"/>
              </a:ext>
            </a:extLst>
          </p:cNvPr>
          <p:cNvSpPr>
            <a:spLocks noGrp="1"/>
          </p:cNvSpPr>
          <p:nvPr>
            <p:ph idx="1"/>
          </p:nvPr>
        </p:nvSpPr>
        <p:spPr/>
        <p:txBody>
          <a:bodyPr/>
          <a:lstStyle/>
          <a:p>
            <a:r>
              <a:rPr lang="en-US" dirty="0"/>
              <a:t>How did Jesus’ logic show the Pharisee’s argument to be illogical? </a:t>
            </a:r>
          </a:p>
          <a:p>
            <a:r>
              <a:rPr lang="en-US" dirty="0"/>
              <a:t>What are some ways our culture responds to the works of Christ?</a:t>
            </a:r>
          </a:p>
          <a:p>
            <a:r>
              <a:rPr lang="en-US" dirty="0"/>
              <a:t>What did Jesus say to show the significance of His ability to drive out demons?  What rationale did Jesus give for casting out demons?</a:t>
            </a:r>
          </a:p>
          <a:p>
            <a:endParaRPr lang="en-US" dirty="0"/>
          </a:p>
        </p:txBody>
      </p:sp>
    </p:spTree>
    <p:extLst>
      <p:ext uri="{BB962C8B-B14F-4D97-AF65-F5344CB8AC3E}">
        <p14:creationId xmlns:p14="http://schemas.microsoft.com/office/powerpoint/2010/main" val="341954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4B60-B7E9-3C9F-1498-3EAF1CF43168}"/>
              </a:ext>
            </a:extLst>
          </p:cNvPr>
          <p:cNvSpPr>
            <a:spLocks noGrp="1"/>
          </p:cNvSpPr>
          <p:nvPr>
            <p:ph type="title"/>
          </p:nvPr>
        </p:nvSpPr>
        <p:spPr/>
        <p:txBody>
          <a:bodyPr/>
          <a:lstStyle/>
          <a:p>
            <a:pPr algn="l"/>
            <a:r>
              <a:rPr lang="en-US" dirty="0"/>
              <a:t>Listen for unforgiveness.</a:t>
            </a:r>
          </a:p>
        </p:txBody>
      </p:sp>
      <p:sp>
        <p:nvSpPr>
          <p:cNvPr id="3" name="Content Placeholder 2">
            <a:extLst>
              <a:ext uri="{FF2B5EF4-FFF2-40B4-BE49-F238E27FC236}">
                <a16:creationId xmlns:a16="http://schemas.microsoft.com/office/drawing/2014/main" id="{C09508F0-C208-3102-9A91-FDCF03A69C07}"/>
              </a:ext>
            </a:extLst>
          </p:cNvPr>
          <p:cNvSpPr>
            <a:spLocks noGrp="1"/>
          </p:cNvSpPr>
          <p:nvPr>
            <p:ph idx="1"/>
          </p:nvPr>
        </p:nvSpPr>
        <p:spPr>
          <a:xfrm>
            <a:off x="1993257" y="1976096"/>
            <a:ext cx="8205486" cy="4351338"/>
          </a:xfrm>
        </p:spPr>
        <p:txBody>
          <a:bodyPr/>
          <a:lstStyle/>
          <a:p>
            <a:pPr marL="0" indent="0" algn="ctr">
              <a:buNone/>
            </a:pPr>
            <a:r>
              <a:rPr lang="en-US" dirty="0"/>
              <a:t>Matthew 12:30-32 (NIV)  "He who is not with me is against me, and he who does not gather with me scatters. 31  And so I tell you, every sin and blasphemy will be forgiven men, but the blasphemy </a:t>
            </a:r>
          </a:p>
        </p:txBody>
      </p:sp>
    </p:spTree>
    <p:extLst>
      <p:ext uri="{BB962C8B-B14F-4D97-AF65-F5344CB8AC3E}">
        <p14:creationId xmlns:p14="http://schemas.microsoft.com/office/powerpoint/2010/main" val="262204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BBA27-0A3A-4AE7-B34E-413972027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EB2A6-C0F9-D941-1DDF-B2DB21863D04}"/>
              </a:ext>
            </a:extLst>
          </p:cNvPr>
          <p:cNvSpPr>
            <a:spLocks noGrp="1"/>
          </p:cNvSpPr>
          <p:nvPr>
            <p:ph type="title"/>
          </p:nvPr>
        </p:nvSpPr>
        <p:spPr/>
        <p:txBody>
          <a:bodyPr/>
          <a:lstStyle/>
          <a:p>
            <a:pPr algn="l"/>
            <a:r>
              <a:rPr lang="en-US" dirty="0"/>
              <a:t>Listen for unforgiveness.</a:t>
            </a:r>
          </a:p>
        </p:txBody>
      </p:sp>
      <p:sp>
        <p:nvSpPr>
          <p:cNvPr id="3" name="Content Placeholder 2">
            <a:extLst>
              <a:ext uri="{FF2B5EF4-FFF2-40B4-BE49-F238E27FC236}">
                <a16:creationId xmlns:a16="http://schemas.microsoft.com/office/drawing/2014/main" id="{0897777D-8D3A-D4BD-D410-B04FA5993D54}"/>
              </a:ext>
            </a:extLst>
          </p:cNvPr>
          <p:cNvSpPr>
            <a:spLocks noGrp="1"/>
          </p:cNvSpPr>
          <p:nvPr>
            <p:ph idx="1"/>
          </p:nvPr>
        </p:nvSpPr>
        <p:spPr>
          <a:xfrm>
            <a:off x="1993257" y="1976096"/>
            <a:ext cx="8205486" cy="4351338"/>
          </a:xfrm>
        </p:spPr>
        <p:txBody>
          <a:bodyPr/>
          <a:lstStyle/>
          <a:p>
            <a:pPr marL="0" indent="0" algn="ctr">
              <a:buNone/>
            </a:pPr>
            <a:r>
              <a:rPr lang="en-US" dirty="0"/>
              <a:t>against the Spirit will not be forgiven. 32  Anyone who speaks a word against the Son of Man will be forgiven, but anyone who speaks against the Holy Spirit will not be forgiven, either in this age or in the age to come.</a:t>
            </a:r>
          </a:p>
        </p:txBody>
      </p:sp>
      <p:pic>
        <p:nvPicPr>
          <p:cNvPr id="4" name="Picture 3">
            <a:extLst>
              <a:ext uri="{FF2B5EF4-FFF2-40B4-BE49-F238E27FC236}">
                <a16:creationId xmlns:a16="http://schemas.microsoft.com/office/drawing/2014/main" id="{5CDAE46D-48A0-D133-E300-4E7E9BCAD3A4}"/>
              </a:ext>
            </a:extLst>
          </p:cNvPr>
          <p:cNvPicPr>
            <a:picLocks noChangeAspect="1"/>
          </p:cNvPicPr>
          <p:nvPr/>
        </p:nvPicPr>
        <p:blipFill>
          <a:blip r:embed="rId2"/>
          <a:stretch>
            <a:fillRect/>
          </a:stretch>
        </p:blipFill>
        <p:spPr>
          <a:xfrm>
            <a:off x="4953965" y="5497973"/>
            <a:ext cx="2092436" cy="3070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36268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D98E-C505-2FE9-26CB-FA8430682630}"/>
              </a:ext>
            </a:extLst>
          </p:cNvPr>
          <p:cNvSpPr>
            <a:spLocks noGrp="1"/>
          </p:cNvSpPr>
          <p:nvPr>
            <p:ph type="title"/>
          </p:nvPr>
        </p:nvSpPr>
        <p:spPr/>
        <p:txBody>
          <a:bodyPr/>
          <a:lstStyle/>
          <a:p>
            <a:r>
              <a:rPr lang="en-US" dirty="0"/>
              <a:t>Unbelief Means No Forgiveness</a:t>
            </a:r>
          </a:p>
        </p:txBody>
      </p:sp>
      <p:sp>
        <p:nvSpPr>
          <p:cNvPr id="3" name="Content Placeholder 2">
            <a:extLst>
              <a:ext uri="{FF2B5EF4-FFF2-40B4-BE49-F238E27FC236}">
                <a16:creationId xmlns:a16="http://schemas.microsoft.com/office/drawing/2014/main" id="{48FC7E08-2E62-6CDA-3835-BE2C6A7B3759}"/>
              </a:ext>
            </a:extLst>
          </p:cNvPr>
          <p:cNvSpPr>
            <a:spLocks noGrp="1"/>
          </p:cNvSpPr>
          <p:nvPr>
            <p:ph idx="1"/>
          </p:nvPr>
        </p:nvSpPr>
        <p:spPr/>
        <p:txBody>
          <a:bodyPr/>
          <a:lstStyle/>
          <a:p>
            <a:r>
              <a:rPr lang="en-US" dirty="0"/>
              <a:t>What </a:t>
            </a:r>
            <a:r>
              <a:rPr lang="en-US" b="1" dirty="0"/>
              <a:t>good</a:t>
            </a:r>
            <a:r>
              <a:rPr lang="en-US" dirty="0"/>
              <a:t> news does Jesus declare? </a:t>
            </a:r>
          </a:p>
          <a:p>
            <a:r>
              <a:rPr lang="en-US" dirty="0"/>
              <a:t>What is the </a:t>
            </a:r>
            <a:r>
              <a:rPr lang="en-US" i="1" dirty="0"/>
              <a:t>exception</a:t>
            </a:r>
            <a:r>
              <a:rPr lang="en-US" dirty="0"/>
              <a:t> as far as forgiveness is concerned?</a:t>
            </a:r>
          </a:p>
          <a:p>
            <a:r>
              <a:rPr lang="en-US" dirty="0"/>
              <a:t>Jesus has been casting out evil spirits by the power of God’s Holy Spirit.  The Pharisees have rejected the idea that this is the work of the Holy Spirit.  How did this “blaspheme” the Holy Spirit?</a:t>
            </a:r>
          </a:p>
        </p:txBody>
      </p:sp>
    </p:spTree>
    <p:extLst>
      <p:ext uri="{BB962C8B-B14F-4D97-AF65-F5344CB8AC3E}">
        <p14:creationId xmlns:p14="http://schemas.microsoft.com/office/powerpoint/2010/main" val="379266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43F0-4E68-77E8-A013-7FB1B17574B1}"/>
              </a:ext>
            </a:extLst>
          </p:cNvPr>
          <p:cNvSpPr>
            <a:spLocks noGrp="1"/>
          </p:cNvSpPr>
          <p:nvPr>
            <p:ph type="title"/>
          </p:nvPr>
        </p:nvSpPr>
        <p:spPr/>
        <p:txBody>
          <a:bodyPr/>
          <a:lstStyle/>
          <a:p>
            <a:r>
              <a:rPr lang="en-US" dirty="0"/>
              <a:t>Unbelief Means No Forgiveness</a:t>
            </a:r>
          </a:p>
        </p:txBody>
      </p:sp>
      <p:sp>
        <p:nvSpPr>
          <p:cNvPr id="3" name="Content Placeholder 2">
            <a:extLst>
              <a:ext uri="{FF2B5EF4-FFF2-40B4-BE49-F238E27FC236}">
                <a16:creationId xmlns:a16="http://schemas.microsoft.com/office/drawing/2014/main" id="{55CA625D-0231-3AB2-7775-E562CA66A8C9}"/>
              </a:ext>
            </a:extLst>
          </p:cNvPr>
          <p:cNvSpPr>
            <a:spLocks noGrp="1"/>
          </p:cNvSpPr>
          <p:nvPr>
            <p:ph idx="1"/>
          </p:nvPr>
        </p:nvSpPr>
        <p:spPr/>
        <p:txBody>
          <a:bodyPr/>
          <a:lstStyle/>
          <a:p>
            <a:r>
              <a:rPr lang="en-US" dirty="0"/>
              <a:t>So how do people today reject the work of the Holy Spirit?</a:t>
            </a:r>
          </a:p>
          <a:p>
            <a:r>
              <a:rPr lang="en-US" dirty="0"/>
              <a:t>How does this passage give someone hope when they feel that God could never forgive them?</a:t>
            </a:r>
          </a:p>
          <a:p>
            <a:endParaRPr lang="en-US" dirty="0"/>
          </a:p>
        </p:txBody>
      </p:sp>
    </p:spTree>
    <p:extLst>
      <p:ext uri="{BB962C8B-B14F-4D97-AF65-F5344CB8AC3E}">
        <p14:creationId xmlns:p14="http://schemas.microsoft.com/office/powerpoint/2010/main" val="392659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BD78-0FDF-6E64-C4FA-0471D3156012}"/>
              </a:ext>
            </a:extLst>
          </p:cNvPr>
          <p:cNvSpPr>
            <a:spLocks noGrp="1"/>
          </p:cNvSpPr>
          <p:nvPr>
            <p:ph type="title"/>
          </p:nvPr>
        </p:nvSpPr>
        <p:spPr/>
        <p:txBody>
          <a:bodyPr/>
          <a:lstStyle/>
          <a:p>
            <a:r>
              <a:rPr lang="en-US" dirty="0"/>
              <a:t>Belief Means Forgiveness</a:t>
            </a:r>
          </a:p>
        </p:txBody>
      </p:sp>
      <p:sp>
        <p:nvSpPr>
          <p:cNvPr id="3" name="Content Placeholder 2">
            <a:extLst>
              <a:ext uri="{FF2B5EF4-FFF2-40B4-BE49-F238E27FC236}">
                <a16:creationId xmlns:a16="http://schemas.microsoft.com/office/drawing/2014/main" id="{5B4CC162-B751-A835-2851-2C77B97DDA68}"/>
              </a:ext>
            </a:extLst>
          </p:cNvPr>
          <p:cNvSpPr>
            <a:spLocks noGrp="1"/>
          </p:cNvSpPr>
          <p:nvPr>
            <p:ph idx="1"/>
          </p:nvPr>
        </p:nvSpPr>
        <p:spPr/>
        <p:txBody>
          <a:bodyPr/>
          <a:lstStyle/>
          <a:p>
            <a:r>
              <a:rPr lang="en-US" dirty="0">
                <a:solidFill>
                  <a:srgbClr val="C00000"/>
                </a:solidFill>
              </a:rPr>
              <a:t>Good News !!!</a:t>
            </a:r>
          </a:p>
          <a:p>
            <a:pPr lvl="1"/>
            <a:r>
              <a:rPr lang="en-US" dirty="0">
                <a:solidFill>
                  <a:srgbClr val="C00000"/>
                </a:solidFill>
              </a:rPr>
              <a:t>Confession, repentance, and receiving by faith God’s redeeming work on the cross can bring you forgiveness</a:t>
            </a:r>
          </a:p>
          <a:p>
            <a:r>
              <a:rPr lang="en-US" dirty="0">
                <a:solidFill>
                  <a:srgbClr val="C00000"/>
                </a:solidFill>
              </a:rPr>
              <a:t>If you are </a:t>
            </a:r>
            <a:r>
              <a:rPr lang="en-US" b="1" dirty="0">
                <a:solidFill>
                  <a:srgbClr val="C00000"/>
                </a:solidFill>
              </a:rPr>
              <a:t>worried</a:t>
            </a:r>
            <a:r>
              <a:rPr lang="en-US" dirty="0">
                <a:solidFill>
                  <a:srgbClr val="C00000"/>
                </a:solidFill>
              </a:rPr>
              <a:t> that maybe, you committed the unpardonable sin …</a:t>
            </a:r>
          </a:p>
          <a:p>
            <a:pPr lvl="1"/>
            <a:r>
              <a:rPr lang="en-US" dirty="0">
                <a:solidFill>
                  <a:srgbClr val="C00000"/>
                </a:solidFill>
              </a:rPr>
              <a:t>You haven’t !</a:t>
            </a:r>
          </a:p>
        </p:txBody>
      </p:sp>
    </p:spTree>
    <p:extLst>
      <p:ext uri="{BB962C8B-B14F-4D97-AF65-F5344CB8AC3E}">
        <p14:creationId xmlns:p14="http://schemas.microsoft.com/office/powerpoint/2010/main" val="180351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11C0-A7DE-1742-211F-827D5FCD1E3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60240A7-3C7E-39BC-CB78-A27639CCA88E}"/>
              </a:ext>
            </a:extLst>
          </p:cNvPr>
          <p:cNvSpPr>
            <a:spLocks noGrp="1"/>
          </p:cNvSpPr>
          <p:nvPr>
            <p:ph idx="1"/>
          </p:nvPr>
        </p:nvSpPr>
        <p:spPr/>
        <p:txBody>
          <a:bodyPr>
            <a:normAutofit/>
          </a:bodyPr>
          <a:lstStyle/>
          <a:p>
            <a:r>
              <a:rPr lang="en-US" dirty="0"/>
              <a:t>Get off the unpardoned list. </a:t>
            </a:r>
          </a:p>
          <a:p>
            <a:pPr lvl="1"/>
            <a:r>
              <a:rPr lang="en-US" dirty="0"/>
              <a:t>Have you resisted the Holy Spirit drawing you to Jesus? </a:t>
            </a:r>
          </a:p>
          <a:p>
            <a:pPr lvl="1"/>
            <a:r>
              <a:rPr lang="en-US" dirty="0"/>
              <a:t>Jesus is the way to heaven. </a:t>
            </a:r>
          </a:p>
          <a:p>
            <a:pPr lvl="1"/>
            <a:r>
              <a:rPr lang="en-US" dirty="0"/>
              <a:t>Embrace the forgiveness of sin provided for by the life, death, burial, and resurrection of Jesus. </a:t>
            </a:r>
          </a:p>
          <a:p>
            <a:pPr lvl="1"/>
            <a:r>
              <a:rPr lang="en-US" dirty="0"/>
              <a:t>Talk to your group leader.</a:t>
            </a:r>
          </a:p>
          <a:p>
            <a:endParaRPr lang="en-US" dirty="0"/>
          </a:p>
        </p:txBody>
      </p:sp>
    </p:spTree>
    <p:extLst>
      <p:ext uri="{BB962C8B-B14F-4D97-AF65-F5344CB8AC3E}">
        <p14:creationId xmlns:p14="http://schemas.microsoft.com/office/powerpoint/2010/main" val="2227970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C7605-17B4-27BE-49A5-EEA1E1C72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5A4DE-0761-7AA3-051C-EF5B833D335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64A7E6F-BAB3-0286-DC3D-C6B2A22A2816}"/>
              </a:ext>
            </a:extLst>
          </p:cNvPr>
          <p:cNvSpPr>
            <a:spLocks noGrp="1"/>
          </p:cNvSpPr>
          <p:nvPr>
            <p:ph idx="1"/>
          </p:nvPr>
        </p:nvSpPr>
        <p:spPr/>
        <p:txBody>
          <a:bodyPr/>
          <a:lstStyle/>
          <a:p>
            <a:r>
              <a:rPr lang="en-US" dirty="0"/>
              <a:t>Give up the critical attitude. </a:t>
            </a:r>
          </a:p>
          <a:p>
            <a:pPr lvl="1"/>
            <a:r>
              <a:rPr lang="en-US" dirty="0"/>
              <a:t>It’s so easy to possess a critical spirit, just like the Pharisees. </a:t>
            </a:r>
          </a:p>
          <a:p>
            <a:pPr lvl="1"/>
            <a:r>
              <a:rPr lang="en-US" dirty="0"/>
              <a:t>Sit quietly and ask God to examine your heart for a critical spirit. </a:t>
            </a:r>
          </a:p>
          <a:p>
            <a:pPr lvl="1"/>
            <a:r>
              <a:rPr lang="en-US" dirty="0"/>
              <a:t>Is there a sin for which you need to repent or a person with whom you need to reconcile?</a:t>
            </a:r>
          </a:p>
          <a:p>
            <a:endParaRPr lang="en-US" dirty="0"/>
          </a:p>
        </p:txBody>
      </p:sp>
    </p:spTree>
    <p:extLst>
      <p:ext uri="{BB962C8B-B14F-4D97-AF65-F5344CB8AC3E}">
        <p14:creationId xmlns:p14="http://schemas.microsoft.com/office/powerpoint/2010/main" val="2515223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6FBC-4808-7963-2018-BA292E2B8BEF}"/>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9C8D99E0-BEDA-82DE-B37A-D5DA0760CECD}"/>
              </a:ext>
            </a:extLst>
          </p:cNvPr>
          <p:cNvGrpSpPr/>
          <p:nvPr/>
        </p:nvGrpSpPr>
        <p:grpSpPr>
          <a:xfrm>
            <a:off x="2849598" y="1591294"/>
            <a:ext cx="6492803" cy="4261076"/>
            <a:chOff x="2849598" y="1591294"/>
            <a:chExt cx="6492803" cy="4261076"/>
          </a:xfrm>
        </p:grpSpPr>
        <p:pic>
          <p:nvPicPr>
            <p:cNvPr id="4" name="Picture 3" descr="A person touching a red ball&#10;&#10;AI-generated content may be incorrect.">
              <a:extLst>
                <a:ext uri="{FF2B5EF4-FFF2-40B4-BE49-F238E27FC236}">
                  <a16:creationId xmlns:a16="http://schemas.microsoft.com/office/drawing/2014/main" id="{E012139F-E0E5-A529-9A4E-7FC68562D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47850"/>
              <a:ext cx="5715000" cy="3162300"/>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2A3A368B-BAF3-D55C-F3A8-5B3886609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A4051510-7F5F-AA87-1FC7-7ED88146880A}"/>
              </a:ext>
            </a:extLst>
          </p:cNvPr>
          <p:cNvSpPr txBox="1"/>
          <p:nvPr/>
        </p:nvSpPr>
        <p:spPr>
          <a:xfrm>
            <a:off x="4049486" y="5852370"/>
            <a:ext cx="3918857"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047828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AC1F2-FAE3-F722-DD3E-7F49C237B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DD26D3-C0FE-73E3-BEFE-394716DC25B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B75AA54-08D2-6C57-DD2A-5827A13DE9B8}"/>
              </a:ext>
            </a:extLst>
          </p:cNvPr>
          <p:cNvSpPr>
            <a:spLocks noGrp="1"/>
          </p:cNvSpPr>
          <p:nvPr>
            <p:ph idx="1"/>
          </p:nvPr>
        </p:nvSpPr>
        <p:spPr/>
        <p:txBody>
          <a:bodyPr>
            <a:normAutofit/>
          </a:bodyPr>
          <a:lstStyle/>
          <a:p>
            <a:r>
              <a:rPr lang="en-US" dirty="0"/>
              <a:t>Have your lips freed. </a:t>
            </a:r>
          </a:p>
          <a:p>
            <a:pPr lvl="1"/>
            <a:r>
              <a:rPr lang="en-US" dirty="0"/>
              <a:t>Jesus freed the demon-possessed man’s lips so he could give God the glory. </a:t>
            </a:r>
          </a:p>
          <a:p>
            <a:pPr lvl="1"/>
            <a:r>
              <a:rPr lang="en-US" dirty="0"/>
              <a:t>Who do you need to talk with about what Jesus has done in your life? </a:t>
            </a:r>
          </a:p>
          <a:p>
            <a:pPr lvl="1"/>
            <a:r>
              <a:rPr lang="en-US" dirty="0"/>
              <a:t>Schedule a time to meet with this person and share what Jesus can do. </a:t>
            </a:r>
          </a:p>
          <a:p>
            <a:pPr marL="0" indent="0">
              <a:buNone/>
            </a:pPr>
            <a:endParaRPr lang="en-US" dirty="0"/>
          </a:p>
          <a:p>
            <a:endParaRPr lang="en-US" dirty="0"/>
          </a:p>
        </p:txBody>
      </p:sp>
    </p:spTree>
    <p:extLst>
      <p:ext uri="{BB962C8B-B14F-4D97-AF65-F5344CB8AC3E}">
        <p14:creationId xmlns:p14="http://schemas.microsoft.com/office/powerpoint/2010/main" val="187610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B3D9B-5986-58EC-BEB6-8427EF3093D4}"/>
              </a:ext>
            </a:extLst>
          </p:cNvPr>
          <p:cNvSpPr>
            <a:spLocks noGrp="1"/>
          </p:cNvSpPr>
          <p:nvPr>
            <p:ph type="title"/>
          </p:nvPr>
        </p:nvSpPr>
        <p:spPr/>
        <p:txBody>
          <a:bodyPr/>
          <a:lstStyle/>
          <a:p>
            <a:r>
              <a:rPr lang="en-US" dirty="0"/>
              <a:t>Family Activities</a:t>
            </a:r>
          </a:p>
        </p:txBody>
      </p:sp>
      <p:pic>
        <p:nvPicPr>
          <p:cNvPr id="7" name="Picture 6" descr="A black text on a white background&#10;&#10;AI-generated content may be incorrect.">
            <a:extLst>
              <a:ext uri="{FF2B5EF4-FFF2-40B4-BE49-F238E27FC236}">
                <a16:creationId xmlns:a16="http://schemas.microsoft.com/office/drawing/2014/main" id="{B14A5C0C-6543-AF98-7904-90236081200F}"/>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24742" y="1532787"/>
            <a:ext cx="4310272" cy="4108228"/>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10" name="Picture 9" descr="A person looking through binoculars&#10;&#10;AI-generated content may be incorrect.">
            <a:extLst>
              <a:ext uri="{FF2B5EF4-FFF2-40B4-BE49-F238E27FC236}">
                <a16:creationId xmlns:a16="http://schemas.microsoft.com/office/drawing/2014/main" id="{90759624-79FC-7183-32B0-BE5B42D9B8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2595" y="1405466"/>
            <a:ext cx="3571754" cy="3571754"/>
          </a:xfrm>
          <a:prstGeom prst="rect">
            <a:avLst/>
          </a:prstGeom>
          <a:ln>
            <a:noFill/>
          </a:ln>
          <a:effectLst>
            <a:outerShdw blurRad="292100" dist="139700" dir="2700000" algn="tl" rotWithShape="0">
              <a:srgbClr val="333333">
                <a:alpha val="65000"/>
              </a:srgbClr>
            </a:outerShdw>
          </a:effectLst>
        </p:spPr>
      </p:pic>
      <p:sp>
        <p:nvSpPr>
          <p:cNvPr id="11" name="Speech Bubble: Rectangle with Corners Rounded 10">
            <a:extLst>
              <a:ext uri="{FF2B5EF4-FFF2-40B4-BE49-F238E27FC236}">
                <a16:creationId xmlns:a16="http://schemas.microsoft.com/office/drawing/2014/main" id="{8A5B7B78-B72B-D51E-55E2-051A0F852C9C}"/>
              </a:ext>
            </a:extLst>
          </p:cNvPr>
          <p:cNvSpPr/>
          <p:nvPr/>
        </p:nvSpPr>
        <p:spPr>
          <a:xfrm>
            <a:off x="7370810" y="2115499"/>
            <a:ext cx="4596447" cy="3440349"/>
          </a:xfrm>
          <a:prstGeom prst="wedgeRoundRectCallout">
            <a:avLst>
              <a:gd name="adj1" fmla="val -73549"/>
              <a:gd name="adj2" fmla="val -21351"/>
              <a:gd name="adj3" fmla="val 1666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Aft>
                <a:spcPts val="1000"/>
              </a:spcAft>
              <a:buNone/>
            </a:pPr>
            <a:r>
              <a:rPr lang="en-US" sz="1600" dirty="0">
                <a:effectLst/>
                <a:latin typeface="Comic Sans MS" panose="030F0702030302020204" pitchFamily="66" charset="0"/>
                <a:ea typeface="Calibri" panose="020F0502020204030204" pitchFamily="34" charset="0"/>
                <a:cs typeface="Times New Roman" panose="02020603050405020304" pitchFamily="18" charset="0"/>
              </a:rPr>
              <a:t>This message just in from our local operative network in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Gianiaginof</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The underground Christian community wants to remind their fellow believers in the West that God is still in control. You will need to help us because our decoding team is at a fall middle school retreat.  Our tech support team can be contacted at </a:t>
            </a:r>
            <a:r>
              <a:rPr lang="en-US" sz="16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https://tinyurl.com/2masdmyv</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More Fun Family Activities are also available.</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971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5D057-1268-26A2-730E-62FF13333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E8788-985F-2164-3D3B-1403BC64268B}"/>
              </a:ext>
            </a:extLst>
          </p:cNvPr>
          <p:cNvSpPr>
            <a:spLocks noGrp="1"/>
          </p:cNvSpPr>
          <p:nvPr>
            <p:ph type="ctrTitle"/>
          </p:nvPr>
        </p:nvSpPr>
        <p:spPr/>
        <p:txBody>
          <a:bodyPr/>
          <a:lstStyle/>
          <a:p>
            <a:r>
              <a:rPr lang="en-US" dirty="0"/>
              <a:t>The Greatest Sin</a:t>
            </a:r>
          </a:p>
        </p:txBody>
      </p:sp>
      <p:sp>
        <p:nvSpPr>
          <p:cNvPr id="3" name="Subtitle 2">
            <a:extLst>
              <a:ext uri="{FF2B5EF4-FFF2-40B4-BE49-F238E27FC236}">
                <a16:creationId xmlns:a16="http://schemas.microsoft.com/office/drawing/2014/main" id="{009D530D-A9C0-297E-5A97-9F94259227C4}"/>
              </a:ext>
            </a:extLst>
          </p:cNvPr>
          <p:cNvSpPr>
            <a:spLocks noGrp="1"/>
          </p:cNvSpPr>
          <p:nvPr>
            <p:ph type="subTitle" idx="1"/>
          </p:nvPr>
        </p:nvSpPr>
        <p:spPr>
          <a:xfrm>
            <a:off x="1524000" y="3895106"/>
            <a:ext cx="9144000" cy="1362694"/>
          </a:xfrm>
        </p:spPr>
        <p:txBody>
          <a:bodyPr/>
          <a:lstStyle/>
          <a:p>
            <a:r>
              <a:rPr lang="en-US" dirty="0"/>
              <a:t>September 21</a:t>
            </a:r>
          </a:p>
        </p:txBody>
      </p:sp>
    </p:spTree>
    <p:extLst>
      <p:ext uri="{BB962C8B-B14F-4D97-AF65-F5344CB8AC3E}">
        <p14:creationId xmlns:p14="http://schemas.microsoft.com/office/powerpoint/2010/main" val="20272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8B25-09D2-A321-C430-BB8AAD58587F}"/>
              </a:ext>
            </a:extLst>
          </p:cNvPr>
          <p:cNvSpPr>
            <a:spLocks noGrp="1"/>
          </p:cNvSpPr>
          <p:nvPr>
            <p:ph type="title"/>
          </p:nvPr>
        </p:nvSpPr>
        <p:spPr/>
        <p:txBody>
          <a:bodyPr/>
          <a:lstStyle/>
          <a:p>
            <a:r>
              <a:rPr lang="en-US" dirty="0"/>
              <a:t>Make a list …</a:t>
            </a:r>
          </a:p>
        </p:txBody>
      </p:sp>
      <p:sp>
        <p:nvSpPr>
          <p:cNvPr id="3" name="Content Placeholder 2">
            <a:extLst>
              <a:ext uri="{FF2B5EF4-FFF2-40B4-BE49-F238E27FC236}">
                <a16:creationId xmlns:a16="http://schemas.microsoft.com/office/drawing/2014/main" id="{A064304C-451A-E01A-B6E3-89F4C214FED9}"/>
              </a:ext>
            </a:extLst>
          </p:cNvPr>
          <p:cNvSpPr>
            <a:spLocks noGrp="1"/>
          </p:cNvSpPr>
          <p:nvPr>
            <p:ph idx="1"/>
          </p:nvPr>
        </p:nvSpPr>
        <p:spPr/>
        <p:txBody>
          <a:bodyPr>
            <a:normAutofit fontScale="92500"/>
          </a:bodyPr>
          <a:lstStyle/>
          <a:p>
            <a:r>
              <a:rPr lang="en-US" dirty="0"/>
              <a:t>Who are some people in history forever linked with controversy?</a:t>
            </a:r>
          </a:p>
          <a:p>
            <a:endParaRPr lang="en-US" dirty="0"/>
          </a:p>
          <a:p>
            <a:r>
              <a:rPr lang="en-US" sz="3900" dirty="0">
                <a:solidFill>
                  <a:srgbClr val="C00000"/>
                </a:solidFill>
              </a:rPr>
              <a:t>Some of the controversies may have left the person “unforgivable”.</a:t>
            </a:r>
          </a:p>
          <a:p>
            <a:pPr lvl="1"/>
            <a:r>
              <a:rPr lang="en-US" sz="3500" dirty="0">
                <a:solidFill>
                  <a:srgbClr val="C00000"/>
                </a:solidFill>
              </a:rPr>
              <a:t>Today we look at a sin Jesus said was unforgivable.</a:t>
            </a:r>
          </a:p>
          <a:p>
            <a:pPr lvl="1"/>
            <a:r>
              <a:rPr lang="en-US" sz="3500" dirty="0">
                <a:solidFill>
                  <a:srgbClr val="C00000"/>
                </a:solidFill>
              </a:rPr>
              <a:t>That greatest sin is that of never trusting Jesus or unbelief.</a:t>
            </a:r>
          </a:p>
          <a:p>
            <a:endParaRPr lang="en-US" dirty="0"/>
          </a:p>
        </p:txBody>
      </p:sp>
      <p:grpSp>
        <p:nvGrpSpPr>
          <p:cNvPr id="4" name="Group 3">
            <a:extLst>
              <a:ext uri="{FF2B5EF4-FFF2-40B4-BE49-F238E27FC236}">
                <a16:creationId xmlns:a16="http://schemas.microsoft.com/office/drawing/2014/main" id="{DEFF1F3C-9901-BFE3-4A9B-9ED383BB023B}"/>
              </a:ext>
            </a:extLst>
          </p:cNvPr>
          <p:cNvGrpSpPr/>
          <p:nvPr/>
        </p:nvGrpSpPr>
        <p:grpSpPr>
          <a:xfrm>
            <a:off x="1931623" y="3229337"/>
            <a:ext cx="8431195" cy="2677886"/>
            <a:chOff x="2050128" y="3032826"/>
            <a:chExt cx="8431195" cy="2677886"/>
          </a:xfrm>
        </p:grpSpPr>
        <p:pic>
          <p:nvPicPr>
            <p:cNvPr id="1030" name="Picture 6" descr="th jfklho">
              <a:extLst>
                <a:ext uri="{FF2B5EF4-FFF2-40B4-BE49-F238E27FC236}">
                  <a16:creationId xmlns:a16="http://schemas.microsoft.com/office/drawing/2014/main" id="{47FAE2AF-1812-D637-D51A-FD26D192AA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6274" y="3493318"/>
              <a:ext cx="2618283" cy="1786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32" name="Picture 8" descr="Informal Portrait of President Richard Nixon">
              <a:extLst>
                <a:ext uri="{FF2B5EF4-FFF2-40B4-BE49-F238E27FC236}">
                  <a16:creationId xmlns:a16="http://schemas.microsoft.com/office/drawing/2014/main" id="{70EF1532-2524-5360-7E37-4120D8B828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0128" y="3032826"/>
              <a:ext cx="2119993" cy="2677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34" name="Picture 10" descr="Performer stage television">
              <a:extLst>
                <a:ext uri="{FF2B5EF4-FFF2-40B4-BE49-F238E27FC236}">
                  <a16:creationId xmlns:a16="http://schemas.microsoft.com/office/drawing/2014/main" id="{CC68A2DF-23F3-7A04-9889-B4D5F9BA7F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2345" y="3062358"/>
              <a:ext cx="1718978" cy="2648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530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519F-9842-71AE-BE25-F19DE81CF3CE}"/>
              </a:ext>
            </a:extLst>
          </p:cNvPr>
          <p:cNvSpPr>
            <a:spLocks noGrp="1"/>
          </p:cNvSpPr>
          <p:nvPr>
            <p:ph type="title"/>
          </p:nvPr>
        </p:nvSpPr>
        <p:spPr/>
        <p:txBody>
          <a:bodyPr/>
          <a:lstStyle/>
          <a:p>
            <a:pPr algn="l"/>
            <a:r>
              <a:rPr lang="en-US" dirty="0"/>
              <a:t>Listen for astonishment.</a:t>
            </a:r>
          </a:p>
        </p:txBody>
      </p:sp>
      <p:sp>
        <p:nvSpPr>
          <p:cNvPr id="3" name="Content Placeholder 2">
            <a:extLst>
              <a:ext uri="{FF2B5EF4-FFF2-40B4-BE49-F238E27FC236}">
                <a16:creationId xmlns:a16="http://schemas.microsoft.com/office/drawing/2014/main" id="{11688898-4161-28EF-9E3D-9356BD3AD827}"/>
              </a:ext>
            </a:extLst>
          </p:cNvPr>
          <p:cNvSpPr>
            <a:spLocks noGrp="1"/>
          </p:cNvSpPr>
          <p:nvPr>
            <p:ph idx="1"/>
          </p:nvPr>
        </p:nvSpPr>
        <p:spPr>
          <a:xfrm>
            <a:off x="1553419" y="1929797"/>
            <a:ext cx="9085161" cy="4351338"/>
          </a:xfrm>
        </p:spPr>
        <p:txBody>
          <a:bodyPr/>
          <a:lstStyle/>
          <a:p>
            <a:pPr marL="0" indent="0" algn="ctr">
              <a:buNone/>
            </a:pPr>
            <a:r>
              <a:rPr lang="en-US" dirty="0"/>
              <a:t>Matthew 12:22-23 (NIV) Then they brought him a demon-possessed man who was blind and mute, and Jesus healed him, so that he could both talk and see. 23  All the people were astonished and said, "Could this be the Son of David?" </a:t>
            </a:r>
          </a:p>
          <a:p>
            <a:pPr marL="0" indent="0" algn="ctr">
              <a:buNone/>
            </a:pPr>
            <a:endParaRPr lang="en-US" dirty="0"/>
          </a:p>
        </p:txBody>
      </p:sp>
      <p:pic>
        <p:nvPicPr>
          <p:cNvPr id="5" name="Picture 4">
            <a:extLst>
              <a:ext uri="{FF2B5EF4-FFF2-40B4-BE49-F238E27FC236}">
                <a16:creationId xmlns:a16="http://schemas.microsoft.com/office/drawing/2014/main" id="{9594CD9F-1BFB-E502-DF72-22A1C18EB7C8}"/>
              </a:ext>
            </a:extLst>
          </p:cNvPr>
          <p:cNvPicPr>
            <a:picLocks noChangeAspect="1"/>
          </p:cNvPicPr>
          <p:nvPr/>
        </p:nvPicPr>
        <p:blipFill>
          <a:blip r:embed="rId2"/>
          <a:stretch>
            <a:fillRect/>
          </a:stretch>
        </p:blipFill>
        <p:spPr>
          <a:xfrm>
            <a:off x="4942391" y="5440100"/>
            <a:ext cx="2092436" cy="3070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296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67E5-A85E-DCF7-9CCC-063641CC4CF5}"/>
              </a:ext>
            </a:extLst>
          </p:cNvPr>
          <p:cNvSpPr>
            <a:spLocks noGrp="1"/>
          </p:cNvSpPr>
          <p:nvPr>
            <p:ph type="title"/>
          </p:nvPr>
        </p:nvSpPr>
        <p:spPr/>
        <p:txBody>
          <a:bodyPr/>
          <a:lstStyle/>
          <a:p>
            <a:r>
              <a:rPr lang="en-US" dirty="0"/>
              <a:t>The Power of God</a:t>
            </a:r>
          </a:p>
        </p:txBody>
      </p:sp>
      <p:sp>
        <p:nvSpPr>
          <p:cNvPr id="3" name="Content Placeholder 2">
            <a:extLst>
              <a:ext uri="{FF2B5EF4-FFF2-40B4-BE49-F238E27FC236}">
                <a16:creationId xmlns:a16="http://schemas.microsoft.com/office/drawing/2014/main" id="{69C3FDE9-D8C9-F76B-59DC-7ABBB2A169F8}"/>
              </a:ext>
            </a:extLst>
          </p:cNvPr>
          <p:cNvSpPr>
            <a:spLocks noGrp="1"/>
          </p:cNvSpPr>
          <p:nvPr>
            <p:ph idx="1"/>
          </p:nvPr>
        </p:nvSpPr>
        <p:spPr/>
        <p:txBody>
          <a:bodyPr/>
          <a:lstStyle/>
          <a:p>
            <a:r>
              <a:rPr lang="en-US" dirty="0"/>
              <a:t>What situation did Jesus address? </a:t>
            </a:r>
          </a:p>
          <a:p>
            <a:r>
              <a:rPr lang="en-US" dirty="0"/>
              <a:t>What are some ways you see Satan at work in the world today?</a:t>
            </a:r>
          </a:p>
          <a:p>
            <a:r>
              <a:rPr lang="en-US" dirty="0"/>
              <a:t>How did the people respond to what they saw? </a:t>
            </a:r>
          </a:p>
          <a:p>
            <a:r>
              <a:rPr lang="en-US" dirty="0"/>
              <a:t>When have </a:t>
            </a:r>
            <a:r>
              <a:rPr lang="en-US" b="1" dirty="0"/>
              <a:t>you</a:t>
            </a:r>
            <a:r>
              <a:rPr lang="en-US" dirty="0"/>
              <a:t> been amazed by a display of God’s power?</a:t>
            </a:r>
          </a:p>
          <a:p>
            <a:endParaRPr lang="en-US" dirty="0"/>
          </a:p>
        </p:txBody>
      </p:sp>
    </p:spTree>
    <p:extLst>
      <p:ext uri="{BB962C8B-B14F-4D97-AF65-F5344CB8AC3E}">
        <p14:creationId xmlns:p14="http://schemas.microsoft.com/office/powerpoint/2010/main" val="252069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CB2E-9EE3-28BE-0798-5A0104B297C5}"/>
              </a:ext>
            </a:extLst>
          </p:cNvPr>
          <p:cNvSpPr>
            <a:spLocks noGrp="1"/>
          </p:cNvSpPr>
          <p:nvPr>
            <p:ph type="title"/>
          </p:nvPr>
        </p:nvSpPr>
        <p:spPr/>
        <p:txBody>
          <a:bodyPr/>
          <a:lstStyle/>
          <a:p>
            <a:r>
              <a:rPr lang="en-US" dirty="0"/>
              <a:t>The Power of God</a:t>
            </a:r>
          </a:p>
        </p:txBody>
      </p:sp>
      <p:sp>
        <p:nvSpPr>
          <p:cNvPr id="3" name="Content Placeholder 2">
            <a:extLst>
              <a:ext uri="{FF2B5EF4-FFF2-40B4-BE49-F238E27FC236}">
                <a16:creationId xmlns:a16="http://schemas.microsoft.com/office/drawing/2014/main" id="{56CD1F4A-7C37-008C-C47D-4E4A6C186697}"/>
              </a:ext>
            </a:extLst>
          </p:cNvPr>
          <p:cNvSpPr>
            <a:spLocks noGrp="1"/>
          </p:cNvSpPr>
          <p:nvPr>
            <p:ph idx="1"/>
          </p:nvPr>
        </p:nvSpPr>
        <p:spPr/>
        <p:txBody>
          <a:bodyPr/>
          <a:lstStyle/>
          <a:p>
            <a:r>
              <a:rPr lang="en-US" dirty="0"/>
              <a:t>What are the implications of the title “Son of David”?  What seems to be the attitude of the people who ask this question?</a:t>
            </a:r>
          </a:p>
          <a:p>
            <a:r>
              <a:rPr lang="en-US" dirty="0"/>
              <a:t>When Jesus spoke of Himself, He used the title “Son of Man”.  Why do you suppose He used this term instead of referring to Himself as the “Messiah”?</a:t>
            </a:r>
          </a:p>
          <a:p>
            <a:endParaRPr lang="en-US" dirty="0"/>
          </a:p>
        </p:txBody>
      </p:sp>
    </p:spTree>
    <p:extLst>
      <p:ext uri="{BB962C8B-B14F-4D97-AF65-F5344CB8AC3E}">
        <p14:creationId xmlns:p14="http://schemas.microsoft.com/office/powerpoint/2010/main" val="208624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BB74-5C78-069C-0BE5-5CADA008B9A1}"/>
              </a:ext>
            </a:extLst>
          </p:cNvPr>
          <p:cNvSpPr>
            <a:spLocks noGrp="1"/>
          </p:cNvSpPr>
          <p:nvPr>
            <p:ph type="title"/>
          </p:nvPr>
        </p:nvSpPr>
        <p:spPr/>
        <p:txBody>
          <a:bodyPr/>
          <a:lstStyle/>
          <a:p>
            <a:r>
              <a:rPr lang="en-US" dirty="0"/>
              <a:t>The Power of God</a:t>
            </a:r>
          </a:p>
        </p:txBody>
      </p:sp>
      <p:sp>
        <p:nvSpPr>
          <p:cNvPr id="3" name="Content Placeholder 2">
            <a:extLst>
              <a:ext uri="{FF2B5EF4-FFF2-40B4-BE49-F238E27FC236}">
                <a16:creationId xmlns:a16="http://schemas.microsoft.com/office/drawing/2014/main" id="{05D1CA2B-A824-FE09-12BD-60FCC13C1922}"/>
              </a:ext>
            </a:extLst>
          </p:cNvPr>
          <p:cNvSpPr>
            <a:spLocks noGrp="1"/>
          </p:cNvSpPr>
          <p:nvPr>
            <p:ph idx="1"/>
          </p:nvPr>
        </p:nvSpPr>
        <p:spPr/>
        <p:txBody>
          <a:bodyPr/>
          <a:lstStyle/>
          <a:p>
            <a:r>
              <a:rPr lang="en-US" dirty="0"/>
              <a:t>On a bigger scale, how do you see the kingdom of God overcoming the evil one in today’s world?</a:t>
            </a:r>
          </a:p>
        </p:txBody>
      </p:sp>
      <p:pic>
        <p:nvPicPr>
          <p:cNvPr id="3074" name="Picture 2" descr="Free Bible Worship photo and picture">
            <a:extLst>
              <a:ext uri="{FF2B5EF4-FFF2-40B4-BE49-F238E27FC236}">
                <a16:creationId xmlns:a16="http://schemas.microsoft.com/office/drawing/2014/main" id="{A53599C5-3AE6-895C-9E23-E484B9F4A7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1771" y="3533173"/>
            <a:ext cx="3042112" cy="2027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Operation Christmas Child - Steamboat ...">
            <a:extLst>
              <a:ext uri="{FF2B5EF4-FFF2-40B4-BE49-F238E27FC236}">
                <a16:creationId xmlns:a16="http://schemas.microsoft.com/office/drawing/2014/main" id="{2FA0726E-E887-08CD-6001-1CB3C8695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696" y="3533173"/>
            <a:ext cx="3619885" cy="2027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52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EE66-5F89-2608-BDF5-96A4CB0B0439}"/>
              </a:ext>
            </a:extLst>
          </p:cNvPr>
          <p:cNvSpPr>
            <a:spLocks noGrp="1"/>
          </p:cNvSpPr>
          <p:nvPr>
            <p:ph type="title"/>
          </p:nvPr>
        </p:nvSpPr>
        <p:spPr/>
        <p:txBody>
          <a:bodyPr/>
          <a:lstStyle/>
          <a:p>
            <a:pPr algn="l"/>
            <a:r>
              <a:rPr lang="en-US" dirty="0"/>
              <a:t>Listen for Jesus’ logic.</a:t>
            </a:r>
          </a:p>
        </p:txBody>
      </p:sp>
      <p:sp>
        <p:nvSpPr>
          <p:cNvPr id="3" name="Content Placeholder 2">
            <a:extLst>
              <a:ext uri="{FF2B5EF4-FFF2-40B4-BE49-F238E27FC236}">
                <a16:creationId xmlns:a16="http://schemas.microsoft.com/office/drawing/2014/main" id="{FF919C45-F80B-07F7-ACFB-243F9344F1A6}"/>
              </a:ext>
            </a:extLst>
          </p:cNvPr>
          <p:cNvSpPr>
            <a:spLocks noGrp="1"/>
          </p:cNvSpPr>
          <p:nvPr>
            <p:ph idx="1"/>
          </p:nvPr>
        </p:nvSpPr>
        <p:spPr>
          <a:xfrm>
            <a:off x="1692315" y="1883498"/>
            <a:ext cx="8807370" cy="4351338"/>
          </a:xfrm>
        </p:spPr>
        <p:txBody>
          <a:bodyPr/>
          <a:lstStyle/>
          <a:p>
            <a:pPr marL="0" indent="0" algn="ctr">
              <a:buNone/>
            </a:pPr>
            <a:r>
              <a:rPr lang="en-US" dirty="0"/>
              <a:t>Matthew 12:24-29 (NIV)   But when the Pharisees heard this, they said, "It is only by Beelzebub, the prince of demons, that this fellow drives out demons." 25  Jesus knew their thoughts and said to them, "Every kingdom divided against itself will be ruined, and every city or </a:t>
            </a:r>
          </a:p>
        </p:txBody>
      </p:sp>
    </p:spTree>
    <p:extLst>
      <p:ext uri="{BB962C8B-B14F-4D97-AF65-F5344CB8AC3E}">
        <p14:creationId xmlns:p14="http://schemas.microsoft.com/office/powerpoint/2010/main" val="25105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28A54-945A-0C2B-9A90-90FE496EC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8D424-818D-0589-A49E-5F4A6D8E00D4}"/>
              </a:ext>
            </a:extLst>
          </p:cNvPr>
          <p:cNvSpPr>
            <a:spLocks noGrp="1"/>
          </p:cNvSpPr>
          <p:nvPr>
            <p:ph type="title"/>
          </p:nvPr>
        </p:nvSpPr>
        <p:spPr/>
        <p:txBody>
          <a:bodyPr/>
          <a:lstStyle/>
          <a:p>
            <a:pPr algn="l"/>
            <a:r>
              <a:rPr lang="en-US" dirty="0"/>
              <a:t>Listen for Jesus’ logic.</a:t>
            </a:r>
          </a:p>
        </p:txBody>
      </p:sp>
      <p:sp>
        <p:nvSpPr>
          <p:cNvPr id="3" name="Content Placeholder 2">
            <a:extLst>
              <a:ext uri="{FF2B5EF4-FFF2-40B4-BE49-F238E27FC236}">
                <a16:creationId xmlns:a16="http://schemas.microsoft.com/office/drawing/2014/main" id="{03A022C1-3E0A-1A73-F339-EB6606D199BE}"/>
              </a:ext>
            </a:extLst>
          </p:cNvPr>
          <p:cNvSpPr>
            <a:spLocks noGrp="1"/>
          </p:cNvSpPr>
          <p:nvPr>
            <p:ph idx="1"/>
          </p:nvPr>
        </p:nvSpPr>
        <p:spPr>
          <a:xfrm>
            <a:off x="1692315" y="1883498"/>
            <a:ext cx="8807370" cy="4351338"/>
          </a:xfrm>
        </p:spPr>
        <p:txBody>
          <a:bodyPr/>
          <a:lstStyle/>
          <a:p>
            <a:pPr marL="0" indent="0" algn="ctr">
              <a:buNone/>
            </a:pPr>
            <a:r>
              <a:rPr lang="en-US" dirty="0"/>
              <a:t>household divided against itself will not stand. 26  If Satan drives out Satan, he is divided against himself. How then can his kingdom stand? 27  And if I drive out demons by Beelzebub, by whom do your people drive them out? So then, they will </a:t>
            </a:r>
          </a:p>
        </p:txBody>
      </p:sp>
    </p:spTree>
    <p:extLst>
      <p:ext uri="{BB962C8B-B14F-4D97-AF65-F5344CB8AC3E}">
        <p14:creationId xmlns:p14="http://schemas.microsoft.com/office/powerpoint/2010/main" val="2437251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56</TotalTime>
  <Words>1028</Words>
  <Application>Microsoft Office PowerPoint</Application>
  <PresentationFormat>Widescreen</PresentationFormat>
  <Paragraphs>71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The Greatest Sin</vt:lpstr>
      <vt:lpstr>Video Introduction</vt:lpstr>
      <vt:lpstr>Make a list …</vt:lpstr>
      <vt:lpstr>Listen for astonishment.</vt:lpstr>
      <vt:lpstr>The Power of God</vt:lpstr>
      <vt:lpstr>The Power of God</vt:lpstr>
      <vt:lpstr>The Power of God</vt:lpstr>
      <vt:lpstr>Listen for Jesus’ logic.</vt:lpstr>
      <vt:lpstr>Listen for Jesus’ logic.</vt:lpstr>
      <vt:lpstr>Listen for Jesus’ logic.</vt:lpstr>
      <vt:lpstr>The Presence of God’s Spirit</vt:lpstr>
      <vt:lpstr>The Presence of God’s Spirit</vt:lpstr>
      <vt:lpstr>Listen for unforgiveness.</vt:lpstr>
      <vt:lpstr>Listen for unforgiveness.</vt:lpstr>
      <vt:lpstr>Unbelief Means No Forgiveness</vt:lpstr>
      <vt:lpstr>Unbelief Means No Forgiveness</vt:lpstr>
      <vt:lpstr>Belief Means Forgiveness</vt:lpstr>
      <vt:lpstr>Application</vt:lpstr>
      <vt:lpstr>Application</vt:lpstr>
      <vt:lpstr>Application</vt:lpstr>
      <vt:lpstr>Family Activities</vt:lpstr>
      <vt:lpstr>The Greatest Sin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2025-08-28T14:42:29Z</dcterms:created>
  <dcterms:modified xsi:type="dcterms:W3CDTF">2025-08-28T15:38:41Z</dcterms:modified>
</cp:coreProperties>
</file>