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flip="none" rotWithShape="1">
            <a:gsLst>
              <a:gs pos="0">
                <a:schemeClr val="accent1">
                  <a:lumMod val="5000"/>
                  <a:lumOff val="95000"/>
                  <a:alpha val="87000"/>
                </a:schemeClr>
              </a:gs>
              <a:gs pos="64000">
                <a:schemeClr val="accent1">
                  <a:lumMod val="45000"/>
                  <a:lumOff val="55000"/>
                  <a:alpha val="79000"/>
                </a:schemeClr>
              </a:gs>
              <a:gs pos="83000">
                <a:schemeClr val="accent1">
                  <a:lumMod val="45000"/>
                  <a:lumOff val="55000"/>
                  <a:alpha val="80000"/>
                </a:schemeClr>
              </a:gs>
              <a:gs pos="100000">
                <a:schemeClr val="accent1">
                  <a:lumMod val="30000"/>
                  <a:lumOff val="70000"/>
                  <a:alpha val="81000"/>
                </a:schemeClr>
              </a:gs>
            </a:gsLst>
            <a:lin ang="5400000" scaled="1"/>
            <a:tileRect/>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wt78p53"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bdhpzarb" TargetMode="External"/><Relationship Id="rId2" Type="http://schemas.openxmlformats.org/officeDocument/2006/relationships/image" Target="../media/image12.jp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29595"/>
          </a:xfrm>
        </p:spPr>
        <p:txBody>
          <a:bodyPr/>
          <a:lstStyle/>
          <a:p>
            <a:r>
              <a:rPr lang="en-US" dirty="0"/>
              <a:t>The Greatest Return</a:t>
            </a:r>
          </a:p>
        </p:txBody>
      </p:sp>
      <p:sp>
        <p:nvSpPr>
          <p:cNvPr id="3" name="Subtitle 2"/>
          <p:cNvSpPr>
            <a:spLocks noGrp="1"/>
          </p:cNvSpPr>
          <p:nvPr>
            <p:ph type="subTitle" idx="1"/>
          </p:nvPr>
        </p:nvSpPr>
        <p:spPr/>
        <p:txBody>
          <a:bodyPr/>
          <a:lstStyle/>
          <a:p>
            <a:r>
              <a:rPr lang="en-US"/>
              <a:t>October 12</a:t>
            </a:r>
            <a:endParaRPr lang="en-US" dirty="0"/>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B8BA-666F-EAE9-CD05-9FC16406D5D8}"/>
              </a:ext>
            </a:extLst>
          </p:cNvPr>
          <p:cNvSpPr>
            <a:spLocks noGrp="1"/>
          </p:cNvSpPr>
          <p:nvPr>
            <p:ph type="title"/>
          </p:nvPr>
        </p:nvSpPr>
        <p:spPr/>
        <p:txBody>
          <a:bodyPr/>
          <a:lstStyle/>
          <a:p>
            <a:r>
              <a:rPr lang="en-US" dirty="0"/>
              <a:t>Jesus Will Return</a:t>
            </a:r>
          </a:p>
        </p:txBody>
      </p:sp>
      <p:sp>
        <p:nvSpPr>
          <p:cNvPr id="3" name="Content Placeholder 2">
            <a:extLst>
              <a:ext uri="{FF2B5EF4-FFF2-40B4-BE49-F238E27FC236}">
                <a16:creationId xmlns:a16="http://schemas.microsoft.com/office/drawing/2014/main" id="{9F51EB60-CDCB-FD39-E329-705463C66125}"/>
              </a:ext>
            </a:extLst>
          </p:cNvPr>
          <p:cNvSpPr>
            <a:spLocks noGrp="1"/>
          </p:cNvSpPr>
          <p:nvPr>
            <p:ph idx="1"/>
          </p:nvPr>
        </p:nvSpPr>
        <p:spPr/>
        <p:txBody>
          <a:bodyPr/>
          <a:lstStyle/>
          <a:p>
            <a:r>
              <a:rPr lang="en-US" dirty="0"/>
              <a:t>How can we seek to increase our joy in Jesus company here on earth?</a:t>
            </a:r>
          </a:p>
        </p:txBody>
      </p:sp>
      <p:pic>
        <p:nvPicPr>
          <p:cNvPr id="3076" name="Picture 4" descr="Group Singing Praise">
            <a:extLst>
              <a:ext uri="{FF2B5EF4-FFF2-40B4-BE49-F238E27FC236}">
                <a16:creationId xmlns:a16="http://schemas.microsoft.com/office/drawing/2014/main" id="{D4FB3206-DACC-FDBA-CD2D-94CFD51B2C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539" y="3867334"/>
            <a:ext cx="3485349" cy="2123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Father and Daughter are Reading a Book">
            <a:extLst>
              <a:ext uri="{FF2B5EF4-FFF2-40B4-BE49-F238E27FC236}">
                <a16:creationId xmlns:a16="http://schemas.microsoft.com/office/drawing/2014/main" id="{BABB5132-EFB7-A80D-2AA7-DB681C1D45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70040" y="3553428"/>
            <a:ext cx="2327942" cy="23785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School Girl Studying">
            <a:extLst>
              <a:ext uri="{FF2B5EF4-FFF2-40B4-BE49-F238E27FC236}">
                <a16:creationId xmlns:a16="http://schemas.microsoft.com/office/drawing/2014/main" id="{0BE838C7-4CE3-7D9E-85EF-9DC6C2E3A0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2788" y="3803219"/>
            <a:ext cx="1984737" cy="2252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597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1C5A3-6366-E330-C8BB-BFABE166F38C}"/>
              </a:ext>
            </a:extLst>
          </p:cNvPr>
          <p:cNvSpPr>
            <a:spLocks noGrp="1"/>
          </p:cNvSpPr>
          <p:nvPr>
            <p:ph type="title"/>
          </p:nvPr>
        </p:nvSpPr>
        <p:spPr/>
        <p:txBody>
          <a:bodyPr/>
          <a:lstStyle/>
          <a:p>
            <a:pPr algn="l"/>
            <a:r>
              <a:rPr lang="en-US" dirty="0"/>
              <a:t>Listen for a timetable.</a:t>
            </a:r>
          </a:p>
        </p:txBody>
      </p:sp>
      <p:sp>
        <p:nvSpPr>
          <p:cNvPr id="3" name="Content Placeholder 2">
            <a:extLst>
              <a:ext uri="{FF2B5EF4-FFF2-40B4-BE49-F238E27FC236}">
                <a16:creationId xmlns:a16="http://schemas.microsoft.com/office/drawing/2014/main" id="{BE7D6F8A-C4C2-B269-7D53-E86105C710CA}"/>
              </a:ext>
            </a:extLst>
          </p:cNvPr>
          <p:cNvSpPr>
            <a:spLocks noGrp="1"/>
          </p:cNvSpPr>
          <p:nvPr>
            <p:ph idx="1"/>
          </p:nvPr>
        </p:nvSpPr>
        <p:spPr/>
        <p:txBody>
          <a:bodyPr/>
          <a:lstStyle/>
          <a:p>
            <a:pPr marL="0" indent="0" algn="ctr">
              <a:buNone/>
            </a:pPr>
            <a:r>
              <a:rPr lang="en-US" dirty="0"/>
              <a:t>1 Thessalonians 5:1-3 (NIV)  Now, brothers, about times and dates we do not need to write to you, 2  for you know very well that the day of the Lord will come like a thief in the night. 3  While people are saying, "Peace and safety," destruction will come on them suddenly, as labor pains on a pregnant woman, and they will not escape.</a:t>
            </a:r>
          </a:p>
        </p:txBody>
      </p:sp>
      <p:pic>
        <p:nvPicPr>
          <p:cNvPr id="4" name="Picture 3">
            <a:extLst>
              <a:ext uri="{FF2B5EF4-FFF2-40B4-BE49-F238E27FC236}">
                <a16:creationId xmlns:a16="http://schemas.microsoft.com/office/drawing/2014/main" id="{CAFBCCD1-22FA-D003-3C1E-61844D70B6E4}"/>
              </a:ext>
            </a:extLst>
          </p:cNvPr>
          <p:cNvPicPr>
            <a:picLocks noChangeAspect="1"/>
          </p:cNvPicPr>
          <p:nvPr/>
        </p:nvPicPr>
        <p:blipFill>
          <a:blip r:embed="rId2"/>
          <a:stretch>
            <a:fillRect/>
          </a:stretch>
        </p:blipFill>
        <p:spPr>
          <a:xfrm>
            <a:off x="5072190" y="5658953"/>
            <a:ext cx="2047619"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83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ABAB-1721-FE18-F263-86154B29EFB9}"/>
              </a:ext>
            </a:extLst>
          </p:cNvPr>
          <p:cNvSpPr>
            <a:spLocks noGrp="1"/>
          </p:cNvSpPr>
          <p:nvPr>
            <p:ph type="title"/>
          </p:nvPr>
        </p:nvSpPr>
        <p:spPr/>
        <p:txBody>
          <a:bodyPr/>
          <a:lstStyle/>
          <a:p>
            <a:r>
              <a:rPr lang="en-US" dirty="0"/>
              <a:t>Specific Time Unknown</a:t>
            </a:r>
          </a:p>
        </p:txBody>
      </p:sp>
      <p:sp>
        <p:nvSpPr>
          <p:cNvPr id="3" name="Content Placeholder 2">
            <a:extLst>
              <a:ext uri="{FF2B5EF4-FFF2-40B4-BE49-F238E27FC236}">
                <a16:creationId xmlns:a16="http://schemas.microsoft.com/office/drawing/2014/main" id="{006661FA-8C9B-532D-FBCA-481E9129D509}"/>
              </a:ext>
            </a:extLst>
          </p:cNvPr>
          <p:cNvSpPr>
            <a:spLocks noGrp="1"/>
          </p:cNvSpPr>
          <p:nvPr>
            <p:ph idx="1"/>
          </p:nvPr>
        </p:nvSpPr>
        <p:spPr/>
        <p:txBody>
          <a:bodyPr/>
          <a:lstStyle/>
          <a:p>
            <a:r>
              <a:rPr lang="en-US" dirty="0"/>
              <a:t>Pual says there’s no need to write about the exact time of Christ’s return.  Why do you think he stressed this point? Why doesn’t God intend for us to know?</a:t>
            </a:r>
          </a:p>
        </p:txBody>
      </p:sp>
      <p:pic>
        <p:nvPicPr>
          <p:cNvPr id="4098" name="Picture 2" descr="Calendar">
            <a:extLst>
              <a:ext uri="{FF2B5EF4-FFF2-40B4-BE49-F238E27FC236}">
                <a16:creationId xmlns:a16="http://schemas.microsoft.com/office/drawing/2014/main" id="{F010F033-340E-C6CD-3CBF-76A115D938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1385" y="3802858"/>
            <a:ext cx="2386494" cy="2509042"/>
          </a:xfrm>
          <a:prstGeom prst="rect">
            <a:avLst/>
          </a:prstGeom>
          <a:noFill/>
          <a:extLst>
            <a:ext uri="{909E8E84-426E-40DD-AFC4-6F175D3DCCD1}">
              <a14:hiddenFill xmlns:a14="http://schemas.microsoft.com/office/drawing/2010/main">
                <a:solidFill>
                  <a:srgbClr val="FFFFFF"/>
                </a:solidFill>
              </a14:hiddenFill>
            </a:ext>
          </a:extLst>
        </p:spPr>
      </p:pic>
      <p:sp>
        <p:nvSpPr>
          <p:cNvPr id="4" name="&quot;Not Allowed&quot; Symbol 3">
            <a:extLst>
              <a:ext uri="{FF2B5EF4-FFF2-40B4-BE49-F238E27FC236}">
                <a16:creationId xmlns:a16="http://schemas.microsoft.com/office/drawing/2014/main" id="{FE5788BB-47C3-998E-A7B6-97D05493756E}"/>
              </a:ext>
            </a:extLst>
          </p:cNvPr>
          <p:cNvSpPr/>
          <p:nvPr/>
        </p:nvSpPr>
        <p:spPr>
          <a:xfrm>
            <a:off x="5059989" y="4224759"/>
            <a:ext cx="1851949" cy="1851949"/>
          </a:xfrm>
          <a:prstGeom prst="noSmoking">
            <a:avLst/>
          </a:prstGeom>
          <a:solidFill>
            <a:srgbClr val="FF0000">
              <a:alpha val="5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380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55BD-FD6C-AF3B-354D-67C1FD52622E}"/>
              </a:ext>
            </a:extLst>
          </p:cNvPr>
          <p:cNvSpPr>
            <a:spLocks noGrp="1"/>
          </p:cNvSpPr>
          <p:nvPr>
            <p:ph type="title"/>
          </p:nvPr>
        </p:nvSpPr>
        <p:spPr/>
        <p:txBody>
          <a:bodyPr/>
          <a:lstStyle/>
          <a:p>
            <a:r>
              <a:rPr lang="en-US" dirty="0"/>
              <a:t>Specific Time Unknown</a:t>
            </a:r>
          </a:p>
        </p:txBody>
      </p:sp>
      <p:sp>
        <p:nvSpPr>
          <p:cNvPr id="3" name="Content Placeholder 2">
            <a:extLst>
              <a:ext uri="{FF2B5EF4-FFF2-40B4-BE49-F238E27FC236}">
                <a16:creationId xmlns:a16="http://schemas.microsoft.com/office/drawing/2014/main" id="{3C968B61-B12B-DEA5-B489-DAF1BF4ECFD5}"/>
              </a:ext>
            </a:extLst>
          </p:cNvPr>
          <p:cNvSpPr>
            <a:spLocks noGrp="1"/>
          </p:cNvSpPr>
          <p:nvPr>
            <p:ph idx="1"/>
          </p:nvPr>
        </p:nvSpPr>
        <p:spPr/>
        <p:txBody>
          <a:bodyPr/>
          <a:lstStyle/>
          <a:p>
            <a:r>
              <a:rPr lang="en-US" dirty="0"/>
              <a:t>Verse 2 compares the coming of the Lord to “a thief in the night.” What parts of this metaphor suggest about how we should prepare for Christ’s return?</a:t>
            </a:r>
          </a:p>
        </p:txBody>
      </p:sp>
      <p:graphicFrame>
        <p:nvGraphicFramePr>
          <p:cNvPr id="4" name="Table 3">
            <a:extLst>
              <a:ext uri="{FF2B5EF4-FFF2-40B4-BE49-F238E27FC236}">
                <a16:creationId xmlns:a16="http://schemas.microsoft.com/office/drawing/2014/main" id="{8FD4403C-F5CA-1FCF-ACEE-C0EF290A672F}"/>
              </a:ext>
            </a:extLst>
          </p:cNvPr>
          <p:cNvGraphicFramePr>
            <a:graphicFrameLocks noGrp="1"/>
          </p:cNvGraphicFramePr>
          <p:nvPr>
            <p:extLst>
              <p:ext uri="{D42A27DB-BD31-4B8C-83A1-F6EECF244321}">
                <p14:modId xmlns:p14="http://schemas.microsoft.com/office/powerpoint/2010/main" val="1929387154"/>
              </p:ext>
            </p:extLst>
          </p:nvPr>
        </p:nvGraphicFramePr>
        <p:xfrm>
          <a:off x="1190752" y="4001294"/>
          <a:ext cx="10163048" cy="2011680"/>
        </p:xfrm>
        <a:graphic>
          <a:graphicData uri="http://schemas.openxmlformats.org/drawingml/2006/table">
            <a:tbl>
              <a:tblPr firstRow="1" bandRow="1">
                <a:tableStyleId>{5C22544A-7EE6-4342-B048-85BDC9FD1C3A}</a:tableStyleId>
              </a:tblPr>
              <a:tblGrid>
                <a:gridCol w="5081524">
                  <a:extLst>
                    <a:ext uri="{9D8B030D-6E8A-4147-A177-3AD203B41FA5}">
                      <a16:colId xmlns:a16="http://schemas.microsoft.com/office/drawing/2014/main" val="1674600810"/>
                    </a:ext>
                  </a:extLst>
                </a:gridCol>
                <a:gridCol w="5081524">
                  <a:extLst>
                    <a:ext uri="{9D8B030D-6E8A-4147-A177-3AD203B41FA5}">
                      <a16:colId xmlns:a16="http://schemas.microsoft.com/office/drawing/2014/main" val="3690801693"/>
                    </a:ext>
                  </a:extLst>
                </a:gridCol>
              </a:tblGrid>
              <a:tr h="370840">
                <a:tc>
                  <a:txBody>
                    <a:bodyPr/>
                    <a:lstStyle/>
                    <a:p>
                      <a:pPr algn="ctr"/>
                      <a:r>
                        <a:rPr lang="en-US" sz="2400" dirty="0"/>
                        <a:t>Thief in the Night at Your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Christ’s Return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676818"/>
                  </a:ext>
                </a:extLst>
              </a:tr>
              <a:tr h="370840">
                <a:tc>
                  <a:txBody>
                    <a:bodyPr/>
                    <a:lstStyle/>
                    <a:p>
                      <a:pPr marL="342900" indent="-342900">
                        <a:buFont typeface="Arial" panose="020B0604020202020204" pitchFamily="34" charset="0"/>
                        <a:buChar char="•"/>
                      </a:pPr>
                      <a:r>
                        <a:rPr lang="en-US" sz="2400" dirty="0"/>
                        <a:t>Know he’s coming, not when</a:t>
                      </a:r>
                    </a:p>
                    <a:p>
                      <a:pPr marL="342900" indent="-342900">
                        <a:buFont typeface="Arial" panose="020B0604020202020204" pitchFamily="34" charset="0"/>
                        <a:buChar char="•"/>
                      </a:pPr>
                      <a:r>
                        <a:rPr lang="en-US" sz="2400" dirty="0"/>
                        <a:t>Prepare for possibility</a:t>
                      </a:r>
                    </a:p>
                    <a:p>
                      <a:pPr marL="342900" indent="-342900">
                        <a:buFont typeface="Arial" panose="020B0604020202020204" pitchFamily="34" charset="0"/>
                        <a:buChar char="•"/>
                      </a:pPr>
                      <a:r>
                        <a:rPr lang="en-US" sz="2400" dirty="0"/>
                        <a:t>Set a watch for his coming</a:t>
                      </a:r>
                    </a:p>
                    <a:p>
                      <a:pPr marL="342900" indent="-342900">
                        <a:buFont typeface="Arial" panose="020B0604020202020204" pitchFamily="34" charset="0"/>
                        <a:buChar char="•"/>
                      </a:pPr>
                      <a:r>
                        <a:rPr lang="en-US" sz="2400" dirty="0"/>
                        <a:t>You know he’s coming, be ready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dirty="0"/>
                        <a:t> </a:t>
                      </a:r>
                    </a:p>
                    <a:p>
                      <a:pPr marL="342900" indent="-342900">
                        <a:buFont typeface="Arial" panose="020B0604020202020204" pitchFamily="34" charset="0"/>
                        <a:buChar char="•"/>
                      </a:pPr>
                      <a:r>
                        <a:rPr lang="en-US" sz="2400" dirty="0"/>
                        <a:t> </a:t>
                      </a:r>
                    </a:p>
                    <a:p>
                      <a:pPr marL="342900" indent="-342900">
                        <a:buFont typeface="Arial" panose="020B0604020202020204" pitchFamily="34" charset="0"/>
                        <a:buChar char="•"/>
                      </a:pPr>
                      <a:r>
                        <a:rPr lang="en-US" sz="2400" dirty="0"/>
                        <a:t> </a:t>
                      </a:r>
                    </a:p>
                    <a:p>
                      <a:pPr marL="342900" indent="-342900">
                        <a:buFont typeface="Arial" panose="020B0604020202020204" pitchFamily="34" charset="0"/>
                        <a:buChar char="•"/>
                      </a:pPr>
                      <a:r>
                        <a:rPr lang="en-US" sz="2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652552"/>
                  </a:ext>
                </a:extLst>
              </a:tr>
            </a:tbl>
          </a:graphicData>
        </a:graphic>
      </p:graphicFrame>
    </p:spTree>
    <p:extLst>
      <p:ext uri="{BB962C8B-B14F-4D97-AF65-F5344CB8AC3E}">
        <p14:creationId xmlns:p14="http://schemas.microsoft.com/office/powerpoint/2010/main" val="218277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6DCE-2A2B-16D3-8EDC-3D5F95538FBC}"/>
              </a:ext>
            </a:extLst>
          </p:cNvPr>
          <p:cNvSpPr>
            <a:spLocks noGrp="1"/>
          </p:cNvSpPr>
          <p:nvPr>
            <p:ph type="title"/>
          </p:nvPr>
        </p:nvSpPr>
        <p:spPr/>
        <p:txBody>
          <a:bodyPr/>
          <a:lstStyle/>
          <a:p>
            <a:r>
              <a:rPr lang="en-US" dirty="0"/>
              <a:t>Specific Time Unknown</a:t>
            </a:r>
          </a:p>
        </p:txBody>
      </p:sp>
      <p:sp>
        <p:nvSpPr>
          <p:cNvPr id="3" name="Content Placeholder 2">
            <a:extLst>
              <a:ext uri="{FF2B5EF4-FFF2-40B4-BE49-F238E27FC236}">
                <a16:creationId xmlns:a16="http://schemas.microsoft.com/office/drawing/2014/main" id="{FBE752B1-39D9-6B10-D815-E18DA064105C}"/>
              </a:ext>
            </a:extLst>
          </p:cNvPr>
          <p:cNvSpPr>
            <a:spLocks noGrp="1"/>
          </p:cNvSpPr>
          <p:nvPr>
            <p:ph idx="1"/>
          </p:nvPr>
        </p:nvSpPr>
        <p:spPr/>
        <p:txBody>
          <a:bodyPr/>
          <a:lstStyle/>
          <a:p>
            <a:r>
              <a:rPr lang="en-US" dirty="0"/>
              <a:t>In verse 3, Paul mentions people saying, “Peace and safety,” just before sudden destruction comes. How do we see that in our world today?</a:t>
            </a:r>
          </a:p>
          <a:p>
            <a:r>
              <a:rPr lang="en-US" dirty="0"/>
              <a:t>What might this warning mean for us today? For unbelievers?  For believers?</a:t>
            </a:r>
          </a:p>
          <a:p>
            <a:endParaRPr lang="en-US" dirty="0"/>
          </a:p>
        </p:txBody>
      </p:sp>
    </p:spTree>
    <p:extLst>
      <p:ext uri="{BB962C8B-B14F-4D97-AF65-F5344CB8AC3E}">
        <p14:creationId xmlns:p14="http://schemas.microsoft.com/office/powerpoint/2010/main" val="420536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3022-AAEC-F0A7-A05F-085C94C82697}"/>
              </a:ext>
            </a:extLst>
          </p:cNvPr>
          <p:cNvSpPr>
            <a:spLocks noGrp="1"/>
          </p:cNvSpPr>
          <p:nvPr>
            <p:ph type="title"/>
          </p:nvPr>
        </p:nvSpPr>
        <p:spPr/>
        <p:txBody>
          <a:bodyPr/>
          <a:lstStyle/>
          <a:p>
            <a:r>
              <a:rPr lang="en-US" dirty="0"/>
              <a:t>Specific Time Unknown</a:t>
            </a:r>
          </a:p>
        </p:txBody>
      </p:sp>
      <p:sp>
        <p:nvSpPr>
          <p:cNvPr id="3" name="Content Placeholder 2">
            <a:extLst>
              <a:ext uri="{FF2B5EF4-FFF2-40B4-BE49-F238E27FC236}">
                <a16:creationId xmlns:a16="http://schemas.microsoft.com/office/drawing/2014/main" id="{426517C2-8522-2E7B-2DFE-E15BF702080E}"/>
              </a:ext>
            </a:extLst>
          </p:cNvPr>
          <p:cNvSpPr>
            <a:spLocks noGrp="1"/>
          </p:cNvSpPr>
          <p:nvPr>
            <p:ph idx="1"/>
          </p:nvPr>
        </p:nvSpPr>
        <p:spPr>
          <a:xfrm>
            <a:off x="838200" y="2384385"/>
            <a:ext cx="10515600" cy="3792578"/>
          </a:xfrm>
        </p:spPr>
        <p:txBody>
          <a:bodyPr/>
          <a:lstStyle/>
          <a:p>
            <a:r>
              <a:rPr lang="en-US" dirty="0"/>
              <a:t>How can we balance living with hope for Christ’s return and being responsible with our present lives?  What practical steps can we take to be ready, even though we don’t know when He will come?</a:t>
            </a:r>
          </a:p>
          <a:p>
            <a:endParaRPr lang="en-US" dirty="0"/>
          </a:p>
        </p:txBody>
      </p:sp>
    </p:spTree>
    <p:extLst>
      <p:ext uri="{BB962C8B-B14F-4D97-AF65-F5344CB8AC3E}">
        <p14:creationId xmlns:p14="http://schemas.microsoft.com/office/powerpoint/2010/main" val="325686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EAE7-FCD3-D2FB-31F0-78CA47E524E3}"/>
              </a:ext>
            </a:extLst>
          </p:cNvPr>
          <p:cNvSpPr>
            <a:spLocks noGrp="1"/>
          </p:cNvSpPr>
          <p:nvPr>
            <p:ph type="title"/>
          </p:nvPr>
        </p:nvSpPr>
        <p:spPr/>
        <p:txBody>
          <a:bodyPr/>
          <a:lstStyle/>
          <a:p>
            <a:pPr algn="l"/>
            <a:r>
              <a:rPr lang="en-US" dirty="0"/>
              <a:t>Listen for contrasts</a:t>
            </a:r>
          </a:p>
        </p:txBody>
      </p:sp>
      <p:sp>
        <p:nvSpPr>
          <p:cNvPr id="3" name="Content Placeholder 2">
            <a:extLst>
              <a:ext uri="{FF2B5EF4-FFF2-40B4-BE49-F238E27FC236}">
                <a16:creationId xmlns:a16="http://schemas.microsoft.com/office/drawing/2014/main" id="{4FC39250-B820-4E2E-672F-06A01CEA493C}"/>
              </a:ext>
            </a:extLst>
          </p:cNvPr>
          <p:cNvSpPr>
            <a:spLocks noGrp="1"/>
          </p:cNvSpPr>
          <p:nvPr>
            <p:ph idx="1"/>
          </p:nvPr>
        </p:nvSpPr>
        <p:spPr>
          <a:xfrm>
            <a:off x="1183029" y="1895073"/>
            <a:ext cx="9825942" cy="4351338"/>
          </a:xfrm>
        </p:spPr>
        <p:txBody>
          <a:bodyPr/>
          <a:lstStyle/>
          <a:p>
            <a:pPr marL="0" indent="0" algn="ctr">
              <a:buNone/>
            </a:pPr>
            <a:r>
              <a:rPr lang="en-US" dirty="0"/>
              <a:t>1 Thessalonians 5:4-8 (NIV)  But you, brothers, are not in darkness so that this day should surprise you like a thief. 5  You are all sons of the light and sons of the day. We do not belong to the night or to the darkness. 6  So then, let us not be like others, who are </a:t>
            </a:r>
          </a:p>
        </p:txBody>
      </p:sp>
    </p:spTree>
    <p:extLst>
      <p:ext uri="{BB962C8B-B14F-4D97-AF65-F5344CB8AC3E}">
        <p14:creationId xmlns:p14="http://schemas.microsoft.com/office/powerpoint/2010/main" val="378629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C2CF0-A706-6EB0-59EB-B35E1A42C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BD782-B935-67F2-42FC-3E57B66BAE8C}"/>
              </a:ext>
            </a:extLst>
          </p:cNvPr>
          <p:cNvSpPr>
            <a:spLocks noGrp="1"/>
          </p:cNvSpPr>
          <p:nvPr>
            <p:ph type="title"/>
          </p:nvPr>
        </p:nvSpPr>
        <p:spPr/>
        <p:txBody>
          <a:bodyPr/>
          <a:lstStyle/>
          <a:p>
            <a:pPr algn="l"/>
            <a:r>
              <a:rPr lang="en-US" dirty="0"/>
              <a:t>Listen for contrasts</a:t>
            </a:r>
          </a:p>
        </p:txBody>
      </p:sp>
      <p:sp>
        <p:nvSpPr>
          <p:cNvPr id="3" name="Content Placeholder 2">
            <a:extLst>
              <a:ext uri="{FF2B5EF4-FFF2-40B4-BE49-F238E27FC236}">
                <a16:creationId xmlns:a16="http://schemas.microsoft.com/office/drawing/2014/main" id="{763AC9C4-F491-5F42-7A81-7E4BAF048545}"/>
              </a:ext>
            </a:extLst>
          </p:cNvPr>
          <p:cNvSpPr>
            <a:spLocks noGrp="1"/>
          </p:cNvSpPr>
          <p:nvPr>
            <p:ph idx="1"/>
          </p:nvPr>
        </p:nvSpPr>
        <p:spPr>
          <a:xfrm>
            <a:off x="1183029" y="1895073"/>
            <a:ext cx="9825942" cy="4351338"/>
          </a:xfrm>
        </p:spPr>
        <p:txBody>
          <a:bodyPr/>
          <a:lstStyle/>
          <a:p>
            <a:pPr marL="0" indent="0" algn="ctr">
              <a:buNone/>
            </a:pPr>
            <a:r>
              <a:rPr lang="en-US" dirty="0"/>
              <a:t>asleep, but let us be alert and self-controlled. 7  For those who sleep, sleep at night, and those who get drunk, get drunk at night. 8  But since we belong to the day, let us be self-controlled, putting on faith and love as a breastplate, and the hope of salvation as a helmet.</a:t>
            </a:r>
          </a:p>
          <a:p>
            <a:pPr marL="0" indent="0" algn="ctr">
              <a:buNone/>
            </a:pPr>
            <a:endParaRPr lang="en-US" dirty="0"/>
          </a:p>
        </p:txBody>
      </p:sp>
      <p:pic>
        <p:nvPicPr>
          <p:cNvPr id="4" name="Picture 3">
            <a:extLst>
              <a:ext uri="{FF2B5EF4-FFF2-40B4-BE49-F238E27FC236}">
                <a16:creationId xmlns:a16="http://schemas.microsoft.com/office/drawing/2014/main" id="{9EED1822-FC9F-E6B2-F4D9-D495BB2A45A3}"/>
              </a:ext>
            </a:extLst>
          </p:cNvPr>
          <p:cNvPicPr>
            <a:picLocks noChangeAspect="1"/>
          </p:cNvPicPr>
          <p:nvPr/>
        </p:nvPicPr>
        <p:blipFill>
          <a:blip r:embed="rId2"/>
          <a:stretch>
            <a:fillRect/>
          </a:stretch>
        </p:blipFill>
        <p:spPr>
          <a:xfrm>
            <a:off x="5072190" y="5450609"/>
            <a:ext cx="2047619"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3549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8F70-25C3-1F3A-FF8B-CB92D151BE66}"/>
              </a:ext>
            </a:extLst>
          </p:cNvPr>
          <p:cNvSpPr>
            <a:spLocks noGrp="1"/>
          </p:cNvSpPr>
          <p:nvPr>
            <p:ph type="title"/>
          </p:nvPr>
        </p:nvSpPr>
        <p:spPr/>
        <p:txBody>
          <a:bodyPr/>
          <a:lstStyle/>
          <a:p>
            <a:r>
              <a:rPr lang="en-US" dirty="0"/>
              <a:t>Diligently Wait</a:t>
            </a:r>
          </a:p>
        </p:txBody>
      </p:sp>
      <p:sp>
        <p:nvSpPr>
          <p:cNvPr id="3" name="Content Placeholder 2">
            <a:extLst>
              <a:ext uri="{FF2B5EF4-FFF2-40B4-BE49-F238E27FC236}">
                <a16:creationId xmlns:a16="http://schemas.microsoft.com/office/drawing/2014/main" id="{53DF2AF4-C53F-B9B2-ED96-64E88EC28F9D}"/>
              </a:ext>
            </a:extLst>
          </p:cNvPr>
          <p:cNvSpPr>
            <a:spLocks noGrp="1"/>
          </p:cNvSpPr>
          <p:nvPr>
            <p:ph idx="1"/>
          </p:nvPr>
        </p:nvSpPr>
        <p:spPr/>
        <p:txBody>
          <a:bodyPr/>
          <a:lstStyle/>
          <a:p>
            <a:r>
              <a:rPr lang="en-US" dirty="0"/>
              <a:t>Note these three contrasting metaphors Paul used to refer to spiritual virtues essential to living in anticipation of the Lord’s return.  Describe the application of each.</a:t>
            </a:r>
          </a:p>
        </p:txBody>
      </p:sp>
      <p:graphicFrame>
        <p:nvGraphicFramePr>
          <p:cNvPr id="4" name="Table 3">
            <a:extLst>
              <a:ext uri="{FF2B5EF4-FFF2-40B4-BE49-F238E27FC236}">
                <a16:creationId xmlns:a16="http://schemas.microsoft.com/office/drawing/2014/main" id="{85EC7704-27E3-1840-DF10-BF5872E68807}"/>
              </a:ext>
            </a:extLst>
          </p:cNvPr>
          <p:cNvGraphicFramePr>
            <a:graphicFrameLocks noGrp="1"/>
          </p:cNvGraphicFramePr>
          <p:nvPr>
            <p:extLst>
              <p:ext uri="{D42A27DB-BD31-4B8C-83A1-F6EECF244321}">
                <p14:modId xmlns:p14="http://schemas.microsoft.com/office/powerpoint/2010/main" val="3457601973"/>
              </p:ext>
            </p:extLst>
          </p:nvPr>
        </p:nvGraphicFramePr>
        <p:xfrm>
          <a:off x="1190752" y="4128615"/>
          <a:ext cx="10163048" cy="1889760"/>
        </p:xfrm>
        <a:graphic>
          <a:graphicData uri="http://schemas.openxmlformats.org/drawingml/2006/table">
            <a:tbl>
              <a:tblPr firstRow="1" bandRow="1">
                <a:tableStyleId>{5C22544A-7EE6-4342-B048-85BDC9FD1C3A}</a:tableStyleId>
              </a:tblPr>
              <a:tblGrid>
                <a:gridCol w="4307223">
                  <a:extLst>
                    <a:ext uri="{9D8B030D-6E8A-4147-A177-3AD203B41FA5}">
                      <a16:colId xmlns:a16="http://schemas.microsoft.com/office/drawing/2014/main" val="1674600810"/>
                    </a:ext>
                  </a:extLst>
                </a:gridCol>
                <a:gridCol w="5855825">
                  <a:extLst>
                    <a:ext uri="{9D8B030D-6E8A-4147-A177-3AD203B41FA5}">
                      <a16:colId xmlns:a16="http://schemas.microsoft.com/office/drawing/2014/main" val="3690801693"/>
                    </a:ext>
                  </a:extLst>
                </a:gridCol>
              </a:tblGrid>
              <a:tr h="370840">
                <a:tc>
                  <a:txBody>
                    <a:bodyPr/>
                    <a:lstStyle/>
                    <a:p>
                      <a:pPr algn="ctr"/>
                      <a:r>
                        <a:rPr lang="en-US" sz="2800" dirty="0"/>
                        <a:t>Metaphor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3676818"/>
                  </a:ext>
                </a:extLst>
              </a:tr>
              <a:tr h="370840">
                <a:tc>
                  <a:txBody>
                    <a:bodyPr/>
                    <a:lstStyle/>
                    <a:p>
                      <a:pPr marL="342900" indent="-342900">
                        <a:buFont typeface="Arial" panose="020B0604020202020204" pitchFamily="34" charset="0"/>
                        <a:buChar char="•"/>
                      </a:pPr>
                      <a:r>
                        <a:rPr lang="en-US" sz="2800" dirty="0"/>
                        <a:t>Darkness vs Light</a:t>
                      </a:r>
                    </a:p>
                    <a:p>
                      <a:pPr marL="342900" indent="-342900">
                        <a:buFont typeface="Arial" panose="020B0604020202020204" pitchFamily="34" charset="0"/>
                        <a:buChar char="•"/>
                      </a:pPr>
                      <a:r>
                        <a:rPr lang="en-US" sz="2800" dirty="0"/>
                        <a:t>Asleep vs Alert</a:t>
                      </a:r>
                    </a:p>
                    <a:p>
                      <a:pPr marL="342900" indent="-342900">
                        <a:buFont typeface="Arial" panose="020B0604020202020204" pitchFamily="34" charset="0"/>
                        <a:buChar char="•"/>
                      </a:pPr>
                      <a:r>
                        <a:rPr lang="en-US" sz="2800" dirty="0"/>
                        <a:t>Self-controlled vs Drunk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800" dirty="0"/>
                        <a:t> </a:t>
                      </a:r>
                    </a:p>
                    <a:p>
                      <a:pPr marL="342900" indent="-342900">
                        <a:buFont typeface="Arial" panose="020B0604020202020204" pitchFamily="34" charset="0"/>
                        <a:buChar char="•"/>
                      </a:pPr>
                      <a:r>
                        <a:rPr lang="en-US" sz="2800" dirty="0"/>
                        <a:t> </a:t>
                      </a:r>
                    </a:p>
                    <a:p>
                      <a:pPr marL="342900" indent="-342900">
                        <a:buFont typeface="Arial" panose="020B0604020202020204" pitchFamily="34" charset="0"/>
                        <a:buChar char="•"/>
                      </a:pPr>
                      <a:r>
                        <a:rPr lang="en-US" sz="28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652552"/>
                  </a:ext>
                </a:extLst>
              </a:tr>
            </a:tbl>
          </a:graphicData>
        </a:graphic>
      </p:graphicFrame>
    </p:spTree>
    <p:extLst>
      <p:ext uri="{BB962C8B-B14F-4D97-AF65-F5344CB8AC3E}">
        <p14:creationId xmlns:p14="http://schemas.microsoft.com/office/powerpoint/2010/main" val="210994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71DC-31B3-5617-817D-A409CAEF8AE0}"/>
              </a:ext>
            </a:extLst>
          </p:cNvPr>
          <p:cNvSpPr>
            <a:spLocks noGrp="1"/>
          </p:cNvSpPr>
          <p:nvPr>
            <p:ph type="title"/>
          </p:nvPr>
        </p:nvSpPr>
        <p:spPr/>
        <p:txBody>
          <a:bodyPr/>
          <a:lstStyle/>
          <a:p>
            <a:r>
              <a:rPr lang="en-US" dirty="0"/>
              <a:t>Diligently Wait</a:t>
            </a:r>
          </a:p>
        </p:txBody>
      </p:sp>
      <p:sp>
        <p:nvSpPr>
          <p:cNvPr id="3" name="Content Placeholder 2">
            <a:extLst>
              <a:ext uri="{FF2B5EF4-FFF2-40B4-BE49-F238E27FC236}">
                <a16:creationId xmlns:a16="http://schemas.microsoft.com/office/drawing/2014/main" id="{7C0E7D91-BA20-7E52-091A-DA85E8151671}"/>
              </a:ext>
            </a:extLst>
          </p:cNvPr>
          <p:cNvSpPr>
            <a:spLocks noGrp="1"/>
          </p:cNvSpPr>
          <p:nvPr>
            <p:ph idx="1"/>
          </p:nvPr>
        </p:nvSpPr>
        <p:spPr/>
        <p:txBody>
          <a:bodyPr/>
          <a:lstStyle/>
          <a:p>
            <a:r>
              <a:rPr lang="en-US" dirty="0"/>
              <a:t>How can we help one another navigate through a world growing increasingly dark?</a:t>
            </a:r>
          </a:p>
          <a:p>
            <a:r>
              <a:rPr lang="en-US" dirty="0"/>
              <a:t>What are some threats to the church standing united in a world wrapped in darkness?</a:t>
            </a:r>
          </a:p>
          <a:p>
            <a:r>
              <a:rPr lang="en-US" dirty="0"/>
              <a:t>How are faith and love like a breastplate? </a:t>
            </a:r>
          </a:p>
          <a:p>
            <a:r>
              <a:rPr lang="en-US" dirty="0"/>
              <a:t>How is salvation like a helmet? </a:t>
            </a:r>
          </a:p>
          <a:p>
            <a:endParaRPr lang="en-US" dirty="0"/>
          </a:p>
        </p:txBody>
      </p:sp>
    </p:spTree>
    <p:extLst>
      <p:ext uri="{BB962C8B-B14F-4D97-AF65-F5344CB8AC3E}">
        <p14:creationId xmlns:p14="http://schemas.microsoft.com/office/powerpoint/2010/main" val="305743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A2175-F82B-A709-23E9-95E49A409CCD}"/>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BB245519-E5C4-224E-A6D0-3BE9775AB5EE}"/>
              </a:ext>
            </a:extLst>
          </p:cNvPr>
          <p:cNvGrpSpPr/>
          <p:nvPr/>
        </p:nvGrpSpPr>
        <p:grpSpPr>
          <a:xfrm>
            <a:off x="2849598" y="1555668"/>
            <a:ext cx="6492803" cy="4296702"/>
            <a:chOff x="2849598" y="1555668"/>
            <a:chExt cx="6492803" cy="4296702"/>
          </a:xfrm>
        </p:grpSpPr>
        <p:pic>
          <p:nvPicPr>
            <p:cNvPr id="4" name="Picture 3" descr="A person in the clouds&#10;&#10;AI-generated content may be incorrect.">
              <a:extLst>
                <a:ext uri="{FF2B5EF4-FFF2-40B4-BE49-F238E27FC236}">
                  <a16:creationId xmlns:a16="http://schemas.microsoft.com/office/drawing/2014/main" id="{429BCCE0-B281-72EB-E584-3C0C1F1DD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8800"/>
              <a:ext cx="5715000" cy="3200400"/>
            </a:xfrm>
            <a:prstGeom prst="rect">
              <a:avLst/>
            </a:prstGeom>
          </p:spPr>
        </p:pic>
        <p:pic>
          <p:nvPicPr>
            <p:cNvPr id="6" name="Picture 5" descr="A black background with a black square&#10;&#10;AI-generated content may be incorrect.">
              <a:hlinkClick r:id="rId3"/>
              <a:extLst>
                <a:ext uri="{FF2B5EF4-FFF2-40B4-BE49-F238E27FC236}">
                  <a16:creationId xmlns:a16="http://schemas.microsoft.com/office/drawing/2014/main" id="{7A2C690F-5F42-75BB-BB10-106E5ACB46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p:spPr>
        </p:pic>
      </p:grpSp>
      <p:sp>
        <p:nvSpPr>
          <p:cNvPr id="8" name="TextBox 7">
            <a:extLst>
              <a:ext uri="{FF2B5EF4-FFF2-40B4-BE49-F238E27FC236}">
                <a16:creationId xmlns:a16="http://schemas.microsoft.com/office/drawing/2014/main" id="{A4160D48-9299-4F8D-1C22-15A979D1522C}"/>
              </a:ext>
            </a:extLst>
          </p:cNvPr>
          <p:cNvSpPr txBox="1"/>
          <p:nvPr/>
        </p:nvSpPr>
        <p:spPr>
          <a:xfrm>
            <a:off x="4536374" y="5852370"/>
            <a:ext cx="3063834"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665729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7F2B-5327-05A2-0AE0-5E6089420EB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247798B-CC11-A5F5-D1C9-9C226D76B8A2}"/>
              </a:ext>
            </a:extLst>
          </p:cNvPr>
          <p:cNvSpPr>
            <a:spLocks noGrp="1"/>
          </p:cNvSpPr>
          <p:nvPr>
            <p:ph idx="1"/>
          </p:nvPr>
        </p:nvSpPr>
        <p:spPr/>
        <p:txBody>
          <a:bodyPr/>
          <a:lstStyle/>
          <a:p>
            <a:r>
              <a:rPr lang="en-US" dirty="0"/>
              <a:t>Be alert. </a:t>
            </a:r>
          </a:p>
          <a:p>
            <a:pPr lvl="1"/>
            <a:r>
              <a:rPr lang="en-US" sz="3600" dirty="0"/>
              <a:t>Look at your calendar. </a:t>
            </a:r>
          </a:p>
          <a:p>
            <a:pPr lvl="1"/>
            <a:r>
              <a:rPr lang="en-US" sz="3600" dirty="0"/>
              <a:t>Regardless of what you’ve got planned for the week ahead, consider each day as if Jesus could return. </a:t>
            </a:r>
          </a:p>
          <a:p>
            <a:pPr lvl="1"/>
            <a:r>
              <a:rPr lang="en-US" sz="3600" dirty="0"/>
              <a:t>What would you change?</a:t>
            </a:r>
          </a:p>
          <a:p>
            <a:endParaRPr lang="en-US" dirty="0"/>
          </a:p>
        </p:txBody>
      </p:sp>
    </p:spTree>
    <p:extLst>
      <p:ext uri="{BB962C8B-B14F-4D97-AF65-F5344CB8AC3E}">
        <p14:creationId xmlns:p14="http://schemas.microsoft.com/office/powerpoint/2010/main" val="4019893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F77CB-B2FE-74EE-A286-1A07F4FAA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7C5DD-2231-D3D1-CC92-A2F41C92DC1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40674C6-7FC1-E4A0-E49A-4D37445FBA7B}"/>
              </a:ext>
            </a:extLst>
          </p:cNvPr>
          <p:cNvSpPr>
            <a:spLocks noGrp="1"/>
          </p:cNvSpPr>
          <p:nvPr>
            <p:ph idx="1"/>
          </p:nvPr>
        </p:nvSpPr>
        <p:spPr>
          <a:xfrm>
            <a:off x="838200" y="2083443"/>
            <a:ext cx="10515600" cy="4093520"/>
          </a:xfrm>
        </p:spPr>
        <p:txBody>
          <a:bodyPr/>
          <a:lstStyle/>
          <a:p>
            <a:r>
              <a:rPr lang="en-US" dirty="0"/>
              <a:t>Be self-controlled. </a:t>
            </a:r>
          </a:p>
          <a:p>
            <a:pPr lvl="1"/>
            <a:r>
              <a:rPr lang="en-US" sz="3600" dirty="0"/>
              <a:t>Take time in the middle of each day next week to see how you’re doing.</a:t>
            </a:r>
          </a:p>
          <a:p>
            <a:pPr lvl="1"/>
            <a:r>
              <a:rPr lang="en-US" sz="3600" dirty="0"/>
              <a:t> Redirect or reorder your calendar if you’ve gotten off track</a:t>
            </a:r>
            <a:r>
              <a:rPr lang="en-US" dirty="0"/>
              <a:t>.</a:t>
            </a:r>
          </a:p>
          <a:p>
            <a:endParaRPr lang="en-US" dirty="0"/>
          </a:p>
        </p:txBody>
      </p:sp>
    </p:spTree>
    <p:extLst>
      <p:ext uri="{BB962C8B-B14F-4D97-AF65-F5344CB8AC3E}">
        <p14:creationId xmlns:p14="http://schemas.microsoft.com/office/powerpoint/2010/main" val="47716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80773-7738-E7CE-BF22-48E503276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E3B6F-D16B-5A71-E903-DEFEDC188A6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BFAEB3E-7127-4767-6B1B-7374F8333386}"/>
              </a:ext>
            </a:extLst>
          </p:cNvPr>
          <p:cNvSpPr>
            <a:spLocks noGrp="1"/>
          </p:cNvSpPr>
          <p:nvPr>
            <p:ph idx="1"/>
          </p:nvPr>
        </p:nvSpPr>
        <p:spPr/>
        <p:txBody>
          <a:bodyPr/>
          <a:lstStyle/>
          <a:p>
            <a:r>
              <a:rPr lang="en-US" dirty="0"/>
              <a:t>Warn others. </a:t>
            </a:r>
          </a:p>
          <a:p>
            <a:pPr lvl="1"/>
            <a:r>
              <a:rPr lang="en-US" sz="3600" dirty="0"/>
              <a:t>Consider how you can winsomely remind others this week that Jesus is coming back. </a:t>
            </a:r>
          </a:p>
          <a:p>
            <a:pPr lvl="1"/>
            <a:r>
              <a:rPr lang="en-US" sz="3600" dirty="0"/>
              <a:t>You might consider beginning the conversation with a question:</a:t>
            </a:r>
          </a:p>
          <a:p>
            <a:pPr lvl="1"/>
            <a:r>
              <a:rPr lang="en-US" sz="3600" dirty="0"/>
              <a:t> “What would you say to Jesus if He came back for you this week?” </a:t>
            </a:r>
          </a:p>
          <a:p>
            <a:endParaRPr lang="en-US" dirty="0"/>
          </a:p>
        </p:txBody>
      </p:sp>
    </p:spTree>
    <p:extLst>
      <p:ext uri="{BB962C8B-B14F-4D97-AF65-F5344CB8AC3E}">
        <p14:creationId xmlns:p14="http://schemas.microsoft.com/office/powerpoint/2010/main" val="3860329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32C9-4150-5F69-C66E-18E2C1B3752C}"/>
              </a:ext>
            </a:extLst>
          </p:cNvPr>
          <p:cNvSpPr>
            <a:spLocks noGrp="1"/>
          </p:cNvSpPr>
          <p:nvPr>
            <p:ph type="title"/>
          </p:nvPr>
        </p:nvSpPr>
        <p:spPr/>
        <p:txBody>
          <a:bodyPr/>
          <a:lstStyle/>
          <a:p>
            <a:r>
              <a:rPr lang="en-US" dirty="0"/>
              <a:t>Family Activities</a:t>
            </a:r>
          </a:p>
        </p:txBody>
      </p:sp>
      <p:pic>
        <p:nvPicPr>
          <p:cNvPr id="4" name="Picture 3" descr="A close up of a word&#10;&#10;AI-generated content may be incorrect.">
            <a:extLst>
              <a:ext uri="{FF2B5EF4-FFF2-40B4-BE49-F238E27FC236}">
                <a16:creationId xmlns:a16="http://schemas.microsoft.com/office/drawing/2014/main" id="{35D85F82-8641-3EE3-D96E-74A859C8A70C}"/>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86559" y="1618158"/>
            <a:ext cx="5475248" cy="398113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sp>
        <p:nvSpPr>
          <p:cNvPr id="5" name="Speech Bubble: Rectangle with Corners Rounded 4">
            <a:extLst>
              <a:ext uri="{FF2B5EF4-FFF2-40B4-BE49-F238E27FC236}">
                <a16:creationId xmlns:a16="http://schemas.microsoft.com/office/drawing/2014/main" id="{E14D44BC-DFE9-417E-BA69-04630DF56F5E}"/>
              </a:ext>
            </a:extLst>
          </p:cNvPr>
          <p:cNvSpPr/>
          <p:nvPr/>
        </p:nvSpPr>
        <p:spPr>
          <a:xfrm>
            <a:off x="6960244" y="2063636"/>
            <a:ext cx="5065852" cy="3090180"/>
          </a:xfrm>
          <a:prstGeom prst="wedgeRoundRectCallout">
            <a:avLst>
              <a:gd name="adj1" fmla="val -67955"/>
              <a:gd name="adj2" fmla="val -1929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Well, golly! Would </a:t>
            </a:r>
            <a:r>
              <a:rPr lang="en-US" dirty="0" err="1"/>
              <a:t>ya</a:t>
            </a:r>
            <a:r>
              <a:rPr lang="en-US" dirty="0"/>
              <a:t> look at that, Andy? I found “Woman” and “Sharon” first thing! Maybe that’s a sign I </a:t>
            </a:r>
            <a:r>
              <a:rPr lang="en-US" dirty="0" err="1"/>
              <a:t>oughta</a:t>
            </a:r>
            <a:r>
              <a:rPr lang="en-US" dirty="0"/>
              <a:t> keep my eyes peeled for a gal named Sharon, huh? And let me tell </a:t>
            </a:r>
            <a:r>
              <a:rPr lang="en-US" dirty="0" err="1"/>
              <a:t>ya</a:t>
            </a:r>
            <a:r>
              <a:rPr lang="en-US" dirty="0"/>
              <a:t>, there’s a whole mess of other words you can find, too—all straight from the Good Book! If you need a little help, just head on over to </a:t>
            </a:r>
            <a:r>
              <a:rPr lang="en-US" dirty="0">
                <a:hlinkClick r:id="rId3"/>
              </a:rPr>
              <a:t>https://tinyurl.com/bdhpzarb</a:t>
            </a:r>
            <a:r>
              <a:rPr lang="en-US" dirty="0"/>
              <a:t> . There’s all sorts of more wonderful things over there, I tell </a:t>
            </a:r>
            <a:r>
              <a:rPr lang="en-US" dirty="0" err="1"/>
              <a:t>ya</a:t>
            </a:r>
            <a:r>
              <a:rPr lang="en-US" dirty="0"/>
              <a:t>!</a:t>
            </a:r>
            <a:endParaRPr lang="en-US" dirty="0">
              <a:latin typeface="Comic Sans MS" panose="030F0702030302020204" pitchFamily="66" charset="0"/>
            </a:endParaRPr>
          </a:p>
        </p:txBody>
      </p:sp>
      <p:cxnSp>
        <p:nvCxnSpPr>
          <p:cNvPr id="7" name="Straight Connector 6">
            <a:extLst>
              <a:ext uri="{FF2B5EF4-FFF2-40B4-BE49-F238E27FC236}">
                <a16:creationId xmlns:a16="http://schemas.microsoft.com/office/drawing/2014/main" id="{B5CF6F47-F61E-86C0-3579-3EE4635D3881}"/>
              </a:ext>
            </a:extLst>
          </p:cNvPr>
          <p:cNvCxnSpPr/>
          <p:nvPr/>
        </p:nvCxnSpPr>
        <p:spPr>
          <a:xfrm flipV="1">
            <a:off x="1990846" y="3113590"/>
            <a:ext cx="937549" cy="1967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1924EE-35A7-A3FD-A44F-E1A434104183}"/>
              </a:ext>
            </a:extLst>
          </p:cNvPr>
          <p:cNvCxnSpPr>
            <a:cxnSpLocks/>
          </p:cNvCxnSpPr>
          <p:nvPr/>
        </p:nvCxnSpPr>
        <p:spPr>
          <a:xfrm flipV="1">
            <a:off x="729205" y="5330825"/>
            <a:ext cx="1096420" cy="3754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04BD84B-3AF5-0C0D-24A7-E507FEA7DE9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526" l="6934" r="89416">
                        <a14:foregroundMark x1="54380" y1="10000" x2="45985" y2="10263"/>
                        <a14:foregroundMark x1="7299" y1="69737" x2="8759" y2="74211"/>
                        <a14:foregroundMark x1="61679" y1="87632" x2="38321" y2="90526"/>
                        <a14:foregroundMark x1="38321" y1="90526" x2="31387" y2="88947"/>
                      </a14:backgroundRemoval>
                    </a14:imgEffect>
                  </a14:imgLayer>
                </a14:imgProps>
              </a:ext>
            </a:extLst>
          </a:blip>
          <a:stretch>
            <a:fillRect/>
          </a:stretch>
        </p:blipFill>
        <p:spPr>
          <a:xfrm>
            <a:off x="4256958" y="1872998"/>
            <a:ext cx="2609524" cy="3619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7595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AE606-6934-0942-8751-55F8DD219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4F0C1-52E8-4CD7-0129-B44FD0D6BBF6}"/>
              </a:ext>
            </a:extLst>
          </p:cNvPr>
          <p:cNvSpPr>
            <a:spLocks noGrp="1"/>
          </p:cNvSpPr>
          <p:nvPr>
            <p:ph type="ctrTitle"/>
          </p:nvPr>
        </p:nvSpPr>
        <p:spPr>
          <a:xfrm>
            <a:off x="1524000" y="1122363"/>
            <a:ext cx="9144000" cy="1929595"/>
          </a:xfrm>
        </p:spPr>
        <p:txBody>
          <a:bodyPr/>
          <a:lstStyle/>
          <a:p>
            <a:r>
              <a:rPr lang="en-US" dirty="0"/>
              <a:t>The Greatest Return</a:t>
            </a:r>
          </a:p>
        </p:txBody>
      </p:sp>
      <p:sp>
        <p:nvSpPr>
          <p:cNvPr id="3" name="Subtitle 2">
            <a:extLst>
              <a:ext uri="{FF2B5EF4-FFF2-40B4-BE49-F238E27FC236}">
                <a16:creationId xmlns:a16="http://schemas.microsoft.com/office/drawing/2014/main" id="{3B37ABE9-525B-0BBA-0264-36A541206F59}"/>
              </a:ext>
            </a:extLst>
          </p:cNvPr>
          <p:cNvSpPr>
            <a:spLocks noGrp="1"/>
          </p:cNvSpPr>
          <p:nvPr>
            <p:ph type="subTitle" idx="1"/>
          </p:nvPr>
        </p:nvSpPr>
        <p:spPr/>
        <p:txBody>
          <a:bodyPr/>
          <a:lstStyle/>
          <a:p>
            <a:r>
              <a:rPr lang="en-US" dirty="0"/>
              <a:t>October 5</a:t>
            </a:r>
          </a:p>
        </p:txBody>
      </p:sp>
    </p:spTree>
    <p:extLst>
      <p:ext uri="{BB962C8B-B14F-4D97-AF65-F5344CB8AC3E}">
        <p14:creationId xmlns:p14="http://schemas.microsoft.com/office/powerpoint/2010/main" val="310335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02F6F-1910-9363-F258-0EAF845F69E9}"/>
              </a:ext>
            </a:extLst>
          </p:cNvPr>
          <p:cNvSpPr>
            <a:spLocks noGrp="1"/>
          </p:cNvSpPr>
          <p:nvPr>
            <p:ph type="title"/>
          </p:nvPr>
        </p:nvSpPr>
        <p:spPr/>
        <p:txBody>
          <a:bodyPr/>
          <a:lstStyle/>
          <a:p>
            <a:r>
              <a:rPr lang="en-US" dirty="0"/>
              <a:t>Remember how it was?</a:t>
            </a:r>
          </a:p>
        </p:txBody>
      </p:sp>
      <p:sp>
        <p:nvSpPr>
          <p:cNvPr id="3" name="Content Placeholder 2">
            <a:extLst>
              <a:ext uri="{FF2B5EF4-FFF2-40B4-BE49-F238E27FC236}">
                <a16:creationId xmlns:a16="http://schemas.microsoft.com/office/drawing/2014/main" id="{B95F43BB-EC92-6246-D876-D8705F683210}"/>
              </a:ext>
            </a:extLst>
          </p:cNvPr>
          <p:cNvSpPr>
            <a:spLocks noGrp="1"/>
          </p:cNvSpPr>
          <p:nvPr>
            <p:ph idx="1"/>
          </p:nvPr>
        </p:nvSpPr>
        <p:spPr>
          <a:xfrm>
            <a:off x="838200" y="1825625"/>
            <a:ext cx="10515600" cy="4667250"/>
          </a:xfrm>
        </p:spPr>
        <p:txBody>
          <a:bodyPr>
            <a:normAutofit/>
          </a:bodyPr>
          <a:lstStyle/>
          <a:p>
            <a:r>
              <a:rPr lang="en-US" dirty="0"/>
              <a:t>As a child or a young person, what events did you eagerly anticipate?</a:t>
            </a:r>
          </a:p>
          <a:p>
            <a:r>
              <a:rPr lang="en-US" dirty="0">
                <a:solidFill>
                  <a:srgbClr val="C00000"/>
                </a:solidFill>
              </a:rPr>
              <a:t>In the spiritual realm the one great event to which we look forward is Jesus' return.</a:t>
            </a:r>
          </a:p>
          <a:p>
            <a:pPr lvl="1"/>
            <a:r>
              <a:rPr lang="en-US" dirty="0">
                <a:solidFill>
                  <a:srgbClr val="C00000"/>
                </a:solidFill>
              </a:rPr>
              <a:t>The Christians in Thessalonica were worried the status of loved ones who had passed</a:t>
            </a:r>
          </a:p>
          <a:p>
            <a:pPr lvl="1"/>
            <a:r>
              <a:rPr lang="en-US" dirty="0">
                <a:solidFill>
                  <a:srgbClr val="C00000"/>
                </a:solidFill>
              </a:rPr>
              <a:t>Today we consider the truth that Jesus </a:t>
            </a:r>
            <a:r>
              <a:rPr lang="en-US" i="1" dirty="0">
                <a:solidFill>
                  <a:srgbClr val="C00000"/>
                </a:solidFill>
              </a:rPr>
              <a:t>will</a:t>
            </a:r>
            <a:r>
              <a:rPr lang="en-US" dirty="0">
                <a:solidFill>
                  <a:srgbClr val="C00000"/>
                </a:solidFill>
              </a:rPr>
              <a:t> return one day.</a:t>
            </a:r>
          </a:p>
          <a:p>
            <a:pPr lvl="1"/>
            <a:r>
              <a:rPr lang="en-US" dirty="0">
                <a:solidFill>
                  <a:srgbClr val="C00000"/>
                </a:solidFill>
              </a:rPr>
              <a:t>We are admonished to be ready</a:t>
            </a:r>
          </a:p>
          <a:p>
            <a:endParaRPr lang="en-US" dirty="0">
              <a:solidFill>
                <a:srgbClr val="FF0000"/>
              </a:solidFill>
            </a:endParaRPr>
          </a:p>
        </p:txBody>
      </p:sp>
      <p:grpSp>
        <p:nvGrpSpPr>
          <p:cNvPr id="4" name="Group 3">
            <a:extLst>
              <a:ext uri="{FF2B5EF4-FFF2-40B4-BE49-F238E27FC236}">
                <a16:creationId xmlns:a16="http://schemas.microsoft.com/office/drawing/2014/main" id="{B4BC3D9E-1A47-D95D-2198-4416655723A8}"/>
              </a:ext>
            </a:extLst>
          </p:cNvPr>
          <p:cNvGrpSpPr/>
          <p:nvPr/>
        </p:nvGrpSpPr>
        <p:grpSpPr>
          <a:xfrm>
            <a:off x="2169238" y="2646711"/>
            <a:ext cx="8338363" cy="3459369"/>
            <a:chOff x="2169238" y="2646711"/>
            <a:chExt cx="8338363" cy="3459369"/>
          </a:xfrm>
        </p:grpSpPr>
        <p:pic>
          <p:nvPicPr>
            <p:cNvPr id="1026" name="Picture 2" descr="Birthday girl">
              <a:extLst>
                <a:ext uri="{FF2B5EF4-FFF2-40B4-BE49-F238E27FC236}">
                  <a16:creationId xmlns:a16="http://schemas.microsoft.com/office/drawing/2014/main" id="{6A9FA688-92AF-4EDD-141D-8FB7A3999D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0667" y="3170710"/>
              <a:ext cx="1776934" cy="2381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hristmas tree">
              <a:extLst>
                <a:ext uri="{FF2B5EF4-FFF2-40B4-BE49-F238E27FC236}">
                  <a16:creationId xmlns:a16="http://schemas.microsoft.com/office/drawing/2014/main" id="{BB859C78-AB70-41D5-F1E5-9F787CA73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2646711"/>
              <a:ext cx="292735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appy Girl in Graduation Gown Excitedly">
              <a:extLst>
                <a:ext uri="{FF2B5EF4-FFF2-40B4-BE49-F238E27FC236}">
                  <a16:creationId xmlns:a16="http://schemas.microsoft.com/office/drawing/2014/main" id="{B00461A8-4A74-D2E8-BDDF-E5F7BCC7B6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9238" y="3098725"/>
              <a:ext cx="1488362" cy="3007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03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8E03-CE33-8603-E351-7E9788CB8AA7}"/>
              </a:ext>
            </a:extLst>
          </p:cNvPr>
          <p:cNvSpPr>
            <a:spLocks noGrp="1"/>
          </p:cNvSpPr>
          <p:nvPr>
            <p:ph type="title"/>
          </p:nvPr>
        </p:nvSpPr>
        <p:spPr>
          <a:xfrm>
            <a:off x="838200" y="365125"/>
            <a:ext cx="10840656" cy="1325563"/>
          </a:xfrm>
        </p:spPr>
        <p:txBody>
          <a:bodyPr/>
          <a:lstStyle/>
          <a:p>
            <a:pPr algn="l"/>
            <a:r>
              <a:rPr lang="en-US" dirty="0"/>
              <a:t>Listen for all that announces Christ’s return.</a:t>
            </a:r>
          </a:p>
        </p:txBody>
      </p:sp>
      <p:sp>
        <p:nvSpPr>
          <p:cNvPr id="3" name="Content Placeholder 2">
            <a:extLst>
              <a:ext uri="{FF2B5EF4-FFF2-40B4-BE49-F238E27FC236}">
                <a16:creationId xmlns:a16="http://schemas.microsoft.com/office/drawing/2014/main" id="{275922BF-1E34-452B-8A19-AF6D2ED51F3B}"/>
              </a:ext>
            </a:extLst>
          </p:cNvPr>
          <p:cNvSpPr>
            <a:spLocks noGrp="1"/>
          </p:cNvSpPr>
          <p:nvPr>
            <p:ph idx="1"/>
          </p:nvPr>
        </p:nvSpPr>
        <p:spPr>
          <a:xfrm>
            <a:off x="1941653" y="2141537"/>
            <a:ext cx="8633749" cy="4351338"/>
          </a:xfrm>
        </p:spPr>
        <p:txBody>
          <a:bodyPr/>
          <a:lstStyle/>
          <a:p>
            <a:pPr marL="0" indent="0" algn="ctr">
              <a:buNone/>
            </a:pPr>
            <a:r>
              <a:rPr lang="en-US" dirty="0"/>
              <a:t>1 Thessalonians 4:16-18 (NIV)   For the Lord himself will come down from heaven, with a loud command, with the voice of the archangel and with the trumpet call of God, and the dead in Christ will rise first. 17  After that,</a:t>
            </a:r>
          </a:p>
        </p:txBody>
      </p:sp>
    </p:spTree>
    <p:extLst>
      <p:ext uri="{BB962C8B-B14F-4D97-AF65-F5344CB8AC3E}">
        <p14:creationId xmlns:p14="http://schemas.microsoft.com/office/powerpoint/2010/main" val="36704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F0768-7275-1EEC-EB5F-F0CDF97864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0B6B6-1B02-7905-9D53-18A687DE04D0}"/>
              </a:ext>
            </a:extLst>
          </p:cNvPr>
          <p:cNvSpPr>
            <a:spLocks noGrp="1"/>
          </p:cNvSpPr>
          <p:nvPr>
            <p:ph type="title"/>
          </p:nvPr>
        </p:nvSpPr>
        <p:spPr>
          <a:xfrm>
            <a:off x="838200" y="365125"/>
            <a:ext cx="10840656" cy="1325563"/>
          </a:xfrm>
        </p:spPr>
        <p:txBody>
          <a:bodyPr/>
          <a:lstStyle/>
          <a:p>
            <a:pPr algn="l"/>
            <a:r>
              <a:rPr lang="en-US" dirty="0"/>
              <a:t>Listen for all that announces Christ’s return.</a:t>
            </a:r>
          </a:p>
        </p:txBody>
      </p:sp>
      <p:sp>
        <p:nvSpPr>
          <p:cNvPr id="3" name="Content Placeholder 2">
            <a:extLst>
              <a:ext uri="{FF2B5EF4-FFF2-40B4-BE49-F238E27FC236}">
                <a16:creationId xmlns:a16="http://schemas.microsoft.com/office/drawing/2014/main" id="{6F7920DC-6460-FF57-95D9-EF2FA5D0468B}"/>
              </a:ext>
            </a:extLst>
          </p:cNvPr>
          <p:cNvSpPr>
            <a:spLocks noGrp="1"/>
          </p:cNvSpPr>
          <p:nvPr>
            <p:ph idx="1"/>
          </p:nvPr>
        </p:nvSpPr>
        <p:spPr>
          <a:xfrm>
            <a:off x="1941653" y="2141537"/>
            <a:ext cx="8633749" cy="4351338"/>
          </a:xfrm>
        </p:spPr>
        <p:txBody>
          <a:bodyPr/>
          <a:lstStyle/>
          <a:p>
            <a:pPr marL="0" indent="0" algn="ctr">
              <a:buNone/>
            </a:pPr>
            <a:r>
              <a:rPr lang="en-US" dirty="0"/>
              <a:t>we who are still alive and are left will be caught up together with them in the clouds to meet the Lord in the air. And so we will be with the Lord forever. 18  Therefore encourage each other with these words.</a:t>
            </a:r>
          </a:p>
        </p:txBody>
      </p:sp>
      <p:pic>
        <p:nvPicPr>
          <p:cNvPr id="5" name="Picture 4">
            <a:extLst>
              <a:ext uri="{FF2B5EF4-FFF2-40B4-BE49-F238E27FC236}">
                <a16:creationId xmlns:a16="http://schemas.microsoft.com/office/drawing/2014/main" id="{3494853A-C5B1-78E2-220D-77D431ADA8FB}"/>
              </a:ext>
            </a:extLst>
          </p:cNvPr>
          <p:cNvPicPr>
            <a:picLocks noChangeAspect="1"/>
          </p:cNvPicPr>
          <p:nvPr/>
        </p:nvPicPr>
        <p:blipFill>
          <a:blip r:embed="rId2"/>
          <a:stretch>
            <a:fillRect/>
          </a:stretch>
        </p:blipFill>
        <p:spPr>
          <a:xfrm>
            <a:off x="5072190" y="5554781"/>
            <a:ext cx="2047619"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106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62D1F-BE5E-2E10-D838-92FFBDA45955}"/>
              </a:ext>
            </a:extLst>
          </p:cNvPr>
          <p:cNvSpPr>
            <a:spLocks noGrp="1"/>
          </p:cNvSpPr>
          <p:nvPr>
            <p:ph type="title"/>
          </p:nvPr>
        </p:nvSpPr>
        <p:spPr/>
        <p:txBody>
          <a:bodyPr/>
          <a:lstStyle/>
          <a:p>
            <a:r>
              <a:rPr lang="en-US" dirty="0"/>
              <a:t>Jesus Will Return</a:t>
            </a:r>
          </a:p>
        </p:txBody>
      </p:sp>
      <p:sp>
        <p:nvSpPr>
          <p:cNvPr id="3" name="Content Placeholder 2">
            <a:extLst>
              <a:ext uri="{FF2B5EF4-FFF2-40B4-BE49-F238E27FC236}">
                <a16:creationId xmlns:a16="http://schemas.microsoft.com/office/drawing/2014/main" id="{D62C044D-CB1D-43FE-B7BB-6367EBBFBB0F}"/>
              </a:ext>
            </a:extLst>
          </p:cNvPr>
          <p:cNvSpPr>
            <a:spLocks noGrp="1"/>
          </p:cNvSpPr>
          <p:nvPr>
            <p:ph idx="1"/>
          </p:nvPr>
        </p:nvSpPr>
        <p:spPr/>
        <p:txBody>
          <a:bodyPr/>
          <a:lstStyle/>
          <a:p>
            <a:r>
              <a:rPr lang="en-US" dirty="0"/>
              <a:t>What are the three methods of announcing Christ's return?  </a:t>
            </a:r>
          </a:p>
          <a:p>
            <a:r>
              <a:rPr lang="en-US" dirty="0"/>
              <a:t>Why will it not be missed or overlooked by the whole world?</a:t>
            </a:r>
          </a:p>
        </p:txBody>
      </p:sp>
    </p:spTree>
    <p:extLst>
      <p:ext uri="{BB962C8B-B14F-4D97-AF65-F5344CB8AC3E}">
        <p14:creationId xmlns:p14="http://schemas.microsoft.com/office/powerpoint/2010/main" val="6460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13D6-E4AD-1C53-8F58-A341274FFDE2}"/>
              </a:ext>
            </a:extLst>
          </p:cNvPr>
          <p:cNvSpPr>
            <a:spLocks noGrp="1"/>
          </p:cNvSpPr>
          <p:nvPr>
            <p:ph type="title"/>
          </p:nvPr>
        </p:nvSpPr>
        <p:spPr/>
        <p:txBody>
          <a:bodyPr/>
          <a:lstStyle/>
          <a:p>
            <a:r>
              <a:rPr lang="en-US" dirty="0"/>
              <a:t>Jesus Will Return</a:t>
            </a:r>
          </a:p>
        </p:txBody>
      </p:sp>
      <p:sp>
        <p:nvSpPr>
          <p:cNvPr id="3" name="Content Placeholder 2">
            <a:extLst>
              <a:ext uri="{FF2B5EF4-FFF2-40B4-BE49-F238E27FC236}">
                <a16:creationId xmlns:a16="http://schemas.microsoft.com/office/drawing/2014/main" id="{D596CE62-CE9B-3D0A-7ABF-890952F81193}"/>
              </a:ext>
            </a:extLst>
          </p:cNvPr>
          <p:cNvSpPr>
            <a:spLocks noGrp="1"/>
          </p:cNvSpPr>
          <p:nvPr>
            <p:ph idx="1"/>
          </p:nvPr>
        </p:nvSpPr>
        <p:spPr/>
        <p:txBody>
          <a:bodyPr/>
          <a:lstStyle/>
          <a:p>
            <a:r>
              <a:rPr lang="en-US" dirty="0">
                <a:solidFill>
                  <a:srgbClr val="C00000"/>
                </a:solidFill>
              </a:rPr>
              <a:t>Some believers within the local church had died since Paul had visited with them.  </a:t>
            </a:r>
          </a:p>
          <a:p>
            <a:pPr lvl="1"/>
            <a:r>
              <a:rPr lang="en-US" dirty="0">
                <a:solidFill>
                  <a:srgbClr val="C00000"/>
                </a:solidFill>
              </a:rPr>
              <a:t>Those still alive were confused.</a:t>
            </a:r>
          </a:p>
          <a:p>
            <a:pPr lvl="1"/>
            <a:r>
              <a:rPr lang="en-US" dirty="0">
                <a:solidFill>
                  <a:srgbClr val="C00000"/>
                </a:solidFill>
              </a:rPr>
              <a:t>Would these dead believers miss the resurrection at Jesus return?</a:t>
            </a:r>
          </a:p>
          <a:p>
            <a:r>
              <a:rPr lang="en-US" dirty="0"/>
              <a:t>How does Paul reassure them?</a:t>
            </a:r>
          </a:p>
          <a:p>
            <a:endParaRPr lang="en-US" dirty="0"/>
          </a:p>
        </p:txBody>
      </p:sp>
    </p:spTree>
    <p:extLst>
      <p:ext uri="{BB962C8B-B14F-4D97-AF65-F5344CB8AC3E}">
        <p14:creationId xmlns:p14="http://schemas.microsoft.com/office/powerpoint/2010/main" val="8313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ACA9-9C4D-AF31-A8F2-E8C98ED8EEB7}"/>
              </a:ext>
            </a:extLst>
          </p:cNvPr>
          <p:cNvSpPr>
            <a:spLocks noGrp="1"/>
          </p:cNvSpPr>
          <p:nvPr>
            <p:ph type="title"/>
          </p:nvPr>
        </p:nvSpPr>
        <p:spPr/>
        <p:txBody>
          <a:bodyPr/>
          <a:lstStyle/>
          <a:p>
            <a:r>
              <a:rPr lang="en-US" dirty="0"/>
              <a:t>Jesus Will Return</a:t>
            </a:r>
          </a:p>
        </p:txBody>
      </p:sp>
      <p:sp>
        <p:nvSpPr>
          <p:cNvPr id="3" name="Content Placeholder 2">
            <a:extLst>
              <a:ext uri="{FF2B5EF4-FFF2-40B4-BE49-F238E27FC236}">
                <a16:creationId xmlns:a16="http://schemas.microsoft.com/office/drawing/2014/main" id="{557E90DE-4D92-E79B-E8A8-BC19F6B25320}"/>
              </a:ext>
            </a:extLst>
          </p:cNvPr>
          <p:cNvSpPr>
            <a:spLocks noGrp="1"/>
          </p:cNvSpPr>
          <p:nvPr>
            <p:ph idx="1"/>
          </p:nvPr>
        </p:nvSpPr>
        <p:spPr/>
        <p:txBody>
          <a:bodyPr/>
          <a:lstStyle/>
          <a:p>
            <a:r>
              <a:rPr lang="en-US" dirty="0"/>
              <a:t>What does this suggest how Christians should mourn the death of a fellow believer?  How can these words help a person who is grieving over loved ones who have died?</a:t>
            </a:r>
          </a:p>
          <a:p>
            <a:r>
              <a:rPr lang="en-US" dirty="0"/>
              <a:t>What will the living experience when Christ returns?</a:t>
            </a:r>
          </a:p>
          <a:p>
            <a:r>
              <a:rPr lang="en-US" dirty="0"/>
              <a:t>What makes you think that the Lord’s return could happen in our lifetime?</a:t>
            </a:r>
          </a:p>
          <a:p>
            <a:endParaRPr lang="en-US" dirty="0"/>
          </a:p>
        </p:txBody>
      </p:sp>
    </p:spTree>
    <p:extLst>
      <p:ext uri="{BB962C8B-B14F-4D97-AF65-F5344CB8AC3E}">
        <p14:creationId xmlns:p14="http://schemas.microsoft.com/office/powerpoint/2010/main" val="49720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A286-624C-5D10-F74A-6491D8C8D6E7}"/>
              </a:ext>
            </a:extLst>
          </p:cNvPr>
          <p:cNvSpPr>
            <a:spLocks noGrp="1"/>
          </p:cNvSpPr>
          <p:nvPr>
            <p:ph type="title"/>
          </p:nvPr>
        </p:nvSpPr>
        <p:spPr/>
        <p:txBody>
          <a:bodyPr/>
          <a:lstStyle/>
          <a:p>
            <a:r>
              <a:rPr lang="en-US" dirty="0"/>
              <a:t>Jesus Will Return</a:t>
            </a:r>
          </a:p>
        </p:txBody>
      </p:sp>
      <p:sp>
        <p:nvSpPr>
          <p:cNvPr id="3" name="Content Placeholder 2">
            <a:extLst>
              <a:ext uri="{FF2B5EF4-FFF2-40B4-BE49-F238E27FC236}">
                <a16:creationId xmlns:a16="http://schemas.microsoft.com/office/drawing/2014/main" id="{E1328546-7CE2-5613-CB26-53618BCA9A89}"/>
              </a:ext>
            </a:extLst>
          </p:cNvPr>
          <p:cNvSpPr>
            <a:spLocks noGrp="1"/>
          </p:cNvSpPr>
          <p:nvPr>
            <p:ph idx="1"/>
          </p:nvPr>
        </p:nvSpPr>
        <p:spPr>
          <a:xfrm>
            <a:off x="849775" y="1825625"/>
            <a:ext cx="10515600" cy="4351338"/>
          </a:xfrm>
        </p:spPr>
        <p:txBody>
          <a:bodyPr/>
          <a:lstStyle/>
          <a:p>
            <a:r>
              <a:rPr lang="en-US" dirty="0"/>
              <a:t>How can these words help a person who is grieving over Christian loved ones who have died? </a:t>
            </a:r>
          </a:p>
          <a:p>
            <a:r>
              <a:rPr lang="en-US" dirty="0">
                <a:solidFill>
                  <a:srgbClr val="C00000"/>
                </a:solidFill>
              </a:rPr>
              <a:t>Note the end of the passage about being </a:t>
            </a:r>
            <a:r>
              <a:rPr lang="en-US" i="1" dirty="0">
                <a:solidFill>
                  <a:srgbClr val="C00000"/>
                </a:solidFill>
              </a:rPr>
              <a:t>with the Lord forever</a:t>
            </a:r>
            <a:r>
              <a:rPr lang="en-US" dirty="0">
                <a:solidFill>
                  <a:srgbClr val="C00000"/>
                </a:solidFill>
              </a:rPr>
              <a:t> … someone said that people who don't enjoy Jesus' presence </a:t>
            </a:r>
            <a:r>
              <a:rPr lang="en-US" b="1" i="1" dirty="0">
                <a:solidFill>
                  <a:srgbClr val="C00000"/>
                </a:solidFill>
              </a:rPr>
              <a:t>now</a:t>
            </a:r>
            <a:r>
              <a:rPr lang="en-US" dirty="0">
                <a:solidFill>
                  <a:srgbClr val="C00000"/>
                </a:solidFill>
              </a:rPr>
              <a:t> might </a:t>
            </a:r>
            <a:r>
              <a:rPr lang="en-US" b="1" i="1" dirty="0">
                <a:solidFill>
                  <a:srgbClr val="C00000"/>
                </a:solidFill>
              </a:rPr>
              <a:t>not</a:t>
            </a:r>
            <a:r>
              <a:rPr lang="en-US" dirty="0">
                <a:solidFill>
                  <a:srgbClr val="C00000"/>
                </a:solidFill>
              </a:rPr>
              <a:t> be comforted by the thought of </a:t>
            </a:r>
            <a:r>
              <a:rPr lang="en-US" b="1" i="1" dirty="0">
                <a:solidFill>
                  <a:srgbClr val="C00000"/>
                </a:solidFill>
              </a:rPr>
              <a:t>eternity</a:t>
            </a:r>
            <a:r>
              <a:rPr lang="en-US" dirty="0">
                <a:solidFill>
                  <a:srgbClr val="C00000"/>
                </a:solidFill>
              </a:rPr>
              <a:t> with Him!</a:t>
            </a:r>
          </a:p>
          <a:p>
            <a:endParaRPr lang="en-US" dirty="0"/>
          </a:p>
        </p:txBody>
      </p:sp>
    </p:spTree>
    <p:extLst>
      <p:ext uri="{BB962C8B-B14F-4D97-AF65-F5344CB8AC3E}">
        <p14:creationId xmlns:p14="http://schemas.microsoft.com/office/powerpoint/2010/main" val="93927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72</TotalTime>
  <Words>1110</Words>
  <Application>Microsoft Office PowerPoint</Application>
  <PresentationFormat>Widescreen</PresentationFormat>
  <Paragraphs>89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The Greatest Return</vt:lpstr>
      <vt:lpstr>Video Introduction</vt:lpstr>
      <vt:lpstr>Remember how it was?</vt:lpstr>
      <vt:lpstr>Listen for all that announces Christ’s return.</vt:lpstr>
      <vt:lpstr>Listen for all that announces Christ’s return.</vt:lpstr>
      <vt:lpstr>Jesus Will Return</vt:lpstr>
      <vt:lpstr>Jesus Will Return</vt:lpstr>
      <vt:lpstr>Jesus Will Return</vt:lpstr>
      <vt:lpstr>Jesus Will Return</vt:lpstr>
      <vt:lpstr>Jesus Will Return</vt:lpstr>
      <vt:lpstr>Listen for a timetable.</vt:lpstr>
      <vt:lpstr>Specific Time Unknown</vt:lpstr>
      <vt:lpstr>Specific Time Unknown</vt:lpstr>
      <vt:lpstr>Specific Time Unknown</vt:lpstr>
      <vt:lpstr>Specific Time Unknown</vt:lpstr>
      <vt:lpstr>Listen for contrasts</vt:lpstr>
      <vt:lpstr>Listen for contrasts</vt:lpstr>
      <vt:lpstr>Diligently Wait</vt:lpstr>
      <vt:lpstr>Diligently Wait</vt:lpstr>
      <vt:lpstr>Application</vt:lpstr>
      <vt:lpstr>Application</vt:lpstr>
      <vt:lpstr>Application</vt:lpstr>
      <vt:lpstr>Family Activities</vt:lpstr>
      <vt:lpstr>The Greatest Return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2025-09-18T14:04:59Z</dcterms:created>
  <dcterms:modified xsi:type="dcterms:W3CDTF">2025-09-19T18:43:08Z</dcterms:modified>
</cp:coreProperties>
</file>