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8/21/2025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8/21/2025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8/21/2025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0" b="-10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3000"/>
                </a:schemeClr>
              </a:gs>
              <a:gs pos="64000">
                <a:schemeClr val="accent1">
                  <a:lumMod val="45000"/>
                  <a:lumOff val="55000"/>
                  <a:alpha val="84000"/>
                </a:schemeClr>
              </a:gs>
              <a:gs pos="83000">
                <a:schemeClr val="accent1">
                  <a:lumMod val="45000"/>
                  <a:lumOff val="55000"/>
                  <a:alpha val="84000"/>
                </a:schemeClr>
              </a:gs>
              <a:gs pos="100000">
                <a:schemeClr val="accent1">
                  <a:lumMod val="30000"/>
                  <a:lumOff val="70000"/>
                  <a:alpha val="83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8/21/2025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mp3na7pr"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6.xml"/><Relationship Id="rId5" Type="http://schemas.openxmlformats.org/officeDocument/2006/relationships/hyperlink" Target="https://tinyurl.com/4w7edex2" TargetMode="Externa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133599"/>
          </a:xfrm>
        </p:spPr>
        <p:txBody>
          <a:bodyPr/>
          <a:lstStyle/>
          <a:p>
            <a:r>
              <a:rPr lang="en-US" dirty="0"/>
              <a:t>The Greatest Need</a:t>
            </a:r>
          </a:p>
        </p:txBody>
      </p:sp>
      <p:sp>
        <p:nvSpPr>
          <p:cNvPr id="3" name="Subtitle 2"/>
          <p:cNvSpPr>
            <a:spLocks noGrp="1"/>
          </p:cNvSpPr>
          <p:nvPr>
            <p:ph type="subTitle" idx="1"/>
          </p:nvPr>
        </p:nvSpPr>
        <p:spPr>
          <a:xfrm>
            <a:off x="1524000" y="3847604"/>
            <a:ext cx="9144000" cy="1410195"/>
          </a:xfrm>
        </p:spPr>
        <p:txBody>
          <a:bodyPr/>
          <a:lstStyle/>
          <a:p>
            <a:r>
              <a:rPr lang="en-US" dirty="0"/>
              <a:t>September 14</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B925C-A14C-04E0-013D-4D655E8C6630}"/>
              </a:ext>
            </a:extLst>
          </p:cNvPr>
          <p:cNvSpPr>
            <a:spLocks noGrp="1"/>
          </p:cNvSpPr>
          <p:nvPr>
            <p:ph type="title"/>
          </p:nvPr>
        </p:nvSpPr>
        <p:spPr/>
        <p:txBody>
          <a:bodyPr>
            <a:normAutofit fontScale="90000"/>
          </a:bodyPr>
          <a:lstStyle/>
          <a:p>
            <a:pPr algn="l"/>
            <a:br>
              <a:rPr lang="en-US" dirty="0"/>
            </a:br>
            <a:r>
              <a:rPr lang="en-US" dirty="0"/>
              <a:t>Listen for mumblings of the scribes and pharisees.</a:t>
            </a:r>
            <a:br>
              <a:rPr lang="en-US" dirty="0"/>
            </a:br>
            <a:endParaRPr lang="en-US" dirty="0"/>
          </a:p>
        </p:txBody>
      </p:sp>
      <p:sp>
        <p:nvSpPr>
          <p:cNvPr id="3" name="Content Placeholder 2">
            <a:extLst>
              <a:ext uri="{FF2B5EF4-FFF2-40B4-BE49-F238E27FC236}">
                <a16:creationId xmlns:a16="http://schemas.microsoft.com/office/drawing/2014/main" id="{F3577C4A-98C4-D3C6-837D-B81A15D88416}"/>
              </a:ext>
            </a:extLst>
          </p:cNvPr>
          <p:cNvSpPr>
            <a:spLocks noGrp="1"/>
          </p:cNvSpPr>
          <p:nvPr>
            <p:ph idx="1"/>
          </p:nvPr>
        </p:nvSpPr>
        <p:spPr>
          <a:xfrm>
            <a:off x="1446835" y="1929797"/>
            <a:ext cx="9478701" cy="4351338"/>
          </a:xfrm>
        </p:spPr>
        <p:txBody>
          <a:bodyPr/>
          <a:lstStyle/>
          <a:p>
            <a:pPr marL="0" indent="0" algn="ctr">
              <a:buNone/>
            </a:pPr>
            <a:r>
              <a:rPr lang="en-US" dirty="0"/>
              <a:t>Luke 5:20-21 (NIV)  When Jesus saw their faith, he said, "Friend, your sins are forgiven." 21  The Pharisees and the teachers of the law began thinking to themselves, "Who is this fellow who speaks blasphemy? Who can forgive sins but God alone?"</a:t>
            </a:r>
          </a:p>
          <a:p>
            <a:pPr marL="0" indent="0" algn="ctr">
              <a:buNone/>
            </a:pPr>
            <a:endParaRPr lang="en-US" dirty="0"/>
          </a:p>
        </p:txBody>
      </p:sp>
      <p:pic>
        <p:nvPicPr>
          <p:cNvPr id="5" name="Picture 4">
            <a:extLst>
              <a:ext uri="{FF2B5EF4-FFF2-40B4-BE49-F238E27FC236}">
                <a16:creationId xmlns:a16="http://schemas.microsoft.com/office/drawing/2014/main" id="{0DEFA096-5B7A-5668-B08E-85785516175D}"/>
              </a:ext>
            </a:extLst>
          </p:cNvPr>
          <p:cNvPicPr>
            <a:picLocks noChangeAspect="1"/>
          </p:cNvPicPr>
          <p:nvPr/>
        </p:nvPicPr>
        <p:blipFill>
          <a:blip r:embed="rId2"/>
          <a:stretch>
            <a:fillRect/>
          </a:stretch>
        </p:blipFill>
        <p:spPr>
          <a:xfrm>
            <a:off x="4876812" y="5490095"/>
            <a:ext cx="2114286"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8501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6C1BC-2FAE-8280-FCF9-3FF0996FB9F1}"/>
              </a:ext>
            </a:extLst>
          </p:cNvPr>
          <p:cNvSpPr>
            <a:spLocks noGrp="1"/>
          </p:cNvSpPr>
          <p:nvPr>
            <p:ph type="title"/>
          </p:nvPr>
        </p:nvSpPr>
        <p:spPr/>
        <p:txBody>
          <a:bodyPr/>
          <a:lstStyle/>
          <a:p>
            <a:r>
              <a:rPr lang="en-US" dirty="0"/>
              <a:t>Taking Care of the Greatest Need</a:t>
            </a:r>
          </a:p>
        </p:txBody>
      </p:sp>
      <p:sp>
        <p:nvSpPr>
          <p:cNvPr id="3" name="Content Placeholder 2">
            <a:extLst>
              <a:ext uri="{FF2B5EF4-FFF2-40B4-BE49-F238E27FC236}">
                <a16:creationId xmlns:a16="http://schemas.microsoft.com/office/drawing/2014/main" id="{E2AC0242-4797-4710-4544-D508E49A2A7B}"/>
              </a:ext>
            </a:extLst>
          </p:cNvPr>
          <p:cNvSpPr>
            <a:spLocks noGrp="1"/>
          </p:cNvSpPr>
          <p:nvPr>
            <p:ph idx="1"/>
          </p:nvPr>
        </p:nvSpPr>
        <p:spPr/>
        <p:txBody>
          <a:bodyPr/>
          <a:lstStyle/>
          <a:p>
            <a:r>
              <a:rPr lang="en-US" dirty="0"/>
              <a:t>Why do you think Jesus declared the man’s forgiveness first?</a:t>
            </a:r>
          </a:p>
          <a:p>
            <a:r>
              <a:rPr lang="en-US" dirty="0"/>
              <a:t>In what ways do people today try to deal with their guilt or need for forgiveness apart from Jesus?</a:t>
            </a:r>
          </a:p>
          <a:p>
            <a:r>
              <a:rPr lang="en-US" dirty="0"/>
              <a:t>Why did the Pharisees and teachers think that Jesus’ words to the paralytic man were blasphemous?</a:t>
            </a:r>
          </a:p>
          <a:p>
            <a:endParaRPr lang="en-US" dirty="0"/>
          </a:p>
        </p:txBody>
      </p:sp>
    </p:spTree>
    <p:extLst>
      <p:ext uri="{BB962C8B-B14F-4D97-AF65-F5344CB8AC3E}">
        <p14:creationId xmlns:p14="http://schemas.microsoft.com/office/powerpoint/2010/main" val="370064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E4940-47B7-F622-B4E9-E35B8448FA8E}"/>
              </a:ext>
            </a:extLst>
          </p:cNvPr>
          <p:cNvSpPr>
            <a:spLocks noGrp="1"/>
          </p:cNvSpPr>
          <p:nvPr>
            <p:ph type="title"/>
          </p:nvPr>
        </p:nvSpPr>
        <p:spPr/>
        <p:txBody>
          <a:bodyPr/>
          <a:lstStyle/>
          <a:p>
            <a:r>
              <a:rPr lang="en-US" dirty="0"/>
              <a:t>Taking Care of the Greatest Need</a:t>
            </a:r>
          </a:p>
        </p:txBody>
      </p:sp>
      <p:sp>
        <p:nvSpPr>
          <p:cNvPr id="3" name="Content Placeholder 2">
            <a:extLst>
              <a:ext uri="{FF2B5EF4-FFF2-40B4-BE49-F238E27FC236}">
                <a16:creationId xmlns:a16="http://schemas.microsoft.com/office/drawing/2014/main" id="{CEA4F960-552D-B6CC-5467-561C75DB48C9}"/>
              </a:ext>
            </a:extLst>
          </p:cNvPr>
          <p:cNvSpPr>
            <a:spLocks noGrp="1"/>
          </p:cNvSpPr>
          <p:nvPr>
            <p:ph idx="1"/>
          </p:nvPr>
        </p:nvSpPr>
        <p:spPr/>
        <p:txBody>
          <a:bodyPr/>
          <a:lstStyle/>
          <a:p>
            <a:r>
              <a:rPr lang="en-US" dirty="0"/>
              <a:t>The religious leaders said, “Who can forgive sins but God alone?” How were they both right and wrong at the same time?</a:t>
            </a:r>
          </a:p>
        </p:txBody>
      </p:sp>
      <p:graphicFrame>
        <p:nvGraphicFramePr>
          <p:cNvPr id="4" name="Table 3">
            <a:extLst>
              <a:ext uri="{FF2B5EF4-FFF2-40B4-BE49-F238E27FC236}">
                <a16:creationId xmlns:a16="http://schemas.microsoft.com/office/drawing/2014/main" id="{FF0188FB-BE22-C2B5-5F25-4CDD07B07CE5}"/>
              </a:ext>
            </a:extLst>
          </p:cNvPr>
          <p:cNvGraphicFramePr>
            <a:graphicFrameLocks noGrp="1"/>
          </p:cNvGraphicFramePr>
          <p:nvPr>
            <p:extLst>
              <p:ext uri="{D42A27DB-BD31-4B8C-83A1-F6EECF244321}">
                <p14:modId xmlns:p14="http://schemas.microsoft.com/office/powerpoint/2010/main" val="3895952587"/>
              </p:ext>
            </p:extLst>
          </p:nvPr>
        </p:nvGraphicFramePr>
        <p:xfrm>
          <a:off x="1059726" y="3717509"/>
          <a:ext cx="10294074" cy="1645920"/>
        </p:xfrm>
        <a:graphic>
          <a:graphicData uri="http://schemas.openxmlformats.org/drawingml/2006/table">
            <a:tbl>
              <a:tblPr firstRow="1" bandRow="1">
                <a:tableStyleId>{5C22544A-7EE6-4342-B048-85BDC9FD1C3A}</a:tableStyleId>
              </a:tblPr>
              <a:tblGrid>
                <a:gridCol w="5147037">
                  <a:extLst>
                    <a:ext uri="{9D8B030D-6E8A-4147-A177-3AD203B41FA5}">
                      <a16:colId xmlns:a16="http://schemas.microsoft.com/office/drawing/2014/main" val="1670471954"/>
                    </a:ext>
                  </a:extLst>
                </a:gridCol>
                <a:gridCol w="5147037">
                  <a:extLst>
                    <a:ext uri="{9D8B030D-6E8A-4147-A177-3AD203B41FA5}">
                      <a16:colId xmlns:a16="http://schemas.microsoft.com/office/drawing/2014/main" val="3114507660"/>
                    </a:ext>
                  </a:extLst>
                </a:gridCol>
              </a:tblGrid>
              <a:tr h="370840">
                <a:tc>
                  <a:txBody>
                    <a:bodyPr/>
                    <a:lstStyle/>
                    <a:p>
                      <a:pPr algn="ctr"/>
                      <a:r>
                        <a:rPr lang="en-US" sz="3200" dirty="0"/>
                        <a:t>Right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Wrong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9130447"/>
                  </a:ext>
                </a:extLst>
              </a:tr>
              <a:tr h="370840">
                <a:tc>
                  <a:txBody>
                    <a:bodyPr/>
                    <a:lstStyle/>
                    <a:p>
                      <a:endParaRPr lang="en-US" sz="3200" dirty="0"/>
                    </a:p>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5904260"/>
                  </a:ext>
                </a:extLst>
              </a:tr>
            </a:tbl>
          </a:graphicData>
        </a:graphic>
      </p:graphicFrame>
    </p:spTree>
    <p:extLst>
      <p:ext uri="{BB962C8B-B14F-4D97-AF65-F5344CB8AC3E}">
        <p14:creationId xmlns:p14="http://schemas.microsoft.com/office/powerpoint/2010/main" val="686026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27459-68CC-60DF-900E-1C4C797619F9}"/>
              </a:ext>
            </a:extLst>
          </p:cNvPr>
          <p:cNvSpPr>
            <a:spLocks noGrp="1"/>
          </p:cNvSpPr>
          <p:nvPr>
            <p:ph type="title"/>
          </p:nvPr>
        </p:nvSpPr>
        <p:spPr/>
        <p:txBody>
          <a:bodyPr/>
          <a:lstStyle/>
          <a:p>
            <a:pPr algn="l"/>
            <a:r>
              <a:rPr lang="en-US" dirty="0"/>
              <a:t>Listen for proof of Jesus’ authority.</a:t>
            </a:r>
          </a:p>
        </p:txBody>
      </p:sp>
      <p:sp>
        <p:nvSpPr>
          <p:cNvPr id="3" name="Content Placeholder 2">
            <a:extLst>
              <a:ext uri="{FF2B5EF4-FFF2-40B4-BE49-F238E27FC236}">
                <a16:creationId xmlns:a16="http://schemas.microsoft.com/office/drawing/2014/main" id="{1BAB1DF7-879F-21D5-DD39-176E2E1AA050}"/>
              </a:ext>
            </a:extLst>
          </p:cNvPr>
          <p:cNvSpPr>
            <a:spLocks noGrp="1"/>
          </p:cNvSpPr>
          <p:nvPr>
            <p:ph idx="1"/>
          </p:nvPr>
        </p:nvSpPr>
        <p:spPr>
          <a:xfrm>
            <a:off x="1096219" y="1883498"/>
            <a:ext cx="9999562" cy="4351338"/>
          </a:xfrm>
        </p:spPr>
        <p:txBody>
          <a:bodyPr/>
          <a:lstStyle/>
          <a:p>
            <a:pPr marL="0" indent="0" algn="ctr">
              <a:buNone/>
            </a:pPr>
            <a:r>
              <a:rPr lang="en-US" dirty="0"/>
              <a:t>Luke 5:22-26 (NIV)  Jesus knew what they were thinking and asked, "Why are you thinking these things in your hearts? 23  Which is easier: to say, 'Your sins are forgiven,' or to say, 'Get up and walk'? 24  But that you may know that the Son of Man has authority on earth to forgive sins...." He said to the paralyzed </a:t>
            </a:r>
          </a:p>
        </p:txBody>
      </p:sp>
    </p:spTree>
    <p:extLst>
      <p:ext uri="{BB962C8B-B14F-4D97-AF65-F5344CB8AC3E}">
        <p14:creationId xmlns:p14="http://schemas.microsoft.com/office/powerpoint/2010/main" val="299507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8E3A3-F98A-2E52-314F-C217BFDE3E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039EDE-EEBD-DEA5-00A3-F6A14EA94F00}"/>
              </a:ext>
            </a:extLst>
          </p:cNvPr>
          <p:cNvSpPr>
            <a:spLocks noGrp="1"/>
          </p:cNvSpPr>
          <p:nvPr>
            <p:ph type="title"/>
          </p:nvPr>
        </p:nvSpPr>
        <p:spPr/>
        <p:txBody>
          <a:bodyPr/>
          <a:lstStyle/>
          <a:p>
            <a:pPr algn="l"/>
            <a:r>
              <a:rPr lang="en-US" dirty="0"/>
              <a:t>Listen for proof of Jesus’ authority.</a:t>
            </a:r>
          </a:p>
        </p:txBody>
      </p:sp>
      <p:sp>
        <p:nvSpPr>
          <p:cNvPr id="3" name="Content Placeholder 2">
            <a:extLst>
              <a:ext uri="{FF2B5EF4-FFF2-40B4-BE49-F238E27FC236}">
                <a16:creationId xmlns:a16="http://schemas.microsoft.com/office/drawing/2014/main" id="{2E14597D-2A1D-F5AC-71FC-AAC703CF0792}"/>
              </a:ext>
            </a:extLst>
          </p:cNvPr>
          <p:cNvSpPr>
            <a:spLocks noGrp="1"/>
          </p:cNvSpPr>
          <p:nvPr>
            <p:ph idx="1"/>
          </p:nvPr>
        </p:nvSpPr>
        <p:spPr>
          <a:xfrm>
            <a:off x="1474084" y="1860348"/>
            <a:ext cx="9243832" cy="4351338"/>
          </a:xfrm>
        </p:spPr>
        <p:txBody>
          <a:bodyPr/>
          <a:lstStyle/>
          <a:p>
            <a:pPr marL="0" indent="0" algn="ctr">
              <a:buNone/>
            </a:pPr>
            <a:r>
              <a:rPr lang="en-US" dirty="0"/>
              <a:t>man, "I tell you, get up, take your mat and go home." 25  Immediately he stood up in front of them, took what he had been lying on and went home praising God. 26  Everyone was amazed and gave praise to God. They were filled with awe and said, "We have seen remarkable things today."</a:t>
            </a:r>
          </a:p>
        </p:txBody>
      </p:sp>
    </p:spTree>
    <p:extLst>
      <p:ext uri="{BB962C8B-B14F-4D97-AF65-F5344CB8AC3E}">
        <p14:creationId xmlns:p14="http://schemas.microsoft.com/office/powerpoint/2010/main" val="1554837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00CD9-1265-12DC-98EC-F7FE0941D699}"/>
              </a:ext>
            </a:extLst>
          </p:cNvPr>
          <p:cNvSpPr>
            <a:spLocks noGrp="1"/>
          </p:cNvSpPr>
          <p:nvPr>
            <p:ph type="title"/>
          </p:nvPr>
        </p:nvSpPr>
        <p:spPr/>
        <p:txBody>
          <a:bodyPr/>
          <a:lstStyle/>
          <a:p>
            <a:r>
              <a:rPr lang="en-US" dirty="0"/>
              <a:t>Power and Authority Verifies Divinity</a:t>
            </a:r>
          </a:p>
        </p:txBody>
      </p:sp>
      <p:sp>
        <p:nvSpPr>
          <p:cNvPr id="3" name="Content Placeholder 2">
            <a:extLst>
              <a:ext uri="{FF2B5EF4-FFF2-40B4-BE49-F238E27FC236}">
                <a16:creationId xmlns:a16="http://schemas.microsoft.com/office/drawing/2014/main" id="{3A639B19-98CE-F259-B3D9-B1112E412AD8}"/>
              </a:ext>
            </a:extLst>
          </p:cNvPr>
          <p:cNvSpPr>
            <a:spLocks noGrp="1"/>
          </p:cNvSpPr>
          <p:nvPr>
            <p:ph idx="1"/>
          </p:nvPr>
        </p:nvSpPr>
        <p:spPr/>
        <p:txBody>
          <a:bodyPr/>
          <a:lstStyle/>
          <a:p>
            <a:r>
              <a:rPr lang="en-US" dirty="0"/>
              <a:t>What did Jesus show by responding to what the Pharisees were thinking? </a:t>
            </a:r>
          </a:p>
          <a:p>
            <a:r>
              <a:rPr lang="en-US" dirty="0"/>
              <a:t>Why is it easier to say, “Your sins are forgiven” than to tell a paralyzed person, “You are healed”?</a:t>
            </a:r>
          </a:p>
          <a:p>
            <a:r>
              <a:rPr lang="en-US" dirty="0"/>
              <a:t>What was Jesus proving about Himself whenever He healed diseases and forgave sinners?</a:t>
            </a:r>
          </a:p>
          <a:p>
            <a:endParaRPr lang="en-US" dirty="0"/>
          </a:p>
        </p:txBody>
      </p:sp>
    </p:spTree>
    <p:extLst>
      <p:ext uri="{BB962C8B-B14F-4D97-AF65-F5344CB8AC3E}">
        <p14:creationId xmlns:p14="http://schemas.microsoft.com/office/powerpoint/2010/main" val="25161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1D823-DD54-D32B-519D-875AFE7E7173}"/>
              </a:ext>
            </a:extLst>
          </p:cNvPr>
          <p:cNvSpPr>
            <a:spLocks noGrp="1"/>
          </p:cNvSpPr>
          <p:nvPr>
            <p:ph type="title"/>
          </p:nvPr>
        </p:nvSpPr>
        <p:spPr/>
        <p:txBody>
          <a:bodyPr/>
          <a:lstStyle/>
          <a:p>
            <a:r>
              <a:rPr lang="en-US" dirty="0"/>
              <a:t>Power and Authority Verifies Divinity</a:t>
            </a:r>
          </a:p>
        </p:txBody>
      </p:sp>
      <p:sp>
        <p:nvSpPr>
          <p:cNvPr id="3" name="Content Placeholder 2">
            <a:extLst>
              <a:ext uri="{FF2B5EF4-FFF2-40B4-BE49-F238E27FC236}">
                <a16:creationId xmlns:a16="http://schemas.microsoft.com/office/drawing/2014/main" id="{15E16778-314E-A0B8-970E-8F7373162348}"/>
              </a:ext>
            </a:extLst>
          </p:cNvPr>
          <p:cNvSpPr>
            <a:spLocks noGrp="1"/>
          </p:cNvSpPr>
          <p:nvPr>
            <p:ph idx="1"/>
          </p:nvPr>
        </p:nvSpPr>
        <p:spPr/>
        <p:txBody>
          <a:bodyPr/>
          <a:lstStyle/>
          <a:p>
            <a:r>
              <a:rPr lang="en-US" dirty="0"/>
              <a:t>What difference does it make to us today that Jesus not only has power over sickness, but also the authority to forgive sins?</a:t>
            </a:r>
          </a:p>
          <a:p>
            <a:r>
              <a:rPr lang="en-US" dirty="0"/>
              <a:t>How does this incident illustrate the conditions under which forgiveness is given?</a:t>
            </a:r>
          </a:p>
          <a:p>
            <a:endParaRPr lang="en-US" dirty="0"/>
          </a:p>
        </p:txBody>
      </p:sp>
    </p:spTree>
    <p:extLst>
      <p:ext uri="{BB962C8B-B14F-4D97-AF65-F5344CB8AC3E}">
        <p14:creationId xmlns:p14="http://schemas.microsoft.com/office/powerpoint/2010/main" val="129446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4D694-1F22-9D5C-5882-7038F8069528}"/>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030D405F-1853-5BDC-8980-ECE571FEFB6B}"/>
              </a:ext>
            </a:extLst>
          </p:cNvPr>
          <p:cNvSpPr>
            <a:spLocks noGrp="1"/>
          </p:cNvSpPr>
          <p:nvPr>
            <p:ph idx="1"/>
          </p:nvPr>
        </p:nvSpPr>
        <p:spPr>
          <a:xfrm>
            <a:off x="838200" y="1967695"/>
            <a:ext cx="10515600" cy="4209267"/>
          </a:xfrm>
        </p:spPr>
        <p:txBody>
          <a:bodyPr/>
          <a:lstStyle/>
          <a:p>
            <a:r>
              <a:rPr lang="en-US" dirty="0"/>
              <a:t>Identify with the paralytic man. </a:t>
            </a:r>
          </a:p>
          <a:p>
            <a:pPr lvl="1"/>
            <a:r>
              <a:rPr lang="en-US" sz="3600" dirty="0"/>
              <a:t>How do you identify with the paralytic man? </a:t>
            </a:r>
          </a:p>
          <a:p>
            <a:pPr lvl="1"/>
            <a:r>
              <a:rPr lang="en-US" sz="3600" dirty="0"/>
              <a:t>What fears or sins paralyze you? </a:t>
            </a:r>
          </a:p>
          <a:p>
            <a:pPr lvl="1"/>
            <a:r>
              <a:rPr lang="en-US" sz="3600" dirty="0"/>
              <a:t>Ask God to reveal these things to you. </a:t>
            </a:r>
          </a:p>
          <a:p>
            <a:pPr lvl="1"/>
            <a:r>
              <a:rPr lang="en-US" sz="3600" dirty="0"/>
              <a:t>Then turn them over to Him and walk forward in faith.</a:t>
            </a:r>
          </a:p>
          <a:p>
            <a:endParaRPr lang="en-US" dirty="0"/>
          </a:p>
        </p:txBody>
      </p:sp>
    </p:spTree>
    <p:extLst>
      <p:ext uri="{BB962C8B-B14F-4D97-AF65-F5344CB8AC3E}">
        <p14:creationId xmlns:p14="http://schemas.microsoft.com/office/powerpoint/2010/main" val="2560217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83E0B-86E5-89F1-4A1B-51DAB53323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A172AF-8E87-A130-6E73-1FD3EB66C3DA}"/>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BD1B88FE-F059-7F5B-B510-E1F044949F8F}"/>
              </a:ext>
            </a:extLst>
          </p:cNvPr>
          <p:cNvSpPr>
            <a:spLocks noGrp="1"/>
          </p:cNvSpPr>
          <p:nvPr>
            <p:ph idx="1"/>
          </p:nvPr>
        </p:nvSpPr>
        <p:spPr>
          <a:xfrm>
            <a:off x="838200" y="1956121"/>
            <a:ext cx="10515600" cy="4220841"/>
          </a:xfrm>
        </p:spPr>
        <p:txBody>
          <a:bodyPr/>
          <a:lstStyle/>
          <a:p>
            <a:r>
              <a:rPr lang="en-US" dirty="0"/>
              <a:t>Identify with the religious leaders. </a:t>
            </a:r>
          </a:p>
          <a:p>
            <a:pPr lvl="1"/>
            <a:r>
              <a:rPr lang="en-US" sz="3600" dirty="0"/>
              <a:t>In what ways are you like the religious leaders? </a:t>
            </a:r>
          </a:p>
          <a:p>
            <a:pPr lvl="1"/>
            <a:r>
              <a:rPr lang="en-US" sz="3600" dirty="0"/>
              <a:t>How have your actions and attitudes kept others from seeing who Jesus is? </a:t>
            </a:r>
          </a:p>
          <a:p>
            <a:pPr lvl="1"/>
            <a:r>
              <a:rPr lang="en-US" sz="3600" dirty="0"/>
              <a:t>Ask God to reveal these things to you. </a:t>
            </a:r>
          </a:p>
          <a:p>
            <a:pPr lvl="1"/>
            <a:r>
              <a:rPr lang="en-US" sz="3600" dirty="0"/>
              <a:t>Then turn them over to Him and walk forward in faith.</a:t>
            </a:r>
          </a:p>
          <a:p>
            <a:endParaRPr lang="en-US" dirty="0"/>
          </a:p>
        </p:txBody>
      </p:sp>
    </p:spTree>
    <p:extLst>
      <p:ext uri="{BB962C8B-B14F-4D97-AF65-F5344CB8AC3E}">
        <p14:creationId xmlns:p14="http://schemas.microsoft.com/office/powerpoint/2010/main" val="1666943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F9318-D6C9-58D7-59FC-7692B8597D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711282-7E66-EC8F-DD4F-8102AF325C8A}"/>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5BF69DFF-3D38-20D6-DDFD-41A0D7461402}"/>
              </a:ext>
            </a:extLst>
          </p:cNvPr>
          <p:cNvSpPr>
            <a:spLocks noGrp="1"/>
          </p:cNvSpPr>
          <p:nvPr>
            <p:ph idx="1"/>
          </p:nvPr>
        </p:nvSpPr>
        <p:spPr>
          <a:xfrm>
            <a:off x="838200" y="2314937"/>
            <a:ext cx="10515600" cy="3862026"/>
          </a:xfrm>
        </p:spPr>
        <p:txBody>
          <a:bodyPr/>
          <a:lstStyle/>
          <a:p>
            <a:r>
              <a:rPr lang="en-US" dirty="0"/>
              <a:t>Identify with the friends. </a:t>
            </a:r>
          </a:p>
          <a:p>
            <a:pPr lvl="1"/>
            <a:r>
              <a:rPr lang="en-US" sz="3600" dirty="0"/>
              <a:t>In what ways are you like the friends? </a:t>
            </a:r>
          </a:p>
          <a:p>
            <a:pPr lvl="1"/>
            <a:r>
              <a:rPr lang="en-US" sz="3600" dirty="0"/>
              <a:t>Identify someone in your community who needs help with a physical need. </a:t>
            </a:r>
          </a:p>
          <a:p>
            <a:pPr lvl="1"/>
            <a:r>
              <a:rPr lang="en-US" sz="3600" dirty="0"/>
              <a:t>Provide for them in Jesus’s name. </a:t>
            </a:r>
          </a:p>
          <a:p>
            <a:endParaRPr lang="en-US" dirty="0"/>
          </a:p>
        </p:txBody>
      </p:sp>
    </p:spTree>
    <p:extLst>
      <p:ext uri="{BB962C8B-B14F-4D97-AF65-F5344CB8AC3E}">
        <p14:creationId xmlns:p14="http://schemas.microsoft.com/office/powerpoint/2010/main" val="2942287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2D78B-F832-01E6-1F7D-84546426E35F}"/>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E18FFDB5-160C-3711-6A89-C3F724FD1819}"/>
              </a:ext>
            </a:extLst>
          </p:cNvPr>
          <p:cNvGrpSpPr/>
          <p:nvPr/>
        </p:nvGrpSpPr>
        <p:grpSpPr>
          <a:xfrm>
            <a:off x="2849598" y="1504708"/>
            <a:ext cx="6492803" cy="4347661"/>
            <a:chOff x="2849598" y="1504708"/>
            <a:chExt cx="6492803" cy="4347661"/>
          </a:xfrm>
        </p:grpSpPr>
        <p:pic>
          <p:nvPicPr>
            <p:cNvPr id="4" name="Picture 3" descr="A person holding a cardboard sign and a cup&#10;&#10;AI-generated content may be incorrect.">
              <a:extLst>
                <a:ext uri="{FF2B5EF4-FFF2-40B4-BE49-F238E27FC236}">
                  <a16:creationId xmlns:a16="http://schemas.microsoft.com/office/drawing/2014/main" id="{7188AAEA-AB67-C4AB-1027-3FF418A90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19275"/>
              <a:ext cx="5715000" cy="3219450"/>
            </a:xfrm>
            <a:prstGeom prst="rect">
              <a:avLst/>
            </a:prstGeom>
            <a:ln>
              <a:noFill/>
            </a:ln>
            <a:effectLst>
              <a:outerShdw blurRad="190500" algn="tl" rotWithShape="0">
                <a:srgbClr val="000000">
                  <a:alpha val="70000"/>
                </a:srgbClr>
              </a:outerShdw>
            </a:effectLst>
          </p:spPr>
        </p:pic>
        <p:pic>
          <p:nvPicPr>
            <p:cNvPr id="6" name="Picture 5" descr="A black background with a black square&#10;&#10;AI-generated content may be incorrect.">
              <a:hlinkClick r:id="rId3"/>
              <a:extLst>
                <a:ext uri="{FF2B5EF4-FFF2-40B4-BE49-F238E27FC236}">
                  <a16:creationId xmlns:a16="http://schemas.microsoft.com/office/drawing/2014/main" id="{FBEB7D65-3529-1C91-8616-4CCDFE3F2D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04708"/>
              <a:ext cx="6492803" cy="4347661"/>
            </a:xfrm>
            <a:prstGeom prst="rect">
              <a:avLst/>
            </a:prstGeom>
            <a:ln>
              <a:noFill/>
            </a:ln>
            <a:effectLst>
              <a:outerShdw blurRad="190500" algn="tl" rotWithShape="0">
                <a:srgbClr val="000000">
                  <a:alpha val="70000"/>
                </a:srgbClr>
              </a:outerShdw>
            </a:effectLst>
          </p:spPr>
        </p:pic>
      </p:grpSp>
      <p:sp>
        <p:nvSpPr>
          <p:cNvPr id="8" name="TextBox 7">
            <a:extLst>
              <a:ext uri="{FF2B5EF4-FFF2-40B4-BE49-F238E27FC236}">
                <a16:creationId xmlns:a16="http://schemas.microsoft.com/office/drawing/2014/main" id="{33EE27EA-0F42-8A06-6B44-E4EF1828E130}"/>
              </a:ext>
            </a:extLst>
          </p:cNvPr>
          <p:cNvSpPr txBox="1"/>
          <p:nvPr/>
        </p:nvSpPr>
        <p:spPr>
          <a:xfrm>
            <a:off x="4259484" y="5852369"/>
            <a:ext cx="3900669"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842749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525A8-0B2B-AEE0-ED4F-1246E457819B}"/>
              </a:ext>
            </a:extLst>
          </p:cNvPr>
          <p:cNvSpPr>
            <a:spLocks noGrp="1"/>
          </p:cNvSpPr>
          <p:nvPr>
            <p:ph type="title"/>
          </p:nvPr>
        </p:nvSpPr>
        <p:spPr>
          <a:xfrm>
            <a:off x="3850104" y="365125"/>
            <a:ext cx="7808495" cy="1325563"/>
          </a:xfrm>
        </p:spPr>
        <p:txBody>
          <a:bodyPr/>
          <a:lstStyle/>
          <a:p>
            <a:r>
              <a:rPr lang="en-US" dirty="0"/>
              <a:t>Family Activities</a:t>
            </a:r>
          </a:p>
        </p:txBody>
      </p:sp>
      <p:grpSp>
        <p:nvGrpSpPr>
          <p:cNvPr id="7" name="Group 6">
            <a:extLst>
              <a:ext uri="{FF2B5EF4-FFF2-40B4-BE49-F238E27FC236}">
                <a16:creationId xmlns:a16="http://schemas.microsoft.com/office/drawing/2014/main" id="{B26B4BB9-7597-1A2B-F81E-FDD9BEEBF0D8}"/>
              </a:ext>
            </a:extLst>
          </p:cNvPr>
          <p:cNvGrpSpPr/>
          <p:nvPr/>
        </p:nvGrpSpPr>
        <p:grpSpPr>
          <a:xfrm>
            <a:off x="533401" y="520447"/>
            <a:ext cx="10525125" cy="3161617"/>
            <a:chOff x="474622" y="1027906"/>
            <a:chExt cx="10525125" cy="3161617"/>
          </a:xfrm>
          <a:scene3d>
            <a:camera prst="perspectiveHeroicExtremeLeftFacing"/>
            <a:lightRig rig="threePt" dir="t"/>
          </a:scene3d>
        </p:grpSpPr>
        <p:pic>
          <p:nvPicPr>
            <p:cNvPr id="4" name="Picture 3" descr="A crossword puzzle with black and white squares&#10;&#10;AI-generated content may be incorrect.">
              <a:extLst>
                <a:ext uri="{FF2B5EF4-FFF2-40B4-BE49-F238E27FC236}">
                  <a16:creationId xmlns:a16="http://schemas.microsoft.com/office/drawing/2014/main" id="{A56EEE17-DE17-684A-A3E5-8F5AB4BB6ECA}"/>
                </a:ext>
              </a:extLst>
            </p:cNvPr>
            <p:cNvPicPr>
              <a:picLocks noChangeAspect="1"/>
            </p:cNvPicPr>
            <p:nvPr/>
          </p:nvPicPr>
          <p:blipFill>
            <a:blip r:embed="rId2">
              <a:extLst>
                <a:ext uri="{28A0092B-C50C-407E-A947-70E740481C1C}">
                  <a14:useLocalDpi xmlns:a14="http://schemas.microsoft.com/office/drawing/2010/main" val="0"/>
                </a:ext>
              </a:extLst>
            </a:blip>
            <a:srcRect b="52614"/>
            <a:stretch>
              <a:fillRect/>
            </a:stretch>
          </p:blipFill>
          <p:spPr>
            <a:xfrm>
              <a:off x="474622" y="2668476"/>
              <a:ext cx="10525125" cy="1521047"/>
            </a:xfrm>
            <a:prstGeom prst="rect">
              <a:avLst/>
            </a:prstGeom>
            <a:ln>
              <a:noFill/>
            </a:ln>
            <a:effectLst>
              <a:outerShdw blurRad="292100" dist="139700" dir="2700000" algn="tl" rotWithShape="0">
                <a:srgbClr val="333333">
                  <a:alpha val="65000"/>
                </a:srgbClr>
              </a:outerShdw>
            </a:effectLst>
          </p:spPr>
        </p:pic>
        <p:pic>
          <p:nvPicPr>
            <p:cNvPr id="6" name="Picture 5" descr="A cartoon character holding a light saber&#10;&#10;AI-generated content may be incorrect.">
              <a:extLst>
                <a:ext uri="{FF2B5EF4-FFF2-40B4-BE49-F238E27FC236}">
                  <a16:creationId xmlns:a16="http://schemas.microsoft.com/office/drawing/2014/main" id="{6B4E1B06-C601-77B5-FCD8-10ED809625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8007" y="1027906"/>
              <a:ext cx="1762373" cy="1690689"/>
            </a:xfrm>
            <a:prstGeom prst="rect">
              <a:avLst/>
            </a:prstGeom>
            <a:ln>
              <a:noFill/>
            </a:ln>
            <a:effectLst>
              <a:outerShdw blurRad="292100" dist="139700" dir="2700000" algn="tl" rotWithShape="0">
                <a:srgbClr val="333333">
                  <a:alpha val="65000"/>
                </a:srgbClr>
              </a:outerShdw>
            </a:effectLst>
          </p:spPr>
        </p:pic>
      </p:grpSp>
      <p:pic>
        <p:nvPicPr>
          <p:cNvPr id="9" name="Picture 8" descr="A white and orange robot&#10;&#10;AI-generated content may be incorrect.">
            <a:extLst>
              <a:ext uri="{FF2B5EF4-FFF2-40B4-BE49-F238E27FC236}">
                <a16:creationId xmlns:a16="http://schemas.microsoft.com/office/drawing/2014/main" id="{FB9C952C-0BAB-DC0D-E97F-BCA0DA4425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511" y="3429000"/>
            <a:ext cx="2544432" cy="3306876"/>
          </a:xfrm>
          <a:prstGeom prst="rect">
            <a:avLst/>
          </a:prstGeom>
        </p:spPr>
      </p:pic>
      <p:sp>
        <p:nvSpPr>
          <p:cNvPr id="10" name="Speech Bubble: Rectangle 9">
            <a:extLst>
              <a:ext uri="{FF2B5EF4-FFF2-40B4-BE49-F238E27FC236}">
                <a16:creationId xmlns:a16="http://schemas.microsoft.com/office/drawing/2014/main" id="{A6961EB5-123F-9425-C735-D20B19DCFACF}"/>
              </a:ext>
            </a:extLst>
          </p:cNvPr>
          <p:cNvSpPr/>
          <p:nvPr/>
        </p:nvSpPr>
        <p:spPr>
          <a:xfrm>
            <a:off x="3227471" y="4053938"/>
            <a:ext cx="5737058" cy="1876926"/>
          </a:xfrm>
          <a:prstGeom prst="wedgeRectCallout">
            <a:avLst>
              <a:gd name="adj1" fmla="val -66768"/>
              <a:gd name="adj2" fmla="val -2724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Felix Titling" panose="04060505060202020A04" pitchFamily="82" charset="0"/>
              </a:rPr>
              <a:t>Boop-Beep … That doofus, </a:t>
            </a:r>
            <a:r>
              <a:rPr lang="en-US" b="1" i="1" dirty="0">
                <a:latin typeface="Felix Titling" panose="04060505060202020A04" pitchFamily="82" charset="0"/>
              </a:rPr>
              <a:t>Darth Nuisance </a:t>
            </a:r>
            <a:r>
              <a:rPr lang="en-US" dirty="0">
                <a:latin typeface="Felix Titling" panose="04060505060202020A04" pitchFamily="82" charset="0"/>
              </a:rPr>
              <a:t>has messed with your church billboard.  The maintenance crew needs your help.  </a:t>
            </a:r>
            <a:br>
              <a:rPr lang="en-US" dirty="0">
                <a:latin typeface="Felix Titling" panose="04060505060202020A04" pitchFamily="82" charset="0"/>
              </a:rPr>
            </a:br>
            <a:r>
              <a:rPr lang="en-US" dirty="0">
                <a:latin typeface="Felix Titling" panose="04060505060202020A04" pitchFamily="82" charset="0"/>
              </a:rPr>
              <a:t>If </a:t>
            </a:r>
            <a:r>
              <a:rPr lang="en-US" b="1" dirty="0">
                <a:latin typeface="Felix Titling" panose="04060505060202020A04" pitchFamily="82" charset="0"/>
              </a:rPr>
              <a:t>you</a:t>
            </a:r>
            <a:r>
              <a:rPr lang="en-US" dirty="0">
                <a:latin typeface="Felix Titling" panose="04060505060202020A04" pitchFamily="82" charset="0"/>
              </a:rPr>
              <a:t> need help, go to </a:t>
            </a:r>
            <a:r>
              <a:rPr lang="en-US" dirty="0">
                <a:latin typeface="Felix Titling" panose="04060505060202020A04" pitchFamily="82" charset="0"/>
                <a:hlinkClick r:id="rId5"/>
              </a:rPr>
              <a:t>https://tinyurl.com/4w7edex2</a:t>
            </a:r>
            <a:r>
              <a:rPr lang="en-US" dirty="0">
                <a:latin typeface="Felix Titling" panose="04060505060202020A04" pitchFamily="82" charset="0"/>
              </a:rPr>
              <a:t> Also available are other fun family activities</a:t>
            </a:r>
          </a:p>
        </p:txBody>
      </p:sp>
    </p:spTree>
    <p:extLst>
      <p:ext uri="{BB962C8B-B14F-4D97-AF65-F5344CB8AC3E}">
        <p14:creationId xmlns:p14="http://schemas.microsoft.com/office/powerpoint/2010/main" val="2004997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6ACB0-5798-80D5-33AE-980D94C82C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2A9060-C4E3-E14C-AE75-C1CAD07A51FC}"/>
              </a:ext>
            </a:extLst>
          </p:cNvPr>
          <p:cNvSpPr>
            <a:spLocks noGrp="1"/>
          </p:cNvSpPr>
          <p:nvPr>
            <p:ph type="ctrTitle"/>
          </p:nvPr>
        </p:nvSpPr>
        <p:spPr>
          <a:xfrm>
            <a:off x="1524000" y="1122363"/>
            <a:ext cx="9144000" cy="2133599"/>
          </a:xfrm>
        </p:spPr>
        <p:txBody>
          <a:bodyPr/>
          <a:lstStyle/>
          <a:p>
            <a:r>
              <a:rPr lang="en-US" dirty="0"/>
              <a:t>The Greatest Need</a:t>
            </a:r>
          </a:p>
        </p:txBody>
      </p:sp>
      <p:sp>
        <p:nvSpPr>
          <p:cNvPr id="3" name="Subtitle 2">
            <a:extLst>
              <a:ext uri="{FF2B5EF4-FFF2-40B4-BE49-F238E27FC236}">
                <a16:creationId xmlns:a16="http://schemas.microsoft.com/office/drawing/2014/main" id="{B162B4AB-6E4C-8F06-7681-D0AC65ED2B23}"/>
              </a:ext>
            </a:extLst>
          </p:cNvPr>
          <p:cNvSpPr>
            <a:spLocks noGrp="1"/>
          </p:cNvSpPr>
          <p:nvPr>
            <p:ph type="subTitle" idx="1"/>
          </p:nvPr>
        </p:nvSpPr>
        <p:spPr>
          <a:xfrm>
            <a:off x="1524000" y="3847604"/>
            <a:ext cx="9144000" cy="1410195"/>
          </a:xfrm>
        </p:spPr>
        <p:txBody>
          <a:bodyPr/>
          <a:lstStyle/>
          <a:p>
            <a:r>
              <a:rPr lang="en-US" dirty="0"/>
              <a:t>September 14</a:t>
            </a:r>
          </a:p>
        </p:txBody>
      </p:sp>
    </p:spTree>
    <p:extLst>
      <p:ext uri="{BB962C8B-B14F-4D97-AF65-F5344CB8AC3E}">
        <p14:creationId xmlns:p14="http://schemas.microsoft.com/office/powerpoint/2010/main" val="4073759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0392B-85E1-37C4-ED8F-660C47470BDA}"/>
              </a:ext>
            </a:extLst>
          </p:cNvPr>
          <p:cNvSpPr>
            <a:spLocks noGrp="1"/>
          </p:cNvSpPr>
          <p:nvPr>
            <p:ph type="title"/>
          </p:nvPr>
        </p:nvSpPr>
        <p:spPr/>
        <p:txBody>
          <a:bodyPr/>
          <a:lstStyle/>
          <a:p>
            <a:r>
              <a:rPr lang="en-US" dirty="0"/>
              <a:t>Great or Terrible?</a:t>
            </a:r>
          </a:p>
        </p:txBody>
      </p:sp>
      <p:sp>
        <p:nvSpPr>
          <p:cNvPr id="3" name="Content Placeholder 2">
            <a:extLst>
              <a:ext uri="{FF2B5EF4-FFF2-40B4-BE49-F238E27FC236}">
                <a16:creationId xmlns:a16="http://schemas.microsoft.com/office/drawing/2014/main" id="{21CE47FF-5FE4-7431-AD70-DDECE46AAD67}"/>
              </a:ext>
            </a:extLst>
          </p:cNvPr>
          <p:cNvSpPr>
            <a:spLocks noGrp="1"/>
          </p:cNvSpPr>
          <p:nvPr>
            <p:ph idx="1"/>
          </p:nvPr>
        </p:nvSpPr>
        <p:spPr/>
        <p:txBody>
          <a:bodyPr/>
          <a:lstStyle/>
          <a:p>
            <a:r>
              <a:rPr lang="en-US" dirty="0"/>
              <a:t>When is DIY a great idea and when is it a terrible idea?</a:t>
            </a:r>
          </a:p>
        </p:txBody>
      </p:sp>
      <p:graphicFrame>
        <p:nvGraphicFramePr>
          <p:cNvPr id="4" name="Table 3">
            <a:extLst>
              <a:ext uri="{FF2B5EF4-FFF2-40B4-BE49-F238E27FC236}">
                <a16:creationId xmlns:a16="http://schemas.microsoft.com/office/drawing/2014/main" id="{432A4240-7F74-2108-2BD9-22AECDE83B26}"/>
              </a:ext>
            </a:extLst>
          </p:cNvPr>
          <p:cNvGraphicFramePr>
            <a:graphicFrameLocks noGrp="1"/>
          </p:cNvGraphicFramePr>
          <p:nvPr>
            <p:extLst>
              <p:ext uri="{D42A27DB-BD31-4B8C-83A1-F6EECF244321}">
                <p14:modId xmlns:p14="http://schemas.microsoft.com/office/powerpoint/2010/main" val="2963453043"/>
              </p:ext>
            </p:extLst>
          </p:nvPr>
        </p:nvGraphicFramePr>
        <p:xfrm>
          <a:off x="1429657" y="3058160"/>
          <a:ext cx="9332686" cy="1645920"/>
        </p:xfrm>
        <a:graphic>
          <a:graphicData uri="http://schemas.openxmlformats.org/drawingml/2006/table">
            <a:tbl>
              <a:tblPr firstRow="1" bandRow="1">
                <a:tableStyleId>{5C22544A-7EE6-4342-B048-85BDC9FD1C3A}</a:tableStyleId>
              </a:tblPr>
              <a:tblGrid>
                <a:gridCol w="4666343">
                  <a:extLst>
                    <a:ext uri="{9D8B030D-6E8A-4147-A177-3AD203B41FA5}">
                      <a16:colId xmlns:a16="http://schemas.microsoft.com/office/drawing/2014/main" val="77511269"/>
                    </a:ext>
                  </a:extLst>
                </a:gridCol>
                <a:gridCol w="4666343">
                  <a:extLst>
                    <a:ext uri="{9D8B030D-6E8A-4147-A177-3AD203B41FA5}">
                      <a16:colId xmlns:a16="http://schemas.microsoft.com/office/drawing/2014/main" val="2773885148"/>
                    </a:ext>
                  </a:extLst>
                </a:gridCol>
              </a:tblGrid>
              <a:tr h="370840">
                <a:tc>
                  <a:txBody>
                    <a:bodyPr/>
                    <a:lstStyle/>
                    <a:p>
                      <a:pPr algn="ctr"/>
                      <a:r>
                        <a:rPr lang="en-US" sz="3200" dirty="0"/>
                        <a:t>Great Idea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Terrible Idea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3529402"/>
                  </a:ext>
                </a:extLst>
              </a:tr>
              <a:tr h="370840">
                <a:tc>
                  <a:txBody>
                    <a:bodyPr/>
                    <a:lstStyle/>
                    <a:p>
                      <a:endParaRPr lang="en-US" sz="3200" dirty="0"/>
                    </a:p>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3607737"/>
                  </a:ext>
                </a:extLst>
              </a:tr>
            </a:tbl>
          </a:graphicData>
        </a:graphic>
      </p:graphicFrame>
      <p:pic>
        <p:nvPicPr>
          <p:cNvPr id="6" name="Picture 5" descr="A group of statues of men&#10;&#10;AI-generated content may be incorrect.">
            <a:extLst>
              <a:ext uri="{FF2B5EF4-FFF2-40B4-BE49-F238E27FC236}">
                <a16:creationId xmlns:a16="http://schemas.microsoft.com/office/drawing/2014/main" id="{214A17FD-FABA-D9D4-B241-E36E3EDF73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1766" y="3881120"/>
            <a:ext cx="4694712" cy="28608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57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0F547-57D4-624C-2ED2-F9A713BE88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4C1871-F901-255D-5842-E37032689450}"/>
              </a:ext>
            </a:extLst>
          </p:cNvPr>
          <p:cNvSpPr>
            <a:spLocks noGrp="1"/>
          </p:cNvSpPr>
          <p:nvPr>
            <p:ph type="title"/>
          </p:nvPr>
        </p:nvSpPr>
        <p:spPr/>
        <p:txBody>
          <a:bodyPr/>
          <a:lstStyle/>
          <a:p>
            <a:r>
              <a:rPr lang="en-US" dirty="0"/>
              <a:t>Great or Terrible?</a:t>
            </a:r>
          </a:p>
        </p:txBody>
      </p:sp>
      <p:sp>
        <p:nvSpPr>
          <p:cNvPr id="3" name="Content Placeholder 2">
            <a:extLst>
              <a:ext uri="{FF2B5EF4-FFF2-40B4-BE49-F238E27FC236}">
                <a16:creationId xmlns:a16="http://schemas.microsoft.com/office/drawing/2014/main" id="{367F5248-13BB-19A6-A6F3-EF76B2AF65CB}"/>
              </a:ext>
            </a:extLst>
          </p:cNvPr>
          <p:cNvSpPr>
            <a:spLocks noGrp="1"/>
          </p:cNvSpPr>
          <p:nvPr>
            <p:ph idx="1"/>
          </p:nvPr>
        </p:nvSpPr>
        <p:spPr/>
        <p:txBody>
          <a:bodyPr>
            <a:normAutofit/>
          </a:bodyPr>
          <a:lstStyle/>
          <a:p>
            <a:r>
              <a:rPr lang="en-US" dirty="0"/>
              <a:t>When is DIY a great idea and when is it a terrible idea?</a:t>
            </a:r>
            <a:br>
              <a:rPr lang="en-US" dirty="0"/>
            </a:br>
            <a:endParaRPr lang="en-US" dirty="0"/>
          </a:p>
          <a:p>
            <a:r>
              <a:rPr lang="en-US" dirty="0">
                <a:solidFill>
                  <a:srgbClr val="C00000"/>
                </a:solidFill>
              </a:rPr>
              <a:t>Some things we can do on our own.  Some of you may even have taken on one of the items on the “Terrible Idea” list, but …</a:t>
            </a:r>
          </a:p>
          <a:p>
            <a:pPr lvl="1"/>
            <a:r>
              <a:rPr lang="en-US" dirty="0">
                <a:solidFill>
                  <a:srgbClr val="C00000"/>
                </a:solidFill>
              </a:rPr>
              <a:t>Taking care of our sin problem is not a DIY possibility.</a:t>
            </a:r>
          </a:p>
          <a:p>
            <a:pPr lvl="1"/>
            <a:r>
              <a:rPr lang="en-US" dirty="0">
                <a:solidFill>
                  <a:srgbClr val="C00000"/>
                </a:solidFill>
              </a:rPr>
              <a:t>Only Jesus can take care of our need for forgiveness</a:t>
            </a:r>
          </a:p>
        </p:txBody>
      </p:sp>
    </p:spTree>
    <p:extLst>
      <p:ext uri="{BB962C8B-B14F-4D97-AF65-F5344CB8AC3E}">
        <p14:creationId xmlns:p14="http://schemas.microsoft.com/office/powerpoint/2010/main" val="329289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3694E-CFA5-9733-7F08-1F8F7A40E14F}"/>
              </a:ext>
            </a:extLst>
          </p:cNvPr>
          <p:cNvSpPr>
            <a:spLocks noGrp="1"/>
          </p:cNvSpPr>
          <p:nvPr>
            <p:ph type="title"/>
          </p:nvPr>
        </p:nvSpPr>
        <p:spPr/>
        <p:txBody>
          <a:bodyPr/>
          <a:lstStyle/>
          <a:p>
            <a:pPr algn="l"/>
            <a:r>
              <a:rPr lang="en-US" dirty="0"/>
              <a:t>Listen for a miracle performed.</a:t>
            </a:r>
          </a:p>
        </p:txBody>
      </p:sp>
      <p:sp>
        <p:nvSpPr>
          <p:cNvPr id="3" name="Content Placeholder 2">
            <a:extLst>
              <a:ext uri="{FF2B5EF4-FFF2-40B4-BE49-F238E27FC236}">
                <a16:creationId xmlns:a16="http://schemas.microsoft.com/office/drawing/2014/main" id="{7711F404-1C61-D07E-ABFE-60728902E13B}"/>
              </a:ext>
            </a:extLst>
          </p:cNvPr>
          <p:cNvSpPr>
            <a:spLocks noGrp="1"/>
          </p:cNvSpPr>
          <p:nvPr>
            <p:ph idx="1"/>
          </p:nvPr>
        </p:nvSpPr>
        <p:spPr>
          <a:xfrm>
            <a:off x="1615043" y="1861251"/>
            <a:ext cx="9192491" cy="4351338"/>
          </a:xfrm>
        </p:spPr>
        <p:txBody>
          <a:bodyPr/>
          <a:lstStyle/>
          <a:p>
            <a:pPr marL="0" indent="0" algn="ctr">
              <a:buNone/>
            </a:pPr>
            <a:r>
              <a:rPr lang="en-US" dirty="0"/>
              <a:t>Luke 5:17-19 (NIV)  One day as he was teaching, Pharisees and teachers of the law, who had come from every village of Galilee and from Judea and Jerusalem, were sitting there. And the power of the Lord was present for him to heal the sick. 18  Some men came carrying a </a:t>
            </a:r>
          </a:p>
        </p:txBody>
      </p:sp>
    </p:spTree>
    <p:extLst>
      <p:ext uri="{BB962C8B-B14F-4D97-AF65-F5344CB8AC3E}">
        <p14:creationId xmlns:p14="http://schemas.microsoft.com/office/powerpoint/2010/main" val="417514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FF67B-D732-E640-507A-FFA136B26B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A23361-CAA3-B1A2-FA33-6C87B3C1F742}"/>
              </a:ext>
            </a:extLst>
          </p:cNvPr>
          <p:cNvSpPr>
            <a:spLocks noGrp="1"/>
          </p:cNvSpPr>
          <p:nvPr>
            <p:ph type="title"/>
          </p:nvPr>
        </p:nvSpPr>
        <p:spPr/>
        <p:txBody>
          <a:bodyPr/>
          <a:lstStyle/>
          <a:p>
            <a:pPr algn="l"/>
            <a:r>
              <a:rPr lang="en-US" dirty="0"/>
              <a:t>Listen for a miracle performed.</a:t>
            </a:r>
          </a:p>
        </p:txBody>
      </p:sp>
      <p:sp>
        <p:nvSpPr>
          <p:cNvPr id="3" name="Content Placeholder 2">
            <a:extLst>
              <a:ext uri="{FF2B5EF4-FFF2-40B4-BE49-F238E27FC236}">
                <a16:creationId xmlns:a16="http://schemas.microsoft.com/office/drawing/2014/main" id="{26F6EF0D-BD4F-4E06-97FF-A6F01F05AEC8}"/>
              </a:ext>
            </a:extLst>
          </p:cNvPr>
          <p:cNvSpPr>
            <a:spLocks noGrp="1"/>
          </p:cNvSpPr>
          <p:nvPr>
            <p:ph idx="1"/>
          </p:nvPr>
        </p:nvSpPr>
        <p:spPr>
          <a:xfrm>
            <a:off x="1897471" y="1780228"/>
            <a:ext cx="8397058" cy="4351338"/>
          </a:xfrm>
        </p:spPr>
        <p:txBody>
          <a:bodyPr/>
          <a:lstStyle/>
          <a:p>
            <a:pPr marL="0" indent="0" algn="ctr">
              <a:buNone/>
            </a:pPr>
            <a:r>
              <a:rPr lang="en-US" dirty="0"/>
              <a:t>paralytic on a mat and tried to take him into the house to lay him before Jesus. 19  When they could not find a way to do this because of the crowd, they went up on the roof and lowered him on his mat through the tiles into the middle of the crowd, right in front of Jesus.</a:t>
            </a:r>
          </a:p>
        </p:txBody>
      </p:sp>
      <p:pic>
        <p:nvPicPr>
          <p:cNvPr id="5" name="Picture 4">
            <a:extLst>
              <a:ext uri="{FF2B5EF4-FFF2-40B4-BE49-F238E27FC236}">
                <a16:creationId xmlns:a16="http://schemas.microsoft.com/office/drawing/2014/main" id="{657E16DC-D1AF-F053-DF79-059E85B37ADA}"/>
              </a:ext>
            </a:extLst>
          </p:cNvPr>
          <p:cNvPicPr>
            <a:picLocks noChangeAspect="1"/>
          </p:cNvPicPr>
          <p:nvPr/>
        </p:nvPicPr>
        <p:blipFill>
          <a:blip r:embed="rId2"/>
          <a:stretch>
            <a:fillRect/>
          </a:stretch>
        </p:blipFill>
        <p:spPr>
          <a:xfrm>
            <a:off x="4911536" y="5721589"/>
            <a:ext cx="2114286"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07492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893A9-87B3-2541-9967-D62E79032A8D}"/>
              </a:ext>
            </a:extLst>
          </p:cNvPr>
          <p:cNvSpPr>
            <a:spLocks noGrp="1"/>
          </p:cNvSpPr>
          <p:nvPr>
            <p:ph type="title"/>
          </p:nvPr>
        </p:nvSpPr>
        <p:spPr/>
        <p:txBody>
          <a:bodyPr/>
          <a:lstStyle/>
          <a:p>
            <a:r>
              <a:rPr lang="en-US" dirty="0"/>
              <a:t>Power to Meet Physical Needs</a:t>
            </a:r>
          </a:p>
        </p:txBody>
      </p:sp>
      <p:sp>
        <p:nvSpPr>
          <p:cNvPr id="3" name="Content Placeholder 2">
            <a:extLst>
              <a:ext uri="{FF2B5EF4-FFF2-40B4-BE49-F238E27FC236}">
                <a16:creationId xmlns:a16="http://schemas.microsoft.com/office/drawing/2014/main" id="{426E95A3-B28B-2FBC-6463-BF89171F4698}"/>
              </a:ext>
            </a:extLst>
          </p:cNvPr>
          <p:cNvSpPr>
            <a:spLocks noGrp="1"/>
          </p:cNvSpPr>
          <p:nvPr>
            <p:ph idx="1"/>
          </p:nvPr>
        </p:nvSpPr>
        <p:spPr/>
        <p:txBody>
          <a:bodyPr/>
          <a:lstStyle/>
          <a:p>
            <a:r>
              <a:rPr lang="en-US" dirty="0"/>
              <a:t>How did Luke describe the crowd that was listening to Jesus? </a:t>
            </a:r>
          </a:p>
          <a:p>
            <a:r>
              <a:rPr lang="en-US" dirty="0"/>
              <a:t>Who came to see Jesus, and why did they come?</a:t>
            </a:r>
          </a:p>
          <a:p>
            <a:r>
              <a:rPr lang="en-US" dirty="0"/>
              <a:t>What hurdles did not deter their faith in Jesus? </a:t>
            </a:r>
          </a:p>
          <a:p>
            <a:r>
              <a:rPr lang="en-US" dirty="0"/>
              <a:t>In what ways did the paralytic and his friends demonstrate faith in Christ? </a:t>
            </a:r>
          </a:p>
          <a:p>
            <a:endParaRPr lang="en-US" dirty="0"/>
          </a:p>
        </p:txBody>
      </p:sp>
    </p:spTree>
    <p:extLst>
      <p:ext uri="{BB962C8B-B14F-4D97-AF65-F5344CB8AC3E}">
        <p14:creationId xmlns:p14="http://schemas.microsoft.com/office/powerpoint/2010/main" val="421728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1256A-5534-A15C-529E-9B3164F34A0D}"/>
              </a:ext>
            </a:extLst>
          </p:cNvPr>
          <p:cNvSpPr>
            <a:spLocks noGrp="1"/>
          </p:cNvSpPr>
          <p:nvPr>
            <p:ph type="title"/>
          </p:nvPr>
        </p:nvSpPr>
        <p:spPr/>
        <p:txBody>
          <a:bodyPr/>
          <a:lstStyle/>
          <a:p>
            <a:r>
              <a:rPr lang="en-US" dirty="0"/>
              <a:t>Power to Meet Physical Needs</a:t>
            </a:r>
          </a:p>
        </p:txBody>
      </p:sp>
      <p:sp>
        <p:nvSpPr>
          <p:cNvPr id="3" name="Content Placeholder 2">
            <a:extLst>
              <a:ext uri="{FF2B5EF4-FFF2-40B4-BE49-F238E27FC236}">
                <a16:creationId xmlns:a16="http://schemas.microsoft.com/office/drawing/2014/main" id="{C6BF1FD2-ED82-BC0E-A6CA-EF9D06BE8209}"/>
              </a:ext>
            </a:extLst>
          </p:cNvPr>
          <p:cNvSpPr>
            <a:spLocks noGrp="1"/>
          </p:cNvSpPr>
          <p:nvPr>
            <p:ph idx="1"/>
          </p:nvPr>
        </p:nvSpPr>
        <p:spPr/>
        <p:txBody>
          <a:bodyPr/>
          <a:lstStyle/>
          <a:p>
            <a:r>
              <a:rPr lang="en-US" dirty="0"/>
              <a:t>What do you find significant about the men letting their friend down </a:t>
            </a:r>
            <a:r>
              <a:rPr lang="en-US" i="1" dirty="0"/>
              <a:t>in the middle</a:t>
            </a:r>
            <a:r>
              <a:rPr lang="en-US" dirty="0"/>
              <a:t> of the crowd?</a:t>
            </a:r>
          </a:p>
          <a:p>
            <a:r>
              <a:rPr lang="en-US" dirty="0"/>
              <a:t>In this part of the story, what stands out to you most—the paralyzed man, his friends, the crowd, or Jesus? Why?</a:t>
            </a:r>
          </a:p>
          <a:p>
            <a:endParaRPr lang="en-US" dirty="0"/>
          </a:p>
        </p:txBody>
      </p:sp>
    </p:spTree>
    <p:extLst>
      <p:ext uri="{BB962C8B-B14F-4D97-AF65-F5344CB8AC3E}">
        <p14:creationId xmlns:p14="http://schemas.microsoft.com/office/powerpoint/2010/main" val="209193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D1A6C-3692-2C8F-69E6-F8F6A100D5AF}"/>
              </a:ext>
            </a:extLst>
          </p:cNvPr>
          <p:cNvSpPr>
            <a:spLocks noGrp="1"/>
          </p:cNvSpPr>
          <p:nvPr>
            <p:ph type="title"/>
          </p:nvPr>
        </p:nvSpPr>
        <p:spPr/>
        <p:txBody>
          <a:bodyPr/>
          <a:lstStyle/>
          <a:p>
            <a:r>
              <a:rPr lang="en-US" dirty="0"/>
              <a:t>Power to Meet Physical Needs</a:t>
            </a:r>
          </a:p>
        </p:txBody>
      </p:sp>
      <p:sp>
        <p:nvSpPr>
          <p:cNvPr id="3" name="Content Placeholder 2">
            <a:extLst>
              <a:ext uri="{FF2B5EF4-FFF2-40B4-BE49-F238E27FC236}">
                <a16:creationId xmlns:a16="http://schemas.microsoft.com/office/drawing/2014/main" id="{97B953B9-57EE-D3BA-495A-C42AB5AF7E4B}"/>
              </a:ext>
            </a:extLst>
          </p:cNvPr>
          <p:cNvSpPr>
            <a:spLocks noGrp="1"/>
          </p:cNvSpPr>
          <p:nvPr>
            <p:ph idx="1"/>
          </p:nvPr>
        </p:nvSpPr>
        <p:spPr/>
        <p:txBody>
          <a:bodyPr/>
          <a:lstStyle/>
          <a:p>
            <a:r>
              <a:rPr lang="en-US" dirty="0"/>
              <a:t>Why might we try to come to Jesus secretly where nobody can see us?</a:t>
            </a:r>
          </a:p>
          <a:p>
            <a:r>
              <a:rPr lang="en-US" dirty="0"/>
              <a:t>How can we bring our “paralyzed” friends to Jesus, even if they are unwilling?</a:t>
            </a:r>
          </a:p>
          <a:p>
            <a:endParaRPr lang="en-US" dirty="0"/>
          </a:p>
        </p:txBody>
      </p:sp>
    </p:spTree>
    <p:extLst>
      <p:ext uri="{BB962C8B-B14F-4D97-AF65-F5344CB8AC3E}">
        <p14:creationId xmlns:p14="http://schemas.microsoft.com/office/powerpoint/2010/main" val="71996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130</TotalTime>
  <Words>966</Words>
  <Application>Microsoft Office PowerPoint</Application>
  <PresentationFormat>Widescreen</PresentationFormat>
  <Paragraphs>70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Felix Titling</vt:lpstr>
      <vt:lpstr>Office Theme</vt:lpstr>
      <vt:lpstr>The Greatest Need</vt:lpstr>
      <vt:lpstr>Video Introduction</vt:lpstr>
      <vt:lpstr>Great or Terrible?</vt:lpstr>
      <vt:lpstr>Great or Terrible?</vt:lpstr>
      <vt:lpstr>Listen for a miracle performed.</vt:lpstr>
      <vt:lpstr>Listen for a miracle performed.</vt:lpstr>
      <vt:lpstr>Power to Meet Physical Needs</vt:lpstr>
      <vt:lpstr>Power to Meet Physical Needs</vt:lpstr>
      <vt:lpstr>Power to Meet Physical Needs</vt:lpstr>
      <vt:lpstr> Listen for mumblings of the scribes and pharisees. </vt:lpstr>
      <vt:lpstr>Taking Care of the Greatest Need</vt:lpstr>
      <vt:lpstr>Taking Care of the Greatest Need</vt:lpstr>
      <vt:lpstr>Listen for proof of Jesus’ authority.</vt:lpstr>
      <vt:lpstr>Listen for proof of Jesus’ authority.</vt:lpstr>
      <vt:lpstr>Power and Authority Verifies Divinity</vt:lpstr>
      <vt:lpstr>Power and Authority Verifies Divinity</vt:lpstr>
      <vt:lpstr>Application</vt:lpstr>
      <vt:lpstr>Application</vt:lpstr>
      <vt:lpstr>Application</vt:lpstr>
      <vt:lpstr>Family Activities</vt:lpstr>
      <vt:lpstr>The Greatest Need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3</cp:revision>
  <dcterms:created xsi:type="dcterms:W3CDTF">2025-08-21T11:45:12Z</dcterms:created>
  <dcterms:modified xsi:type="dcterms:W3CDTF">2025-08-21T13:55:20Z</dcterms:modified>
</cp:coreProperties>
</file>