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ferapsb"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t>
            </a:r>
            <a:r>
              <a:rPr lang="en-US" b="1" i="1" dirty="0"/>
              <a:t>Greatest</a:t>
            </a:r>
            <a:r>
              <a:rPr lang="en-US" dirty="0"/>
              <a:t> Name</a:t>
            </a:r>
          </a:p>
        </p:txBody>
      </p:sp>
      <p:sp>
        <p:nvSpPr>
          <p:cNvPr id="3" name="Subtitle 2"/>
          <p:cNvSpPr>
            <a:spLocks noGrp="1"/>
          </p:cNvSpPr>
          <p:nvPr>
            <p:ph type="subTitle" idx="1"/>
          </p:nvPr>
        </p:nvSpPr>
        <p:spPr>
          <a:xfrm>
            <a:off x="1524000" y="3788228"/>
            <a:ext cx="9144000" cy="1469571"/>
          </a:xfrm>
        </p:spPr>
        <p:txBody>
          <a:bodyPr/>
          <a:lstStyle/>
          <a:p>
            <a:r>
              <a:rPr lang="en-US" dirty="0"/>
              <a:t>September 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070-98AE-983E-AE7C-D63766BE435A}"/>
              </a:ext>
            </a:extLst>
          </p:cNvPr>
          <p:cNvSpPr>
            <a:spLocks noGrp="1"/>
          </p:cNvSpPr>
          <p:nvPr>
            <p:ph type="title"/>
          </p:nvPr>
        </p:nvSpPr>
        <p:spPr/>
        <p:txBody>
          <a:bodyPr/>
          <a:lstStyle/>
          <a:p>
            <a:pPr algn="l"/>
            <a:r>
              <a:rPr lang="en-US" dirty="0"/>
              <a:t>Listen for assurances.</a:t>
            </a:r>
          </a:p>
        </p:txBody>
      </p:sp>
      <p:sp>
        <p:nvSpPr>
          <p:cNvPr id="3" name="Content Placeholder 2">
            <a:extLst>
              <a:ext uri="{FF2B5EF4-FFF2-40B4-BE49-F238E27FC236}">
                <a16:creationId xmlns:a16="http://schemas.microsoft.com/office/drawing/2014/main" id="{69F9D311-4845-ACE2-69D2-444011BC48AB}"/>
              </a:ext>
            </a:extLst>
          </p:cNvPr>
          <p:cNvSpPr>
            <a:spLocks noGrp="1"/>
          </p:cNvSpPr>
          <p:nvPr>
            <p:ph idx="1"/>
          </p:nvPr>
        </p:nvSpPr>
        <p:spPr>
          <a:xfrm>
            <a:off x="1229328" y="1848774"/>
            <a:ext cx="9733344" cy="4351338"/>
          </a:xfrm>
        </p:spPr>
        <p:txBody>
          <a:bodyPr/>
          <a:lstStyle/>
          <a:p>
            <a:pPr marL="0" indent="0" algn="ctr">
              <a:buNone/>
            </a:pPr>
            <a:r>
              <a:rPr lang="en-US" dirty="0"/>
              <a:t>Isaiah 42:5-8 (NIV)  This is what God the LORD says-- he who created the heavens and stretched them out, who spread out the earth and all that comes out of it, who gives breath to its people, and life to those who walk on it: 6  "I, the LORD, have called you in righteousness; </a:t>
            </a:r>
          </a:p>
        </p:txBody>
      </p:sp>
    </p:spTree>
    <p:extLst>
      <p:ext uri="{BB962C8B-B14F-4D97-AF65-F5344CB8AC3E}">
        <p14:creationId xmlns:p14="http://schemas.microsoft.com/office/powerpoint/2010/main" val="41651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749B6-63B6-4AEE-1EBF-FB1F11FD8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FCD8D-77D6-ACCE-52E7-01B324C901BD}"/>
              </a:ext>
            </a:extLst>
          </p:cNvPr>
          <p:cNvSpPr>
            <a:spLocks noGrp="1"/>
          </p:cNvSpPr>
          <p:nvPr>
            <p:ph type="title"/>
          </p:nvPr>
        </p:nvSpPr>
        <p:spPr/>
        <p:txBody>
          <a:bodyPr/>
          <a:lstStyle/>
          <a:p>
            <a:pPr algn="l"/>
            <a:r>
              <a:rPr lang="en-US" dirty="0"/>
              <a:t>Listen for assurances.</a:t>
            </a:r>
          </a:p>
        </p:txBody>
      </p:sp>
      <p:sp>
        <p:nvSpPr>
          <p:cNvPr id="3" name="Content Placeholder 2">
            <a:extLst>
              <a:ext uri="{FF2B5EF4-FFF2-40B4-BE49-F238E27FC236}">
                <a16:creationId xmlns:a16="http://schemas.microsoft.com/office/drawing/2014/main" id="{759D32F8-28FA-F088-2A5B-490888D42208}"/>
              </a:ext>
            </a:extLst>
          </p:cNvPr>
          <p:cNvSpPr>
            <a:spLocks noGrp="1"/>
          </p:cNvSpPr>
          <p:nvPr>
            <p:ph idx="1"/>
          </p:nvPr>
        </p:nvSpPr>
        <p:spPr>
          <a:xfrm>
            <a:off x="920186" y="1690688"/>
            <a:ext cx="10515600" cy="4351338"/>
          </a:xfrm>
        </p:spPr>
        <p:txBody>
          <a:bodyPr/>
          <a:lstStyle/>
          <a:p>
            <a:pPr marL="0" indent="0" algn="ctr">
              <a:buNone/>
            </a:pPr>
            <a:r>
              <a:rPr lang="en-US" dirty="0"/>
              <a:t> I will take hold of your hand. I will keep you and will make you to be a covenant for the people and a light for the Gentiles, 7  to open eyes that are blind, to free captives from prison and to release from the dungeon those who sit in darkness. 8  "I am the LORD; that is my name! I will not give my glory to another or my praise to idols.</a:t>
            </a:r>
          </a:p>
        </p:txBody>
      </p:sp>
      <p:pic>
        <p:nvPicPr>
          <p:cNvPr id="4" name="Picture 3">
            <a:extLst>
              <a:ext uri="{FF2B5EF4-FFF2-40B4-BE49-F238E27FC236}">
                <a16:creationId xmlns:a16="http://schemas.microsoft.com/office/drawing/2014/main" id="{7FD2571E-7F82-F2E4-B232-7A116CC2D68E}"/>
              </a:ext>
            </a:extLst>
          </p:cNvPr>
          <p:cNvPicPr>
            <a:picLocks noChangeAspect="1"/>
          </p:cNvPicPr>
          <p:nvPr/>
        </p:nvPicPr>
        <p:blipFill>
          <a:blip r:embed="rId2"/>
          <a:stretch>
            <a:fillRect/>
          </a:stretch>
        </p:blipFill>
        <p:spPr>
          <a:xfrm>
            <a:off x="5100762" y="5568406"/>
            <a:ext cx="1990476" cy="304762"/>
          </a:xfrm>
          <a:prstGeom prst="roundRect">
            <a:avLst>
              <a:gd name="adj" fmla="val 432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08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FA55-1C75-89D6-BE5B-69D3ED75DEE6}"/>
              </a:ext>
            </a:extLst>
          </p:cNvPr>
          <p:cNvSpPr>
            <a:spLocks noGrp="1"/>
          </p:cNvSpPr>
          <p:nvPr>
            <p:ph type="title"/>
          </p:nvPr>
        </p:nvSpPr>
        <p:spPr/>
        <p:txBody>
          <a:bodyPr/>
          <a:lstStyle/>
          <a:p>
            <a:r>
              <a:rPr lang="en-US" dirty="0"/>
              <a:t>The Work of God’s Servant</a:t>
            </a:r>
          </a:p>
        </p:txBody>
      </p:sp>
      <p:sp>
        <p:nvSpPr>
          <p:cNvPr id="3" name="Content Placeholder 2">
            <a:extLst>
              <a:ext uri="{FF2B5EF4-FFF2-40B4-BE49-F238E27FC236}">
                <a16:creationId xmlns:a16="http://schemas.microsoft.com/office/drawing/2014/main" id="{58B87100-3F8D-B5AF-A772-53A0D12EBCF6}"/>
              </a:ext>
            </a:extLst>
          </p:cNvPr>
          <p:cNvSpPr>
            <a:spLocks noGrp="1"/>
          </p:cNvSpPr>
          <p:nvPr>
            <p:ph idx="1"/>
          </p:nvPr>
        </p:nvSpPr>
        <p:spPr/>
        <p:txBody>
          <a:bodyPr/>
          <a:lstStyle/>
          <a:p>
            <a:r>
              <a:rPr lang="en-US" dirty="0"/>
              <a:t>What do these verses reveal about God’s role as the Creator compared to every other so-called “god” or idol?</a:t>
            </a:r>
          </a:p>
          <a:p>
            <a:r>
              <a:rPr lang="en-US" dirty="0"/>
              <a:t>Which of the metaphors about God’s work in the world have you seen play out in others’ lives?</a:t>
            </a:r>
          </a:p>
          <a:p>
            <a:r>
              <a:rPr lang="en-US" dirty="0"/>
              <a:t>Why do you think God says, “I will not give my glory to another or my praise to idols”?</a:t>
            </a:r>
          </a:p>
          <a:p>
            <a:endParaRPr lang="en-US" dirty="0"/>
          </a:p>
        </p:txBody>
      </p:sp>
    </p:spTree>
    <p:extLst>
      <p:ext uri="{BB962C8B-B14F-4D97-AF65-F5344CB8AC3E}">
        <p14:creationId xmlns:p14="http://schemas.microsoft.com/office/powerpoint/2010/main" val="31558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C782-F72F-A348-7D9C-5353B93AE685}"/>
              </a:ext>
            </a:extLst>
          </p:cNvPr>
          <p:cNvSpPr>
            <a:spLocks noGrp="1"/>
          </p:cNvSpPr>
          <p:nvPr>
            <p:ph type="title"/>
          </p:nvPr>
        </p:nvSpPr>
        <p:spPr/>
        <p:txBody>
          <a:bodyPr/>
          <a:lstStyle/>
          <a:p>
            <a:r>
              <a:rPr lang="en-US" dirty="0"/>
              <a:t>The Work of God’s Servant</a:t>
            </a:r>
          </a:p>
        </p:txBody>
      </p:sp>
      <p:sp>
        <p:nvSpPr>
          <p:cNvPr id="3" name="Content Placeholder 2">
            <a:extLst>
              <a:ext uri="{FF2B5EF4-FFF2-40B4-BE49-F238E27FC236}">
                <a16:creationId xmlns:a16="http://schemas.microsoft.com/office/drawing/2014/main" id="{5A2542D5-9A35-209D-1EE4-E51BCF86082A}"/>
              </a:ext>
            </a:extLst>
          </p:cNvPr>
          <p:cNvSpPr>
            <a:spLocks noGrp="1"/>
          </p:cNvSpPr>
          <p:nvPr>
            <p:ph idx="1"/>
          </p:nvPr>
        </p:nvSpPr>
        <p:spPr/>
        <p:txBody>
          <a:bodyPr/>
          <a:lstStyle/>
          <a:p>
            <a:r>
              <a:rPr lang="en-US" dirty="0"/>
              <a:t>In what ways do you see people giving glory to idols instead of to God?</a:t>
            </a:r>
          </a:p>
          <a:p>
            <a:r>
              <a:rPr lang="en-US" dirty="0"/>
              <a:t>What evidence does this passage give us that Jehovah alone has the power to accomplish His purposes in the world?</a:t>
            </a:r>
          </a:p>
          <a:p>
            <a:r>
              <a:rPr lang="en-US" dirty="0"/>
              <a:t>How does knowing that God alone created the heavens and the earth affect the way we respond to Him in worship?</a:t>
            </a:r>
          </a:p>
          <a:p>
            <a:endParaRPr lang="en-US" dirty="0"/>
          </a:p>
        </p:txBody>
      </p:sp>
    </p:spTree>
    <p:extLst>
      <p:ext uri="{BB962C8B-B14F-4D97-AF65-F5344CB8AC3E}">
        <p14:creationId xmlns:p14="http://schemas.microsoft.com/office/powerpoint/2010/main" val="74539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C0E6-51B4-7492-E7B6-FFC04EC3A01B}"/>
              </a:ext>
            </a:extLst>
          </p:cNvPr>
          <p:cNvSpPr>
            <a:spLocks noGrp="1"/>
          </p:cNvSpPr>
          <p:nvPr>
            <p:ph type="title"/>
          </p:nvPr>
        </p:nvSpPr>
        <p:spPr/>
        <p:txBody>
          <a:bodyPr/>
          <a:lstStyle/>
          <a:p>
            <a:pPr algn="l"/>
            <a:r>
              <a:rPr lang="en-US" dirty="0"/>
              <a:t>Listen for music instruction.</a:t>
            </a:r>
          </a:p>
        </p:txBody>
      </p:sp>
      <p:sp>
        <p:nvSpPr>
          <p:cNvPr id="3" name="Content Placeholder 2">
            <a:extLst>
              <a:ext uri="{FF2B5EF4-FFF2-40B4-BE49-F238E27FC236}">
                <a16:creationId xmlns:a16="http://schemas.microsoft.com/office/drawing/2014/main" id="{799B831E-86C1-5346-421F-CBDE66FB7E16}"/>
              </a:ext>
            </a:extLst>
          </p:cNvPr>
          <p:cNvSpPr>
            <a:spLocks noGrp="1"/>
          </p:cNvSpPr>
          <p:nvPr>
            <p:ph idx="1"/>
          </p:nvPr>
        </p:nvSpPr>
        <p:spPr>
          <a:xfrm>
            <a:off x="1397161" y="1814050"/>
            <a:ext cx="9397678" cy="4351338"/>
          </a:xfrm>
        </p:spPr>
        <p:txBody>
          <a:bodyPr/>
          <a:lstStyle/>
          <a:p>
            <a:pPr marL="0" indent="0" algn="ctr">
              <a:buNone/>
            </a:pPr>
            <a:r>
              <a:rPr lang="en-US" dirty="0"/>
              <a:t>Isaiah 42:9-12 (NIV)  See, the former things have taken place, and new things I declare; before they spring into being I announce them to you." 10  Sing to the LORD a new song, his praise from the ends of the earth, you who go down to the sea, and all that is in it, you islands, and all who </a:t>
            </a:r>
          </a:p>
        </p:txBody>
      </p:sp>
    </p:spTree>
    <p:extLst>
      <p:ext uri="{BB962C8B-B14F-4D97-AF65-F5344CB8AC3E}">
        <p14:creationId xmlns:p14="http://schemas.microsoft.com/office/powerpoint/2010/main" val="10275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9AAEC-114F-8336-6FA4-9739D632B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713C7-5588-A018-8461-4A1C5881B5FE}"/>
              </a:ext>
            </a:extLst>
          </p:cNvPr>
          <p:cNvSpPr>
            <a:spLocks noGrp="1"/>
          </p:cNvSpPr>
          <p:nvPr>
            <p:ph type="title"/>
          </p:nvPr>
        </p:nvSpPr>
        <p:spPr/>
        <p:txBody>
          <a:bodyPr/>
          <a:lstStyle/>
          <a:p>
            <a:pPr algn="l"/>
            <a:r>
              <a:rPr lang="en-US" dirty="0"/>
              <a:t>Listen for music instruction.</a:t>
            </a:r>
          </a:p>
        </p:txBody>
      </p:sp>
      <p:sp>
        <p:nvSpPr>
          <p:cNvPr id="3" name="Content Placeholder 2">
            <a:extLst>
              <a:ext uri="{FF2B5EF4-FFF2-40B4-BE49-F238E27FC236}">
                <a16:creationId xmlns:a16="http://schemas.microsoft.com/office/drawing/2014/main" id="{C291ECAF-CB74-4720-5629-45FE17DADC20}"/>
              </a:ext>
            </a:extLst>
          </p:cNvPr>
          <p:cNvSpPr>
            <a:spLocks noGrp="1"/>
          </p:cNvSpPr>
          <p:nvPr>
            <p:ph idx="1"/>
          </p:nvPr>
        </p:nvSpPr>
        <p:spPr>
          <a:xfrm>
            <a:off x="1397161" y="1814050"/>
            <a:ext cx="9397678" cy="4351338"/>
          </a:xfrm>
        </p:spPr>
        <p:txBody>
          <a:bodyPr/>
          <a:lstStyle/>
          <a:p>
            <a:pPr marL="0" indent="0" algn="ctr">
              <a:buNone/>
            </a:pPr>
            <a:r>
              <a:rPr lang="en-US" dirty="0"/>
              <a:t>live in them. 11  Let the desert and its towns raise their voices; let the settlements where Kedar lives rejoice. Let the people of Sela sing for joy; let them shout from the mountaintops. 12  Let them give glory to the LORD and proclaim his praise in the islands.</a:t>
            </a:r>
          </a:p>
          <a:p>
            <a:pPr marL="0" indent="0" algn="ctr">
              <a:buNone/>
            </a:pPr>
            <a:endParaRPr lang="en-US" dirty="0"/>
          </a:p>
        </p:txBody>
      </p:sp>
      <p:pic>
        <p:nvPicPr>
          <p:cNvPr id="4" name="Picture 3">
            <a:extLst>
              <a:ext uri="{FF2B5EF4-FFF2-40B4-BE49-F238E27FC236}">
                <a16:creationId xmlns:a16="http://schemas.microsoft.com/office/drawing/2014/main" id="{4A941080-843B-CF92-393B-02AE08CFC568}"/>
              </a:ext>
            </a:extLst>
          </p:cNvPr>
          <p:cNvPicPr>
            <a:picLocks noChangeAspect="1"/>
          </p:cNvPicPr>
          <p:nvPr/>
        </p:nvPicPr>
        <p:blipFill>
          <a:blip r:embed="rId2"/>
          <a:stretch>
            <a:fillRect/>
          </a:stretch>
        </p:blipFill>
        <p:spPr>
          <a:xfrm>
            <a:off x="5100762" y="5452659"/>
            <a:ext cx="1990476" cy="304762"/>
          </a:xfrm>
          <a:prstGeom prst="roundRect">
            <a:avLst>
              <a:gd name="adj" fmla="val 432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0900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2B36-F73F-62DE-F68D-AE051F5CCC6F}"/>
              </a:ext>
            </a:extLst>
          </p:cNvPr>
          <p:cNvSpPr>
            <a:spLocks noGrp="1"/>
          </p:cNvSpPr>
          <p:nvPr>
            <p:ph type="title"/>
          </p:nvPr>
        </p:nvSpPr>
        <p:spPr/>
        <p:txBody>
          <a:bodyPr/>
          <a:lstStyle/>
          <a:p>
            <a:r>
              <a:rPr lang="en-US" dirty="0"/>
              <a:t>Glory from All People</a:t>
            </a:r>
          </a:p>
        </p:txBody>
      </p:sp>
      <p:sp>
        <p:nvSpPr>
          <p:cNvPr id="3" name="Content Placeholder 2">
            <a:extLst>
              <a:ext uri="{FF2B5EF4-FFF2-40B4-BE49-F238E27FC236}">
                <a16:creationId xmlns:a16="http://schemas.microsoft.com/office/drawing/2014/main" id="{69F0F73B-CDEF-509A-6F43-89331B1353A9}"/>
              </a:ext>
            </a:extLst>
          </p:cNvPr>
          <p:cNvSpPr>
            <a:spLocks noGrp="1"/>
          </p:cNvSpPr>
          <p:nvPr>
            <p:ph idx="1"/>
          </p:nvPr>
        </p:nvSpPr>
        <p:spPr/>
        <p:txBody>
          <a:bodyPr/>
          <a:lstStyle/>
          <a:p>
            <a:r>
              <a:rPr lang="en-US" dirty="0"/>
              <a:t>Where does the activity of the Lord fit into human history? </a:t>
            </a:r>
          </a:p>
          <a:p>
            <a:r>
              <a:rPr lang="en-US" dirty="0"/>
              <a:t>What assurance concerning His promises for the future comes from acknowledging what He has done in the past? </a:t>
            </a:r>
          </a:p>
          <a:p>
            <a:r>
              <a:rPr lang="en-US" dirty="0"/>
              <a:t>What does the prophet instruct the peoples of every tribe, nation, and region to do? </a:t>
            </a:r>
          </a:p>
        </p:txBody>
      </p:sp>
    </p:spTree>
    <p:extLst>
      <p:ext uri="{BB962C8B-B14F-4D97-AF65-F5344CB8AC3E}">
        <p14:creationId xmlns:p14="http://schemas.microsoft.com/office/powerpoint/2010/main" val="155864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3332-3AA7-F402-2BA0-47856A04BB76}"/>
              </a:ext>
            </a:extLst>
          </p:cNvPr>
          <p:cNvSpPr>
            <a:spLocks noGrp="1"/>
          </p:cNvSpPr>
          <p:nvPr>
            <p:ph type="title"/>
          </p:nvPr>
        </p:nvSpPr>
        <p:spPr/>
        <p:txBody>
          <a:bodyPr/>
          <a:lstStyle/>
          <a:p>
            <a:r>
              <a:rPr lang="en-US" dirty="0"/>
              <a:t>Glory from All People</a:t>
            </a:r>
          </a:p>
        </p:txBody>
      </p:sp>
      <p:sp>
        <p:nvSpPr>
          <p:cNvPr id="3" name="Content Placeholder 2">
            <a:extLst>
              <a:ext uri="{FF2B5EF4-FFF2-40B4-BE49-F238E27FC236}">
                <a16:creationId xmlns:a16="http://schemas.microsoft.com/office/drawing/2014/main" id="{389E6CF5-7EDA-65DC-26E4-E3EDAF342080}"/>
              </a:ext>
            </a:extLst>
          </p:cNvPr>
          <p:cNvSpPr>
            <a:spLocks noGrp="1"/>
          </p:cNvSpPr>
          <p:nvPr>
            <p:ph idx="1"/>
          </p:nvPr>
        </p:nvSpPr>
        <p:spPr/>
        <p:txBody>
          <a:bodyPr/>
          <a:lstStyle/>
          <a:p>
            <a:r>
              <a:rPr lang="en-US" dirty="0"/>
              <a:t>Verses 10-12 call for universal praise - from the earth, the sea, the islands, and all who live in them. Why does God deserve praise from all creation?</a:t>
            </a:r>
          </a:p>
        </p:txBody>
      </p:sp>
      <p:pic>
        <p:nvPicPr>
          <p:cNvPr id="4098" name="Picture 2" descr="Landscapes Around Famous Lake Como in Northern Italy">
            <a:extLst>
              <a:ext uri="{FF2B5EF4-FFF2-40B4-BE49-F238E27FC236}">
                <a16:creationId xmlns:a16="http://schemas.microsoft.com/office/drawing/2014/main" id="{84745462-83DF-01AC-CBDA-B9D235EBA5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9327" y="3819646"/>
            <a:ext cx="3274188" cy="21827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2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C5CC-FE3B-9FEB-3E37-18208699E05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9DFADD7-EDFA-BA0D-341B-96867867FA5F}"/>
              </a:ext>
            </a:extLst>
          </p:cNvPr>
          <p:cNvSpPr>
            <a:spLocks noGrp="1"/>
          </p:cNvSpPr>
          <p:nvPr>
            <p:ph idx="1"/>
          </p:nvPr>
        </p:nvSpPr>
        <p:spPr>
          <a:xfrm>
            <a:off x="838200" y="2013995"/>
            <a:ext cx="10515600" cy="4162968"/>
          </a:xfrm>
        </p:spPr>
        <p:txBody>
          <a:bodyPr/>
          <a:lstStyle/>
          <a:p>
            <a:r>
              <a:rPr lang="en-US" dirty="0"/>
              <a:t>Memorize. </a:t>
            </a:r>
          </a:p>
          <a:p>
            <a:pPr lvl="1"/>
            <a:r>
              <a:rPr lang="en-US" sz="3600" dirty="0"/>
              <a:t>Commit Philippians 2:9-11 to memory. </a:t>
            </a:r>
          </a:p>
          <a:p>
            <a:pPr lvl="1"/>
            <a:r>
              <a:rPr lang="en-US" sz="3600" dirty="0"/>
              <a:t>Reflect on those words.</a:t>
            </a:r>
          </a:p>
          <a:p>
            <a:pPr lvl="1"/>
            <a:r>
              <a:rPr lang="en-US" sz="3600" dirty="0"/>
              <a:t>Ask God to show how you can live under His lordship each day.</a:t>
            </a:r>
          </a:p>
          <a:p>
            <a:endParaRPr lang="en-US" dirty="0"/>
          </a:p>
        </p:txBody>
      </p:sp>
    </p:spTree>
    <p:extLst>
      <p:ext uri="{BB962C8B-B14F-4D97-AF65-F5344CB8AC3E}">
        <p14:creationId xmlns:p14="http://schemas.microsoft.com/office/powerpoint/2010/main" val="313591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DF81-22E3-57B6-4FB6-B37A10D32E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70BF8-7B19-15FF-19B3-DC249973FBF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A9A0DF7-A7EC-5B68-DC0C-A68E8A91C8CF}"/>
              </a:ext>
            </a:extLst>
          </p:cNvPr>
          <p:cNvSpPr>
            <a:spLocks noGrp="1"/>
          </p:cNvSpPr>
          <p:nvPr>
            <p:ph idx="1"/>
          </p:nvPr>
        </p:nvSpPr>
        <p:spPr/>
        <p:txBody>
          <a:bodyPr>
            <a:normAutofit/>
          </a:bodyPr>
          <a:lstStyle/>
          <a:p>
            <a:r>
              <a:rPr lang="en-US" dirty="0"/>
              <a:t>Write. </a:t>
            </a:r>
          </a:p>
          <a:p>
            <a:pPr lvl="1"/>
            <a:r>
              <a:rPr lang="en-US" sz="3600" dirty="0"/>
              <a:t>The Bible speaks of a new song. </a:t>
            </a:r>
          </a:p>
          <a:p>
            <a:pPr lvl="1"/>
            <a:r>
              <a:rPr lang="en-US" sz="3600" dirty="0"/>
              <a:t>Write a hymn, poem, or spoken word poem to thank the Lord.</a:t>
            </a:r>
          </a:p>
          <a:p>
            <a:pPr lvl="1"/>
            <a:r>
              <a:rPr lang="en-US" sz="3600" dirty="0"/>
              <a:t>Thank the Lord for His </a:t>
            </a:r>
            <a:r>
              <a:rPr lang="en-US" sz="3600" i="1" dirty="0"/>
              <a:t>faithfulness</a:t>
            </a:r>
            <a:r>
              <a:rPr lang="en-US" sz="3600" dirty="0"/>
              <a:t> in the past and His </a:t>
            </a:r>
            <a:r>
              <a:rPr lang="en-US" sz="3600" i="1" dirty="0"/>
              <a:t>promises</a:t>
            </a:r>
            <a:r>
              <a:rPr lang="en-US" sz="3600" dirty="0"/>
              <a:t> for the future. </a:t>
            </a:r>
          </a:p>
          <a:p>
            <a:pPr lvl="1"/>
            <a:r>
              <a:rPr lang="en-US" sz="3600" dirty="0"/>
              <a:t>Share this work with others or use it in your personal worship to glorify God.</a:t>
            </a:r>
          </a:p>
          <a:p>
            <a:endParaRPr lang="en-US" dirty="0"/>
          </a:p>
        </p:txBody>
      </p:sp>
    </p:spTree>
    <p:extLst>
      <p:ext uri="{BB962C8B-B14F-4D97-AF65-F5344CB8AC3E}">
        <p14:creationId xmlns:p14="http://schemas.microsoft.com/office/powerpoint/2010/main" val="135819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A4DB-F7D9-2190-F4FC-FE3C55FE6870}"/>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45B952CA-AE86-DD9F-0206-7489AB8C3568}"/>
              </a:ext>
            </a:extLst>
          </p:cNvPr>
          <p:cNvGrpSpPr/>
          <p:nvPr/>
        </p:nvGrpSpPr>
        <p:grpSpPr>
          <a:xfrm>
            <a:off x="2849598" y="1520042"/>
            <a:ext cx="6492803" cy="4332328"/>
            <a:chOff x="2849598" y="1520042"/>
            <a:chExt cx="6492803" cy="4332328"/>
          </a:xfrm>
        </p:grpSpPr>
        <p:pic>
          <p:nvPicPr>
            <p:cNvPr id="4" name="Picture 3" descr="A tree with many squares&#10;&#10;AI-generated content may be incorrect.">
              <a:extLst>
                <a:ext uri="{FF2B5EF4-FFF2-40B4-BE49-F238E27FC236}">
                  <a16:creationId xmlns:a16="http://schemas.microsoft.com/office/drawing/2014/main" id="{760C5720-7B2E-74BF-0CB5-084DB4A73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19476"/>
              <a:ext cx="5714286" cy="3219048"/>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5F94E3C4-1083-5E60-59E2-07FBFCE864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332328"/>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ADA35B2E-1D25-D5E3-6A3D-9A68EB48842E}"/>
              </a:ext>
            </a:extLst>
          </p:cNvPr>
          <p:cNvSpPr txBox="1"/>
          <p:nvPr/>
        </p:nvSpPr>
        <p:spPr>
          <a:xfrm>
            <a:off x="4581896" y="5852370"/>
            <a:ext cx="302820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02042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99E2E-EEB8-1FC1-064A-AFE73A1FA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63EB6-A9F4-6783-BA8A-3325A10EB02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00A7BAE-C8BE-051F-12A6-C2212CA0ADFB}"/>
              </a:ext>
            </a:extLst>
          </p:cNvPr>
          <p:cNvSpPr>
            <a:spLocks noGrp="1"/>
          </p:cNvSpPr>
          <p:nvPr>
            <p:ph idx="1"/>
          </p:nvPr>
        </p:nvSpPr>
        <p:spPr/>
        <p:txBody>
          <a:bodyPr/>
          <a:lstStyle/>
          <a:p>
            <a:r>
              <a:rPr lang="en-US" dirty="0"/>
              <a:t>Encourage. </a:t>
            </a:r>
          </a:p>
          <a:p>
            <a:pPr lvl="1"/>
            <a:r>
              <a:rPr lang="en-US" sz="3600" dirty="0"/>
              <a:t>There are many bruised people in our communities. </a:t>
            </a:r>
          </a:p>
          <a:p>
            <a:pPr lvl="1"/>
            <a:r>
              <a:rPr lang="en-US" sz="3600" dirty="0"/>
              <a:t>Someone you know is going through a hard time. </a:t>
            </a:r>
          </a:p>
          <a:p>
            <a:pPr lvl="1"/>
            <a:r>
              <a:rPr lang="en-US" sz="3600" dirty="0"/>
              <a:t>Send this person a note of encouragement with a promise from God of His faithfulness. </a:t>
            </a:r>
          </a:p>
          <a:p>
            <a:endParaRPr lang="en-US" dirty="0"/>
          </a:p>
        </p:txBody>
      </p:sp>
    </p:spTree>
    <p:extLst>
      <p:ext uri="{BB962C8B-B14F-4D97-AF65-F5344CB8AC3E}">
        <p14:creationId xmlns:p14="http://schemas.microsoft.com/office/powerpoint/2010/main" val="1293703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8259-A469-B1F3-ADB3-48F71BBF4C5F}"/>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61D3CD2C-523F-0347-5365-D5BA461F3389}"/>
              </a:ext>
            </a:extLst>
          </p:cNvPr>
          <p:cNvPicPr>
            <a:picLocks noChangeAspect="1"/>
          </p:cNvPicPr>
          <p:nvPr/>
        </p:nvPicPr>
        <p:blipFill>
          <a:blip r:embed="rId2">
            <a:clrChange>
              <a:clrFrom>
                <a:srgbClr val="FF8040"/>
              </a:clrFrom>
              <a:clrTo>
                <a:srgbClr val="FF8040">
                  <a:alpha val="0"/>
                </a:srgbClr>
              </a:clrTo>
            </a:clrChange>
            <a:duotone>
              <a:prstClr val="black"/>
              <a:schemeClr val="accent6">
                <a:tint val="45000"/>
                <a:satMod val="400000"/>
              </a:schemeClr>
            </a:duotone>
          </a:blip>
          <a:stretch>
            <a:fillRect/>
          </a:stretch>
        </p:blipFill>
        <p:spPr>
          <a:xfrm>
            <a:off x="0" y="705190"/>
            <a:ext cx="5706501" cy="544761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124" name="Picture 4" descr="Group of Girls">
            <a:extLst>
              <a:ext uri="{FF2B5EF4-FFF2-40B4-BE49-F238E27FC236}">
                <a16:creationId xmlns:a16="http://schemas.microsoft.com/office/drawing/2014/main" id="{E201ECF6-7A53-AA93-84FF-6F9E6CA6B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68" y="3429000"/>
            <a:ext cx="5362937" cy="285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22FADE8E-D8DE-015E-7AF1-3279C469209C}"/>
              </a:ext>
            </a:extLst>
          </p:cNvPr>
          <p:cNvSpPr/>
          <p:nvPr/>
        </p:nvSpPr>
        <p:spPr>
          <a:xfrm>
            <a:off x="4647417" y="1751409"/>
            <a:ext cx="2118167" cy="694481"/>
          </a:xfrm>
          <a:prstGeom prst="wedgeRoundRectCallout">
            <a:avLst>
              <a:gd name="adj1" fmla="val -4459"/>
              <a:gd name="adj2" fmla="val 1941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Are there clues?</a:t>
            </a:r>
          </a:p>
        </p:txBody>
      </p:sp>
      <p:sp>
        <p:nvSpPr>
          <p:cNvPr id="8" name="Speech Bubble: Rectangle with Corners Rounded 7">
            <a:extLst>
              <a:ext uri="{FF2B5EF4-FFF2-40B4-BE49-F238E27FC236}">
                <a16:creationId xmlns:a16="http://schemas.microsoft.com/office/drawing/2014/main" id="{14EDDE4D-6187-7BE6-8CED-F4D16A5E5651}"/>
              </a:ext>
            </a:extLst>
          </p:cNvPr>
          <p:cNvSpPr/>
          <p:nvPr/>
        </p:nvSpPr>
        <p:spPr>
          <a:xfrm>
            <a:off x="6485501" y="2502426"/>
            <a:ext cx="1944546" cy="694481"/>
          </a:xfrm>
          <a:prstGeom prst="wedgeRoundRectCallout">
            <a:avLst>
              <a:gd name="adj1" fmla="val -6548"/>
              <a:gd name="adj2" fmla="val 891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sure hope so?</a:t>
            </a:r>
          </a:p>
        </p:txBody>
      </p:sp>
      <p:sp>
        <p:nvSpPr>
          <p:cNvPr id="9" name="Speech Bubble: Rectangle with Corners Rounded 8">
            <a:extLst>
              <a:ext uri="{FF2B5EF4-FFF2-40B4-BE49-F238E27FC236}">
                <a16:creationId xmlns:a16="http://schemas.microsoft.com/office/drawing/2014/main" id="{4137CCED-722E-717A-1AD0-4C3A2600C3B3}"/>
              </a:ext>
            </a:extLst>
          </p:cNvPr>
          <p:cNvSpPr/>
          <p:nvPr/>
        </p:nvSpPr>
        <p:spPr>
          <a:xfrm>
            <a:off x="9622059" y="680666"/>
            <a:ext cx="1944546" cy="2831782"/>
          </a:xfrm>
          <a:prstGeom prst="wedgeRoundRectCallout">
            <a:avLst>
              <a:gd name="adj1" fmla="val -32143"/>
              <a:gd name="adj2" fmla="val 654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Yes there are.  The words and clues are from our Bible passage.  And there’s a link to other stuff for the whole family</a:t>
            </a:r>
          </a:p>
        </p:txBody>
      </p:sp>
    </p:spTree>
    <p:extLst>
      <p:ext uri="{BB962C8B-B14F-4D97-AF65-F5344CB8AC3E}">
        <p14:creationId xmlns:p14="http://schemas.microsoft.com/office/powerpoint/2010/main" val="140128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6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77DE-67B0-9E9C-145D-07D2CAB4C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FAF2E-6222-FE6F-6B2F-AB8E86455704}"/>
              </a:ext>
            </a:extLst>
          </p:cNvPr>
          <p:cNvSpPr>
            <a:spLocks noGrp="1"/>
          </p:cNvSpPr>
          <p:nvPr>
            <p:ph type="ctrTitle"/>
          </p:nvPr>
        </p:nvSpPr>
        <p:spPr/>
        <p:txBody>
          <a:bodyPr/>
          <a:lstStyle/>
          <a:p>
            <a:r>
              <a:rPr lang="en-US" dirty="0"/>
              <a:t>The </a:t>
            </a:r>
            <a:r>
              <a:rPr lang="en-US" b="1" i="1" dirty="0"/>
              <a:t>Greatest</a:t>
            </a:r>
            <a:r>
              <a:rPr lang="en-US" dirty="0"/>
              <a:t> Name</a:t>
            </a:r>
          </a:p>
        </p:txBody>
      </p:sp>
      <p:sp>
        <p:nvSpPr>
          <p:cNvPr id="3" name="Subtitle 2">
            <a:extLst>
              <a:ext uri="{FF2B5EF4-FFF2-40B4-BE49-F238E27FC236}">
                <a16:creationId xmlns:a16="http://schemas.microsoft.com/office/drawing/2014/main" id="{B8E4639D-F5DA-6AD0-3E17-8E2F444ED9E9}"/>
              </a:ext>
            </a:extLst>
          </p:cNvPr>
          <p:cNvSpPr>
            <a:spLocks noGrp="1"/>
          </p:cNvSpPr>
          <p:nvPr>
            <p:ph type="subTitle" idx="1"/>
          </p:nvPr>
        </p:nvSpPr>
        <p:spPr>
          <a:xfrm>
            <a:off x="1524000" y="3788228"/>
            <a:ext cx="9144000" cy="1469571"/>
          </a:xfrm>
        </p:spPr>
        <p:txBody>
          <a:bodyPr/>
          <a:lstStyle/>
          <a:p>
            <a:r>
              <a:rPr lang="en-US" dirty="0"/>
              <a:t>September 7</a:t>
            </a:r>
          </a:p>
        </p:txBody>
      </p:sp>
    </p:spTree>
    <p:extLst>
      <p:ext uri="{BB962C8B-B14F-4D97-AF65-F5344CB8AC3E}">
        <p14:creationId xmlns:p14="http://schemas.microsoft.com/office/powerpoint/2010/main" val="74623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58D-84E0-8DAC-F5CA-146755D009AE}"/>
              </a:ext>
            </a:extLst>
          </p:cNvPr>
          <p:cNvSpPr>
            <a:spLocks noGrp="1"/>
          </p:cNvSpPr>
          <p:nvPr>
            <p:ph type="title"/>
          </p:nvPr>
        </p:nvSpPr>
        <p:spPr/>
        <p:txBody>
          <a:bodyPr/>
          <a:lstStyle/>
          <a:p>
            <a:r>
              <a:rPr lang="en-US" dirty="0"/>
              <a:t>In Your Humble Opinion …</a:t>
            </a:r>
          </a:p>
        </p:txBody>
      </p:sp>
      <p:sp>
        <p:nvSpPr>
          <p:cNvPr id="3" name="Content Placeholder 2">
            <a:extLst>
              <a:ext uri="{FF2B5EF4-FFF2-40B4-BE49-F238E27FC236}">
                <a16:creationId xmlns:a16="http://schemas.microsoft.com/office/drawing/2014/main" id="{0FB54728-806B-419B-3B99-6A03CB503DF5}"/>
              </a:ext>
            </a:extLst>
          </p:cNvPr>
          <p:cNvSpPr>
            <a:spLocks noGrp="1"/>
          </p:cNvSpPr>
          <p:nvPr>
            <p:ph idx="1"/>
          </p:nvPr>
        </p:nvSpPr>
        <p:spPr/>
        <p:txBody>
          <a:bodyPr/>
          <a:lstStyle/>
          <a:p>
            <a:r>
              <a:rPr lang="en-US" dirty="0"/>
              <a:t>In your opinion, who is the greatest of all time in one of these fields:</a:t>
            </a:r>
          </a:p>
        </p:txBody>
      </p:sp>
      <p:graphicFrame>
        <p:nvGraphicFramePr>
          <p:cNvPr id="4" name="Table 3">
            <a:extLst>
              <a:ext uri="{FF2B5EF4-FFF2-40B4-BE49-F238E27FC236}">
                <a16:creationId xmlns:a16="http://schemas.microsoft.com/office/drawing/2014/main" id="{D2D18A84-F8E6-27C9-DE1E-80259E4B53AA}"/>
              </a:ext>
            </a:extLst>
          </p:cNvPr>
          <p:cNvGraphicFramePr>
            <a:graphicFrameLocks noGrp="1"/>
          </p:cNvGraphicFramePr>
          <p:nvPr>
            <p:extLst>
              <p:ext uri="{D42A27DB-BD31-4B8C-83A1-F6EECF244321}">
                <p14:modId xmlns:p14="http://schemas.microsoft.com/office/powerpoint/2010/main" val="2629964263"/>
              </p:ext>
            </p:extLst>
          </p:nvPr>
        </p:nvGraphicFramePr>
        <p:xfrm>
          <a:off x="1129476" y="3259614"/>
          <a:ext cx="10009578" cy="1463040"/>
        </p:xfrm>
        <a:graphic>
          <a:graphicData uri="http://schemas.openxmlformats.org/drawingml/2006/table">
            <a:tbl>
              <a:tblPr firstRow="1" bandRow="1">
                <a:tableStyleId>{5C22544A-7EE6-4342-B048-85BDC9FD1C3A}</a:tableStyleId>
              </a:tblPr>
              <a:tblGrid>
                <a:gridCol w="3336526">
                  <a:extLst>
                    <a:ext uri="{9D8B030D-6E8A-4147-A177-3AD203B41FA5}">
                      <a16:colId xmlns:a16="http://schemas.microsoft.com/office/drawing/2014/main" val="1895542180"/>
                    </a:ext>
                  </a:extLst>
                </a:gridCol>
                <a:gridCol w="3336526">
                  <a:extLst>
                    <a:ext uri="{9D8B030D-6E8A-4147-A177-3AD203B41FA5}">
                      <a16:colId xmlns:a16="http://schemas.microsoft.com/office/drawing/2014/main" val="3005383760"/>
                    </a:ext>
                  </a:extLst>
                </a:gridCol>
                <a:gridCol w="3336526">
                  <a:extLst>
                    <a:ext uri="{9D8B030D-6E8A-4147-A177-3AD203B41FA5}">
                      <a16:colId xmlns:a16="http://schemas.microsoft.com/office/drawing/2014/main" val="2959159418"/>
                    </a:ext>
                  </a:extLst>
                </a:gridCol>
              </a:tblGrid>
              <a:tr h="370840">
                <a:tc>
                  <a:txBody>
                    <a:bodyPr/>
                    <a:lstStyle/>
                    <a:p>
                      <a:pPr algn="ctr"/>
                      <a:r>
                        <a:rPr lang="en-US" sz="2800" dirty="0"/>
                        <a:t>Sports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Books/Authors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Movies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398020"/>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730156"/>
                  </a:ext>
                </a:extLst>
              </a:tr>
            </a:tbl>
          </a:graphicData>
        </a:graphic>
      </p:graphicFrame>
      <p:grpSp>
        <p:nvGrpSpPr>
          <p:cNvPr id="5" name="Group 4">
            <a:extLst>
              <a:ext uri="{FF2B5EF4-FFF2-40B4-BE49-F238E27FC236}">
                <a16:creationId xmlns:a16="http://schemas.microsoft.com/office/drawing/2014/main" id="{A23F8712-5780-418D-A2D7-A68BCB94D0B3}"/>
              </a:ext>
            </a:extLst>
          </p:cNvPr>
          <p:cNvGrpSpPr/>
          <p:nvPr/>
        </p:nvGrpSpPr>
        <p:grpSpPr>
          <a:xfrm>
            <a:off x="1650421" y="4263241"/>
            <a:ext cx="8891157" cy="2229634"/>
            <a:chOff x="1650421" y="4263241"/>
            <a:chExt cx="8891157" cy="2229634"/>
          </a:xfrm>
        </p:grpSpPr>
        <p:pic>
          <p:nvPicPr>
            <p:cNvPr id="1026" name="Picture 2" descr="American football player">
              <a:extLst>
                <a:ext uri="{FF2B5EF4-FFF2-40B4-BE49-F238E27FC236}">
                  <a16:creationId xmlns:a16="http://schemas.microsoft.com/office/drawing/2014/main" id="{CFB83051-841F-5014-100A-3203CE2837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50421" y="4357529"/>
              <a:ext cx="1577289" cy="2135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ooks">
              <a:extLst>
                <a:ext uri="{FF2B5EF4-FFF2-40B4-BE49-F238E27FC236}">
                  <a16:creationId xmlns:a16="http://schemas.microsoft.com/office/drawing/2014/main" id="{0EE40DD6-4801-1D83-7B3E-A5C70901F7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4764" y="4357528"/>
              <a:ext cx="2068617" cy="2135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ilm strip">
              <a:extLst>
                <a:ext uri="{FF2B5EF4-FFF2-40B4-BE49-F238E27FC236}">
                  <a16:creationId xmlns:a16="http://schemas.microsoft.com/office/drawing/2014/main" id="{0A834C7E-D6D1-D7B3-2D21-0E26C8B750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3427" y="4263241"/>
              <a:ext cx="2118151" cy="2229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589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8722B-A730-5BCF-4421-E0FC5D047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A7EB8-B628-EBAB-9EA3-AC30BD6E97BC}"/>
              </a:ext>
            </a:extLst>
          </p:cNvPr>
          <p:cNvSpPr>
            <a:spLocks noGrp="1"/>
          </p:cNvSpPr>
          <p:nvPr>
            <p:ph type="title"/>
          </p:nvPr>
        </p:nvSpPr>
        <p:spPr/>
        <p:txBody>
          <a:bodyPr/>
          <a:lstStyle/>
          <a:p>
            <a:r>
              <a:rPr lang="en-US" dirty="0"/>
              <a:t>In Your Humble Opinion …</a:t>
            </a:r>
          </a:p>
        </p:txBody>
      </p:sp>
      <p:sp>
        <p:nvSpPr>
          <p:cNvPr id="3" name="Content Placeholder 2">
            <a:extLst>
              <a:ext uri="{FF2B5EF4-FFF2-40B4-BE49-F238E27FC236}">
                <a16:creationId xmlns:a16="http://schemas.microsoft.com/office/drawing/2014/main" id="{169A01E7-2B10-1826-EACC-AF9E2E595298}"/>
              </a:ext>
            </a:extLst>
          </p:cNvPr>
          <p:cNvSpPr>
            <a:spLocks noGrp="1"/>
          </p:cNvSpPr>
          <p:nvPr>
            <p:ph idx="1"/>
          </p:nvPr>
        </p:nvSpPr>
        <p:spPr>
          <a:xfrm>
            <a:off x="838199" y="1825625"/>
            <a:ext cx="10701759" cy="4351338"/>
          </a:xfrm>
        </p:spPr>
        <p:txBody>
          <a:bodyPr>
            <a:normAutofit/>
          </a:bodyPr>
          <a:lstStyle/>
          <a:p>
            <a:r>
              <a:rPr lang="en-US" dirty="0"/>
              <a:t>In your opinion, who is the greatest of all time in one of these fields:</a:t>
            </a:r>
            <a:br>
              <a:rPr lang="en-US" dirty="0"/>
            </a:br>
            <a:endParaRPr lang="en-US" dirty="0"/>
          </a:p>
          <a:p>
            <a:r>
              <a:rPr lang="en-US" dirty="0">
                <a:solidFill>
                  <a:srgbClr val="C00000"/>
                </a:solidFill>
              </a:rPr>
              <a:t>Probably we’ll not find agreement for any category.  </a:t>
            </a:r>
          </a:p>
          <a:p>
            <a:pPr lvl="1"/>
            <a:r>
              <a:rPr lang="en-US" dirty="0">
                <a:solidFill>
                  <a:srgbClr val="C00000"/>
                </a:solidFill>
              </a:rPr>
              <a:t>But the One great name over all is </a:t>
            </a:r>
            <a:r>
              <a:rPr lang="en-US" b="1" dirty="0">
                <a:solidFill>
                  <a:srgbClr val="C00000"/>
                </a:solidFill>
              </a:rPr>
              <a:t>Jehovah God</a:t>
            </a:r>
          </a:p>
          <a:p>
            <a:pPr lvl="1"/>
            <a:r>
              <a:rPr lang="en-US" dirty="0">
                <a:solidFill>
                  <a:srgbClr val="C00000"/>
                </a:solidFill>
              </a:rPr>
              <a:t>Today we consider the reality that there is </a:t>
            </a:r>
            <a:r>
              <a:rPr lang="en-US" b="1" dirty="0">
                <a:solidFill>
                  <a:srgbClr val="C00000"/>
                </a:solidFill>
              </a:rPr>
              <a:t>only one </a:t>
            </a:r>
            <a:r>
              <a:rPr lang="en-US" dirty="0">
                <a:solidFill>
                  <a:srgbClr val="C00000"/>
                </a:solidFill>
              </a:rPr>
              <a:t>God </a:t>
            </a:r>
          </a:p>
          <a:p>
            <a:pPr lvl="1"/>
            <a:r>
              <a:rPr lang="en-US" dirty="0">
                <a:solidFill>
                  <a:srgbClr val="C00000"/>
                </a:solidFill>
              </a:rPr>
              <a:t>Only </a:t>
            </a:r>
            <a:r>
              <a:rPr lang="en-US" b="1" dirty="0">
                <a:solidFill>
                  <a:srgbClr val="C00000"/>
                </a:solidFill>
              </a:rPr>
              <a:t>His name </a:t>
            </a:r>
            <a:r>
              <a:rPr lang="en-US" dirty="0">
                <a:solidFill>
                  <a:srgbClr val="C00000"/>
                </a:solidFill>
              </a:rPr>
              <a:t>deserves glory and exaltation.</a:t>
            </a:r>
          </a:p>
          <a:p>
            <a:endParaRPr lang="en-US" dirty="0"/>
          </a:p>
        </p:txBody>
      </p:sp>
    </p:spTree>
    <p:extLst>
      <p:ext uri="{BB962C8B-B14F-4D97-AF65-F5344CB8AC3E}">
        <p14:creationId xmlns:p14="http://schemas.microsoft.com/office/powerpoint/2010/main" val="238218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DC29-980A-13DA-9068-A784EB1E6777}"/>
              </a:ext>
            </a:extLst>
          </p:cNvPr>
          <p:cNvSpPr>
            <a:spLocks noGrp="1"/>
          </p:cNvSpPr>
          <p:nvPr>
            <p:ph type="title"/>
          </p:nvPr>
        </p:nvSpPr>
        <p:spPr/>
        <p:txBody>
          <a:bodyPr/>
          <a:lstStyle/>
          <a:p>
            <a:pPr algn="l"/>
            <a:r>
              <a:rPr lang="en-US" dirty="0"/>
              <a:t>Listen for description of the Servant.</a:t>
            </a:r>
          </a:p>
        </p:txBody>
      </p:sp>
      <p:sp>
        <p:nvSpPr>
          <p:cNvPr id="3" name="Content Placeholder 2">
            <a:extLst>
              <a:ext uri="{FF2B5EF4-FFF2-40B4-BE49-F238E27FC236}">
                <a16:creationId xmlns:a16="http://schemas.microsoft.com/office/drawing/2014/main" id="{B3D40D03-985B-3BDB-F4C9-68CBDBD618E7}"/>
              </a:ext>
            </a:extLst>
          </p:cNvPr>
          <p:cNvSpPr>
            <a:spLocks noGrp="1"/>
          </p:cNvSpPr>
          <p:nvPr>
            <p:ph idx="1"/>
          </p:nvPr>
        </p:nvSpPr>
        <p:spPr>
          <a:xfrm>
            <a:off x="1819636" y="2045544"/>
            <a:ext cx="8552727" cy="4351338"/>
          </a:xfrm>
        </p:spPr>
        <p:txBody>
          <a:bodyPr/>
          <a:lstStyle/>
          <a:p>
            <a:pPr marL="0" indent="0" algn="ctr">
              <a:buNone/>
            </a:pPr>
            <a:r>
              <a:rPr lang="en-US" dirty="0"/>
              <a:t>Isaiah 42:1-4 (NIV)  "Here is my servant, whom I uphold, my chosen one in whom I delight; I will put my Spirit on him and he will bring justice to the nations.  2  He will not shout or cry out,  raise his voice in the streets. 3  A bruised </a:t>
            </a:r>
          </a:p>
        </p:txBody>
      </p:sp>
    </p:spTree>
    <p:extLst>
      <p:ext uri="{BB962C8B-B14F-4D97-AF65-F5344CB8AC3E}">
        <p14:creationId xmlns:p14="http://schemas.microsoft.com/office/powerpoint/2010/main" val="350235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E77D9-8258-3C9B-C5E9-F4DA88F32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B7895-AEF2-0441-00A6-95D7AEB97289}"/>
              </a:ext>
            </a:extLst>
          </p:cNvPr>
          <p:cNvSpPr>
            <a:spLocks noGrp="1"/>
          </p:cNvSpPr>
          <p:nvPr>
            <p:ph type="title"/>
          </p:nvPr>
        </p:nvSpPr>
        <p:spPr/>
        <p:txBody>
          <a:bodyPr/>
          <a:lstStyle/>
          <a:p>
            <a:pPr algn="l"/>
            <a:r>
              <a:rPr lang="en-US" dirty="0"/>
              <a:t>Listen for description of the Servant.</a:t>
            </a:r>
          </a:p>
        </p:txBody>
      </p:sp>
      <p:sp>
        <p:nvSpPr>
          <p:cNvPr id="3" name="Content Placeholder 2">
            <a:extLst>
              <a:ext uri="{FF2B5EF4-FFF2-40B4-BE49-F238E27FC236}">
                <a16:creationId xmlns:a16="http://schemas.microsoft.com/office/drawing/2014/main" id="{9192A0C6-5750-D02E-5EFB-A6CAAA86FB3D}"/>
              </a:ext>
            </a:extLst>
          </p:cNvPr>
          <p:cNvSpPr>
            <a:spLocks noGrp="1"/>
          </p:cNvSpPr>
          <p:nvPr>
            <p:ph idx="1"/>
          </p:nvPr>
        </p:nvSpPr>
        <p:spPr>
          <a:xfrm>
            <a:off x="1819636" y="2045544"/>
            <a:ext cx="8552727" cy="4351338"/>
          </a:xfrm>
        </p:spPr>
        <p:txBody>
          <a:bodyPr/>
          <a:lstStyle/>
          <a:p>
            <a:pPr marL="0" indent="0" algn="ctr">
              <a:buNone/>
            </a:pPr>
            <a:r>
              <a:rPr lang="en-US" dirty="0"/>
              <a:t>he will not break, and a smoldering wick he will not snuff out. In faithfulness he will bring forth justice; 4  he will not falter or be discouraged till he establishes justice on earth. In his law the islands will put their hope."</a:t>
            </a:r>
          </a:p>
        </p:txBody>
      </p:sp>
      <p:pic>
        <p:nvPicPr>
          <p:cNvPr id="5" name="Picture 4">
            <a:extLst>
              <a:ext uri="{FF2B5EF4-FFF2-40B4-BE49-F238E27FC236}">
                <a16:creationId xmlns:a16="http://schemas.microsoft.com/office/drawing/2014/main" id="{A6ED1965-F7E1-4DD9-5641-B546EEF6B9B2}"/>
              </a:ext>
            </a:extLst>
          </p:cNvPr>
          <p:cNvPicPr>
            <a:picLocks noChangeAspect="1"/>
          </p:cNvPicPr>
          <p:nvPr/>
        </p:nvPicPr>
        <p:blipFill>
          <a:blip r:embed="rId2"/>
          <a:stretch>
            <a:fillRect/>
          </a:stretch>
        </p:blipFill>
        <p:spPr>
          <a:xfrm>
            <a:off x="5100761" y="5533682"/>
            <a:ext cx="1990476" cy="304762"/>
          </a:xfrm>
          <a:prstGeom prst="roundRect">
            <a:avLst>
              <a:gd name="adj" fmla="val 432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004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FC71-CE32-B0A0-4987-A3F1B7EDA13B}"/>
              </a:ext>
            </a:extLst>
          </p:cNvPr>
          <p:cNvSpPr>
            <a:spLocks noGrp="1"/>
          </p:cNvSpPr>
          <p:nvPr>
            <p:ph type="title"/>
          </p:nvPr>
        </p:nvSpPr>
        <p:spPr/>
        <p:txBody>
          <a:bodyPr/>
          <a:lstStyle/>
          <a:p>
            <a:r>
              <a:rPr lang="en-US" dirty="0"/>
              <a:t>Behold, God’s Servant</a:t>
            </a:r>
          </a:p>
        </p:txBody>
      </p:sp>
      <p:sp>
        <p:nvSpPr>
          <p:cNvPr id="3" name="Content Placeholder 2">
            <a:extLst>
              <a:ext uri="{FF2B5EF4-FFF2-40B4-BE49-F238E27FC236}">
                <a16:creationId xmlns:a16="http://schemas.microsoft.com/office/drawing/2014/main" id="{395A022C-7DD4-C7A3-F32F-DF48D5AC0741}"/>
              </a:ext>
            </a:extLst>
          </p:cNvPr>
          <p:cNvSpPr>
            <a:spLocks noGrp="1"/>
          </p:cNvSpPr>
          <p:nvPr>
            <p:ph idx="1"/>
          </p:nvPr>
        </p:nvSpPr>
        <p:spPr/>
        <p:txBody>
          <a:bodyPr/>
          <a:lstStyle/>
          <a:p>
            <a:r>
              <a:rPr lang="en-US" dirty="0"/>
              <a:t>God, through His prophet calls attention to “my Servant”.  List words and phrases in verse 1 that describe this “Servant”.</a:t>
            </a:r>
          </a:p>
          <a:p>
            <a:r>
              <a:rPr lang="en-US" dirty="0"/>
              <a:t>What hope do these verses give you about the Servant’s mission?</a:t>
            </a:r>
          </a:p>
          <a:p>
            <a:r>
              <a:rPr lang="en-US" dirty="0"/>
              <a:t>How does verse 3 encourage you in your walk with God?</a:t>
            </a:r>
          </a:p>
          <a:p>
            <a:endParaRPr lang="en-US" dirty="0"/>
          </a:p>
        </p:txBody>
      </p:sp>
    </p:spTree>
    <p:extLst>
      <p:ext uri="{BB962C8B-B14F-4D97-AF65-F5344CB8AC3E}">
        <p14:creationId xmlns:p14="http://schemas.microsoft.com/office/powerpoint/2010/main" val="22156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60FE-52A1-5BF6-D905-852BA24B6643}"/>
              </a:ext>
            </a:extLst>
          </p:cNvPr>
          <p:cNvSpPr>
            <a:spLocks noGrp="1"/>
          </p:cNvSpPr>
          <p:nvPr>
            <p:ph type="title"/>
          </p:nvPr>
        </p:nvSpPr>
        <p:spPr/>
        <p:txBody>
          <a:bodyPr/>
          <a:lstStyle/>
          <a:p>
            <a:r>
              <a:rPr lang="en-US" dirty="0"/>
              <a:t>Behold, God’s Servant</a:t>
            </a:r>
          </a:p>
        </p:txBody>
      </p:sp>
      <p:sp>
        <p:nvSpPr>
          <p:cNvPr id="3" name="Content Placeholder 2">
            <a:extLst>
              <a:ext uri="{FF2B5EF4-FFF2-40B4-BE49-F238E27FC236}">
                <a16:creationId xmlns:a16="http://schemas.microsoft.com/office/drawing/2014/main" id="{89EE1C14-5972-CE3A-3820-7B4AE51EAD77}"/>
              </a:ext>
            </a:extLst>
          </p:cNvPr>
          <p:cNvSpPr>
            <a:spLocks noGrp="1"/>
          </p:cNvSpPr>
          <p:nvPr>
            <p:ph idx="1"/>
          </p:nvPr>
        </p:nvSpPr>
        <p:spPr/>
        <p:txBody>
          <a:bodyPr/>
          <a:lstStyle/>
          <a:p>
            <a:r>
              <a:rPr lang="en-US" dirty="0"/>
              <a:t>Looking at God's justice and faithfulness described in verses 1-4, what specific qualities make Him worthy of our honor and worship?</a:t>
            </a:r>
          </a:p>
          <a:p>
            <a:r>
              <a:rPr lang="en-US" dirty="0"/>
              <a:t>What does this passage show about the way God’s chosen servant (the Messiah) brings justice to the nations?</a:t>
            </a:r>
          </a:p>
          <a:p>
            <a:endParaRPr lang="en-US" dirty="0"/>
          </a:p>
        </p:txBody>
      </p:sp>
    </p:spTree>
    <p:extLst>
      <p:ext uri="{BB962C8B-B14F-4D97-AF65-F5344CB8AC3E}">
        <p14:creationId xmlns:p14="http://schemas.microsoft.com/office/powerpoint/2010/main" val="219637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6EF6-9643-0927-C441-1513FF03ADA7}"/>
              </a:ext>
            </a:extLst>
          </p:cNvPr>
          <p:cNvSpPr>
            <a:spLocks noGrp="1"/>
          </p:cNvSpPr>
          <p:nvPr>
            <p:ph type="title"/>
          </p:nvPr>
        </p:nvSpPr>
        <p:spPr/>
        <p:txBody>
          <a:bodyPr/>
          <a:lstStyle/>
          <a:p>
            <a:r>
              <a:rPr lang="en-US" dirty="0"/>
              <a:t>Behold, God’s Servant</a:t>
            </a:r>
          </a:p>
        </p:txBody>
      </p:sp>
      <p:sp>
        <p:nvSpPr>
          <p:cNvPr id="3" name="Content Placeholder 2">
            <a:extLst>
              <a:ext uri="{FF2B5EF4-FFF2-40B4-BE49-F238E27FC236}">
                <a16:creationId xmlns:a16="http://schemas.microsoft.com/office/drawing/2014/main" id="{A950FFDA-12CA-F33F-AE7F-93AC9E11EE8B}"/>
              </a:ext>
            </a:extLst>
          </p:cNvPr>
          <p:cNvSpPr>
            <a:spLocks noGrp="1"/>
          </p:cNvSpPr>
          <p:nvPr>
            <p:ph idx="1"/>
          </p:nvPr>
        </p:nvSpPr>
        <p:spPr/>
        <p:txBody>
          <a:bodyPr/>
          <a:lstStyle/>
          <a:p>
            <a:r>
              <a:rPr lang="en-US" dirty="0"/>
              <a:t>How does Jesus’ mission reveal God’s worthiness to receive glory and honor from all nations?</a:t>
            </a:r>
          </a:p>
          <a:p>
            <a:endParaRPr lang="en-US" dirty="0"/>
          </a:p>
        </p:txBody>
      </p:sp>
      <p:pic>
        <p:nvPicPr>
          <p:cNvPr id="3074" name="Picture 2" descr="World map">
            <a:extLst>
              <a:ext uri="{FF2B5EF4-FFF2-40B4-BE49-F238E27FC236}">
                <a16:creationId xmlns:a16="http://schemas.microsoft.com/office/drawing/2014/main" id="{21CE3193-DB67-5D5E-C574-AF5F3B277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997" y="3303885"/>
            <a:ext cx="5606005" cy="2873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65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46</TotalTime>
  <Words>1017</Words>
  <Application>Microsoft Office PowerPoint</Application>
  <PresentationFormat>Widescreen</PresentationFormat>
  <Paragraphs>72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The Greatest Name</vt:lpstr>
      <vt:lpstr>Video Introduction</vt:lpstr>
      <vt:lpstr>In Your Humble Opinion …</vt:lpstr>
      <vt:lpstr>In Your Humble Opinion …</vt:lpstr>
      <vt:lpstr>Listen for description of the Servant.</vt:lpstr>
      <vt:lpstr>Listen for description of the Servant.</vt:lpstr>
      <vt:lpstr>Behold, God’s Servant</vt:lpstr>
      <vt:lpstr>Behold, God’s Servant</vt:lpstr>
      <vt:lpstr>Behold, God’s Servant</vt:lpstr>
      <vt:lpstr>Listen for assurances.</vt:lpstr>
      <vt:lpstr>Listen for assurances.</vt:lpstr>
      <vt:lpstr>The Work of God’s Servant</vt:lpstr>
      <vt:lpstr>The Work of God’s Servant</vt:lpstr>
      <vt:lpstr>Listen for music instruction.</vt:lpstr>
      <vt:lpstr>Listen for music instruction.</vt:lpstr>
      <vt:lpstr>Glory from All People</vt:lpstr>
      <vt:lpstr>Glory from All People</vt:lpstr>
      <vt:lpstr>Application</vt:lpstr>
      <vt:lpstr>Application</vt:lpstr>
      <vt:lpstr>Application</vt:lpstr>
      <vt:lpstr>Family Activities</vt:lpstr>
      <vt:lpstr>The Greatest 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2025-08-14T13:16:20Z</dcterms:created>
  <dcterms:modified xsi:type="dcterms:W3CDTF">2025-08-14T14:02:27Z</dcterms:modified>
</cp:coreProperties>
</file>