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1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3349sjv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tinyurl.com/2pfdfccn" TargetMode="Externa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29595"/>
          </a:xfrm>
        </p:spPr>
        <p:txBody>
          <a:bodyPr/>
          <a:lstStyle/>
          <a:p>
            <a:r>
              <a:rPr lang="en-US" dirty="0"/>
              <a:t>The Greatest Gift</a:t>
            </a:r>
          </a:p>
        </p:txBody>
      </p:sp>
      <p:sp>
        <p:nvSpPr>
          <p:cNvPr id="3" name="Subtitle 2"/>
          <p:cNvSpPr>
            <a:spLocks noGrp="1"/>
          </p:cNvSpPr>
          <p:nvPr>
            <p:ph type="subTitle" idx="1"/>
          </p:nvPr>
        </p:nvSpPr>
        <p:spPr/>
        <p:txBody>
          <a:bodyPr/>
          <a:lstStyle/>
          <a:p>
            <a:r>
              <a:rPr lang="en-US" dirty="0"/>
              <a:t>September 28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C805-E0B8-5B03-CB4F-FA323CE7FF38}"/>
              </a:ext>
            </a:extLst>
          </p:cNvPr>
          <p:cNvSpPr>
            <a:spLocks noGrp="1"/>
          </p:cNvSpPr>
          <p:nvPr>
            <p:ph type="title"/>
          </p:nvPr>
        </p:nvSpPr>
        <p:spPr/>
        <p:txBody>
          <a:bodyPr/>
          <a:lstStyle/>
          <a:p>
            <a:r>
              <a:rPr lang="en-US" dirty="0"/>
              <a:t>Gift of Reconciliation</a:t>
            </a:r>
          </a:p>
        </p:txBody>
      </p:sp>
      <p:sp>
        <p:nvSpPr>
          <p:cNvPr id="3" name="Content Placeholder 2">
            <a:extLst>
              <a:ext uri="{FF2B5EF4-FFF2-40B4-BE49-F238E27FC236}">
                <a16:creationId xmlns:a16="http://schemas.microsoft.com/office/drawing/2014/main" id="{2504DE2E-12D7-1ACB-F113-394CD8F303D2}"/>
              </a:ext>
            </a:extLst>
          </p:cNvPr>
          <p:cNvSpPr>
            <a:spLocks noGrp="1"/>
          </p:cNvSpPr>
          <p:nvPr>
            <p:ph idx="1"/>
          </p:nvPr>
        </p:nvSpPr>
        <p:spPr/>
        <p:txBody>
          <a:bodyPr>
            <a:normAutofit/>
          </a:bodyPr>
          <a:lstStyle/>
          <a:p>
            <a:r>
              <a:rPr lang="en-US" dirty="0"/>
              <a:t>What aspect of Christ’s death justifies a person in God’s sight? </a:t>
            </a:r>
          </a:p>
          <a:p>
            <a:r>
              <a:rPr lang="en-US" dirty="0">
                <a:solidFill>
                  <a:srgbClr val="C00000"/>
                </a:solidFill>
              </a:rPr>
              <a:t>Here are some synonyms for the term “justified”</a:t>
            </a:r>
          </a:p>
          <a:p>
            <a:pPr lvl="1"/>
            <a:r>
              <a:rPr lang="en-US" dirty="0">
                <a:solidFill>
                  <a:srgbClr val="C00000"/>
                </a:solidFill>
              </a:rPr>
              <a:t>Defensible</a:t>
            </a:r>
          </a:p>
          <a:p>
            <a:pPr lvl="1"/>
            <a:r>
              <a:rPr lang="en-US" dirty="0">
                <a:solidFill>
                  <a:srgbClr val="C00000"/>
                </a:solidFill>
              </a:rPr>
              <a:t>Right</a:t>
            </a:r>
          </a:p>
          <a:p>
            <a:pPr lvl="1"/>
            <a:r>
              <a:rPr lang="en-US" dirty="0">
                <a:solidFill>
                  <a:srgbClr val="C00000"/>
                </a:solidFill>
              </a:rPr>
              <a:t>Vindicated</a:t>
            </a:r>
          </a:p>
          <a:p>
            <a:pPr lvl="1"/>
            <a:r>
              <a:rPr lang="en-US" dirty="0">
                <a:solidFill>
                  <a:srgbClr val="C00000"/>
                </a:solidFill>
              </a:rPr>
              <a:t>Accepted</a:t>
            </a:r>
          </a:p>
          <a:p>
            <a:pPr lvl="1"/>
            <a:r>
              <a:rPr lang="en-US" dirty="0">
                <a:solidFill>
                  <a:srgbClr val="C00000"/>
                </a:solidFill>
              </a:rPr>
              <a:t>Correct</a:t>
            </a:r>
          </a:p>
          <a:p>
            <a:endParaRPr lang="en-US" dirty="0"/>
          </a:p>
        </p:txBody>
      </p:sp>
    </p:spTree>
    <p:extLst>
      <p:ext uri="{BB962C8B-B14F-4D97-AF65-F5344CB8AC3E}">
        <p14:creationId xmlns:p14="http://schemas.microsoft.com/office/powerpoint/2010/main" val="398612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C3DC-BA53-2054-1C7B-647CD7AC9B1D}"/>
              </a:ext>
            </a:extLst>
          </p:cNvPr>
          <p:cNvSpPr>
            <a:spLocks noGrp="1"/>
          </p:cNvSpPr>
          <p:nvPr>
            <p:ph type="title"/>
          </p:nvPr>
        </p:nvSpPr>
        <p:spPr/>
        <p:txBody>
          <a:bodyPr/>
          <a:lstStyle/>
          <a:p>
            <a:r>
              <a:rPr lang="en-US" dirty="0"/>
              <a:t>Gift of Reconciliation</a:t>
            </a:r>
          </a:p>
        </p:txBody>
      </p:sp>
      <p:sp>
        <p:nvSpPr>
          <p:cNvPr id="3" name="Content Placeholder 2">
            <a:extLst>
              <a:ext uri="{FF2B5EF4-FFF2-40B4-BE49-F238E27FC236}">
                <a16:creationId xmlns:a16="http://schemas.microsoft.com/office/drawing/2014/main" id="{BB4D5002-BD7F-2FFF-ED57-4CFA2AC1E63E}"/>
              </a:ext>
            </a:extLst>
          </p:cNvPr>
          <p:cNvSpPr>
            <a:spLocks noGrp="1"/>
          </p:cNvSpPr>
          <p:nvPr>
            <p:ph idx="1"/>
          </p:nvPr>
        </p:nvSpPr>
        <p:spPr/>
        <p:txBody>
          <a:bodyPr/>
          <a:lstStyle/>
          <a:p>
            <a:r>
              <a:rPr lang="en-US" dirty="0"/>
              <a:t>So, what does it mean to be justified?</a:t>
            </a:r>
          </a:p>
          <a:p>
            <a:r>
              <a:rPr lang="en-US" dirty="0"/>
              <a:t>Paul said we were God’s “enemies”.  What images come to mind when you hear the word “enemy”?</a:t>
            </a:r>
          </a:p>
          <a:p>
            <a:endParaRPr lang="en-US" dirty="0"/>
          </a:p>
          <a:p>
            <a:r>
              <a:rPr lang="en-US" dirty="0">
                <a:solidFill>
                  <a:srgbClr val="C00000"/>
                </a:solidFill>
              </a:rPr>
              <a:t>That’s </a:t>
            </a:r>
            <a:r>
              <a:rPr lang="en-US" i="1" dirty="0">
                <a:solidFill>
                  <a:srgbClr val="C00000"/>
                </a:solidFill>
              </a:rPr>
              <a:t>us</a:t>
            </a:r>
            <a:r>
              <a:rPr lang="en-US" dirty="0">
                <a:solidFill>
                  <a:srgbClr val="C00000"/>
                </a:solidFill>
              </a:rPr>
              <a:t> … </a:t>
            </a:r>
            <a:r>
              <a:rPr lang="en-US" i="1" dirty="0">
                <a:solidFill>
                  <a:srgbClr val="C00000"/>
                </a:solidFill>
              </a:rPr>
              <a:t>we</a:t>
            </a:r>
            <a:r>
              <a:rPr lang="en-US" dirty="0">
                <a:solidFill>
                  <a:srgbClr val="C00000"/>
                </a:solidFill>
              </a:rPr>
              <a:t> were the </a:t>
            </a:r>
            <a:r>
              <a:rPr lang="en-US" i="1" dirty="0">
                <a:solidFill>
                  <a:srgbClr val="C00000"/>
                </a:solidFill>
              </a:rPr>
              <a:t>bad guys</a:t>
            </a:r>
            <a:r>
              <a:rPr lang="en-US" dirty="0">
                <a:solidFill>
                  <a:srgbClr val="C00000"/>
                </a:solidFill>
              </a:rPr>
              <a:t> … we were fighting against God!</a:t>
            </a:r>
          </a:p>
          <a:p>
            <a:endParaRPr lang="en-US" dirty="0"/>
          </a:p>
        </p:txBody>
      </p:sp>
    </p:spTree>
    <p:extLst>
      <p:ext uri="{BB962C8B-B14F-4D97-AF65-F5344CB8AC3E}">
        <p14:creationId xmlns:p14="http://schemas.microsoft.com/office/powerpoint/2010/main" val="27422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FD8A-9AC9-0580-23D1-498B0BDC0F43}"/>
              </a:ext>
            </a:extLst>
          </p:cNvPr>
          <p:cNvSpPr>
            <a:spLocks noGrp="1"/>
          </p:cNvSpPr>
          <p:nvPr>
            <p:ph type="title"/>
          </p:nvPr>
        </p:nvSpPr>
        <p:spPr/>
        <p:txBody>
          <a:bodyPr/>
          <a:lstStyle/>
          <a:p>
            <a:r>
              <a:rPr lang="en-US" dirty="0"/>
              <a:t>Gift of Reconciliation</a:t>
            </a:r>
          </a:p>
        </p:txBody>
      </p:sp>
      <p:sp>
        <p:nvSpPr>
          <p:cNvPr id="3" name="Content Placeholder 2">
            <a:extLst>
              <a:ext uri="{FF2B5EF4-FFF2-40B4-BE49-F238E27FC236}">
                <a16:creationId xmlns:a16="http://schemas.microsoft.com/office/drawing/2014/main" id="{375CE30D-925F-0482-715E-2EA875B67F7E}"/>
              </a:ext>
            </a:extLst>
          </p:cNvPr>
          <p:cNvSpPr>
            <a:spLocks noGrp="1"/>
          </p:cNvSpPr>
          <p:nvPr>
            <p:ph idx="1"/>
          </p:nvPr>
        </p:nvSpPr>
        <p:spPr/>
        <p:txBody>
          <a:bodyPr>
            <a:normAutofit/>
          </a:bodyPr>
          <a:lstStyle/>
          <a:p>
            <a:r>
              <a:rPr lang="en-US" dirty="0"/>
              <a:t>What kinds of things can happen to captured enemies?</a:t>
            </a:r>
          </a:p>
          <a:p>
            <a:r>
              <a:rPr lang="en-US" b="1" dirty="0">
                <a:solidFill>
                  <a:srgbClr val="C00000"/>
                </a:solidFill>
              </a:rPr>
              <a:t>In contrast</a:t>
            </a:r>
            <a:r>
              <a:rPr lang="en-US" dirty="0">
                <a:solidFill>
                  <a:srgbClr val="C00000"/>
                </a:solidFill>
              </a:rPr>
              <a:t>, God provides a means of salvation for us … </a:t>
            </a:r>
            <a:r>
              <a:rPr lang="en-US" i="1" dirty="0">
                <a:solidFill>
                  <a:srgbClr val="C00000"/>
                </a:solidFill>
              </a:rPr>
              <a:t>because He loves us</a:t>
            </a:r>
            <a:r>
              <a:rPr lang="en-US" dirty="0">
                <a:solidFill>
                  <a:srgbClr val="C00000"/>
                </a:solidFill>
              </a:rPr>
              <a:t>!</a:t>
            </a:r>
          </a:p>
          <a:p>
            <a:r>
              <a:rPr lang="en-US" dirty="0"/>
              <a:t>If God has demonstrated His love to us through Jesus’ death, what can we anticipate concerning our future relationship with God? </a:t>
            </a:r>
          </a:p>
          <a:p>
            <a:endParaRPr lang="en-US" dirty="0"/>
          </a:p>
        </p:txBody>
      </p:sp>
    </p:spTree>
    <p:extLst>
      <p:ext uri="{BB962C8B-B14F-4D97-AF65-F5344CB8AC3E}">
        <p14:creationId xmlns:p14="http://schemas.microsoft.com/office/powerpoint/2010/main" val="155072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A206-7464-FDEF-9399-26318A440B41}"/>
              </a:ext>
            </a:extLst>
          </p:cNvPr>
          <p:cNvSpPr>
            <a:spLocks noGrp="1"/>
          </p:cNvSpPr>
          <p:nvPr>
            <p:ph type="title"/>
          </p:nvPr>
        </p:nvSpPr>
        <p:spPr/>
        <p:txBody>
          <a:bodyPr/>
          <a:lstStyle/>
          <a:p>
            <a:pPr algn="l"/>
            <a:r>
              <a:rPr lang="en-US" dirty="0"/>
              <a:t>Listen for contrasts and parallels.</a:t>
            </a:r>
          </a:p>
        </p:txBody>
      </p:sp>
      <p:sp>
        <p:nvSpPr>
          <p:cNvPr id="3" name="Content Placeholder 2">
            <a:extLst>
              <a:ext uri="{FF2B5EF4-FFF2-40B4-BE49-F238E27FC236}">
                <a16:creationId xmlns:a16="http://schemas.microsoft.com/office/drawing/2014/main" id="{2825CEE2-D9F1-7133-F36E-939C221E7BE4}"/>
              </a:ext>
            </a:extLst>
          </p:cNvPr>
          <p:cNvSpPr>
            <a:spLocks noGrp="1"/>
          </p:cNvSpPr>
          <p:nvPr>
            <p:ph idx="1"/>
          </p:nvPr>
        </p:nvSpPr>
        <p:spPr>
          <a:xfrm>
            <a:off x="1217753" y="1779327"/>
            <a:ext cx="9756494" cy="4351338"/>
          </a:xfrm>
        </p:spPr>
        <p:txBody>
          <a:bodyPr/>
          <a:lstStyle/>
          <a:p>
            <a:pPr marL="0" indent="0" algn="ctr">
              <a:buNone/>
            </a:pPr>
            <a:r>
              <a:rPr lang="en-US" dirty="0"/>
              <a:t>Romans 5:18-21 (NIV)   Consequently, just as the result of one trespass was condemnation for all men, so also the result of one act of righteousness was justification that brings life for all men. 19  For just as through the disobedience of the one man the many were made sinners, so also through the </a:t>
            </a:r>
          </a:p>
        </p:txBody>
      </p:sp>
    </p:spTree>
    <p:extLst>
      <p:ext uri="{BB962C8B-B14F-4D97-AF65-F5344CB8AC3E}">
        <p14:creationId xmlns:p14="http://schemas.microsoft.com/office/powerpoint/2010/main" val="1988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B0333-9ED6-68CF-D07F-CEEA924053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18893-BB82-FEE2-B869-F76ADF786617}"/>
              </a:ext>
            </a:extLst>
          </p:cNvPr>
          <p:cNvSpPr>
            <a:spLocks noGrp="1"/>
          </p:cNvSpPr>
          <p:nvPr>
            <p:ph type="title"/>
          </p:nvPr>
        </p:nvSpPr>
        <p:spPr/>
        <p:txBody>
          <a:bodyPr/>
          <a:lstStyle/>
          <a:p>
            <a:pPr algn="l"/>
            <a:r>
              <a:rPr lang="en-US" dirty="0"/>
              <a:t>Listen for contrasts and parallels.</a:t>
            </a:r>
          </a:p>
        </p:txBody>
      </p:sp>
      <p:sp>
        <p:nvSpPr>
          <p:cNvPr id="3" name="Content Placeholder 2">
            <a:extLst>
              <a:ext uri="{FF2B5EF4-FFF2-40B4-BE49-F238E27FC236}">
                <a16:creationId xmlns:a16="http://schemas.microsoft.com/office/drawing/2014/main" id="{A288EA1F-9181-4E66-6BC3-7CD946E80D4F}"/>
              </a:ext>
            </a:extLst>
          </p:cNvPr>
          <p:cNvSpPr>
            <a:spLocks noGrp="1"/>
          </p:cNvSpPr>
          <p:nvPr>
            <p:ph idx="1"/>
          </p:nvPr>
        </p:nvSpPr>
        <p:spPr>
          <a:xfrm>
            <a:off x="1217753" y="1779327"/>
            <a:ext cx="9756494" cy="4351338"/>
          </a:xfrm>
        </p:spPr>
        <p:txBody>
          <a:bodyPr/>
          <a:lstStyle/>
          <a:p>
            <a:pPr marL="0" indent="0" algn="ctr">
              <a:buNone/>
            </a:pPr>
            <a:r>
              <a:rPr lang="en-US" dirty="0"/>
              <a:t>obedience of the one man the many will be made righteous. 20  The law was added so that the trespass might increase. But where sin increased, grace increased all the more, 21  so that, just as sin reigned in death, so also grace might reign through righteousness to bring eternal life through Jesus Christ our Lord.</a:t>
            </a:r>
          </a:p>
        </p:txBody>
      </p:sp>
      <p:pic>
        <p:nvPicPr>
          <p:cNvPr id="4" name="Picture 3">
            <a:extLst>
              <a:ext uri="{FF2B5EF4-FFF2-40B4-BE49-F238E27FC236}">
                <a16:creationId xmlns:a16="http://schemas.microsoft.com/office/drawing/2014/main" id="{9F40DC54-CCD4-CA15-C605-017A865C9B22}"/>
              </a:ext>
            </a:extLst>
          </p:cNvPr>
          <p:cNvPicPr>
            <a:picLocks noChangeAspect="1"/>
          </p:cNvPicPr>
          <p:nvPr/>
        </p:nvPicPr>
        <p:blipFill>
          <a:blip r:embed="rId2"/>
          <a:stretch>
            <a:fillRect/>
          </a:stretch>
        </p:blipFill>
        <p:spPr>
          <a:xfrm>
            <a:off x="4943619" y="5684154"/>
            <a:ext cx="2304762" cy="30476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9353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784C-8D50-F0D8-6725-91BBBF0B5DD8}"/>
              </a:ext>
            </a:extLst>
          </p:cNvPr>
          <p:cNvSpPr>
            <a:spLocks noGrp="1"/>
          </p:cNvSpPr>
          <p:nvPr>
            <p:ph type="title"/>
          </p:nvPr>
        </p:nvSpPr>
        <p:spPr/>
        <p:txBody>
          <a:bodyPr/>
          <a:lstStyle/>
          <a:p>
            <a:r>
              <a:rPr lang="en-US" dirty="0"/>
              <a:t>Gift of Eternal Life</a:t>
            </a:r>
          </a:p>
        </p:txBody>
      </p:sp>
      <p:sp>
        <p:nvSpPr>
          <p:cNvPr id="3" name="Content Placeholder 2">
            <a:extLst>
              <a:ext uri="{FF2B5EF4-FFF2-40B4-BE49-F238E27FC236}">
                <a16:creationId xmlns:a16="http://schemas.microsoft.com/office/drawing/2014/main" id="{CCB934F7-67C5-450E-8068-A72FC9EB9D28}"/>
              </a:ext>
            </a:extLst>
          </p:cNvPr>
          <p:cNvSpPr>
            <a:spLocks noGrp="1"/>
          </p:cNvSpPr>
          <p:nvPr>
            <p:ph idx="1"/>
          </p:nvPr>
        </p:nvSpPr>
        <p:spPr>
          <a:xfrm>
            <a:off x="838200" y="2152891"/>
            <a:ext cx="10515600" cy="4024072"/>
          </a:xfrm>
        </p:spPr>
        <p:txBody>
          <a:bodyPr/>
          <a:lstStyle/>
          <a:p>
            <a:r>
              <a:rPr lang="en-US" dirty="0"/>
              <a:t>How does an awareness of sin result in a greater awareness of the need for grace?</a:t>
            </a:r>
          </a:p>
          <a:p>
            <a:r>
              <a:rPr lang="en-US" dirty="0"/>
              <a:t>Who are each of the “one man” Paul talks of? </a:t>
            </a:r>
          </a:p>
        </p:txBody>
      </p:sp>
    </p:spTree>
    <p:extLst>
      <p:ext uri="{BB962C8B-B14F-4D97-AF65-F5344CB8AC3E}">
        <p14:creationId xmlns:p14="http://schemas.microsoft.com/office/powerpoint/2010/main" val="11084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7C51-F600-9F21-7D59-AFAC57B46109}"/>
              </a:ext>
            </a:extLst>
          </p:cNvPr>
          <p:cNvSpPr>
            <a:spLocks noGrp="1"/>
          </p:cNvSpPr>
          <p:nvPr>
            <p:ph type="title"/>
          </p:nvPr>
        </p:nvSpPr>
        <p:spPr/>
        <p:txBody>
          <a:bodyPr/>
          <a:lstStyle/>
          <a:p>
            <a:r>
              <a:rPr lang="en-US" dirty="0"/>
              <a:t>Gift of Eternal Life</a:t>
            </a:r>
          </a:p>
        </p:txBody>
      </p:sp>
      <p:sp>
        <p:nvSpPr>
          <p:cNvPr id="3" name="Content Placeholder 2">
            <a:extLst>
              <a:ext uri="{FF2B5EF4-FFF2-40B4-BE49-F238E27FC236}">
                <a16:creationId xmlns:a16="http://schemas.microsoft.com/office/drawing/2014/main" id="{C6B7EC58-6986-F632-0006-9937A8040667}"/>
              </a:ext>
            </a:extLst>
          </p:cNvPr>
          <p:cNvSpPr>
            <a:spLocks noGrp="1"/>
          </p:cNvSpPr>
          <p:nvPr>
            <p:ph idx="1"/>
          </p:nvPr>
        </p:nvSpPr>
        <p:spPr/>
        <p:txBody>
          <a:bodyPr/>
          <a:lstStyle/>
          <a:p>
            <a:r>
              <a:rPr lang="en-US" dirty="0"/>
              <a:t>Let’s determine the contrasts made.  Fill in the chart.</a:t>
            </a:r>
          </a:p>
          <a:p>
            <a:endParaRPr lang="en-US" dirty="0"/>
          </a:p>
        </p:txBody>
      </p:sp>
      <p:graphicFrame>
        <p:nvGraphicFramePr>
          <p:cNvPr id="4" name="Table 3">
            <a:extLst>
              <a:ext uri="{FF2B5EF4-FFF2-40B4-BE49-F238E27FC236}">
                <a16:creationId xmlns:a16="http://schemas.microsoft.com/office/drawing/2014/main" id="{D3675A57-FEE3-AF4E-B027-D22C3A14ACB6}"/>
              </a:ext>
            </a:extLst>
          </p:cNvPr>
          <p:cNvGraphicFramePr>
            <a:graphicFrameLocks noGrp="1"/>
          </p:cNvGraphicFramePr>
          <p:nvPr>
            <p:extLst>
              <p:ext uri="{D42A27DB-BD31-4B8C-83A1-F6EECF244321}">
                <p14:modId xmlns:p14="http://schemas.microsoft.com/office/powerpoint/2010/main" val="3367158426"/>
              </p:ext>
            </p:extLst>
          </p:nvPr>
        </p:nvGraphicFramePr>
        <p:xfrm>
          <a:off x="1064227" y="3076734"/>
          <a:ext cx="10063545" cy="2987040"/>
        </p:xfrm>
        <a:graphic>
          <a:graphicData uri="http://schemas.openxmlformats.org/drawingml/2006/table">
            <a:tbl>
              <a:tblPr firstRow="1" bandRow="1">
                <a:tableStyleId>{5C22544A-7EE6-4342-B048-85BDC9FD1C3A}</a:tableStyleId>
              </a:tblPr>
              <a:tblGrid>
                <a:gridCol w="2588150">
                  <a:extLst>
                    <a:ext uri="{9D8B030D-6E8A-4147-A177-3AD203B41FA5}">
                      <a16:colId xmlns:a16="http://schemas.microsoft.com/office/drawing/2014/main" val="1013494040"/>
                    </a:ext>
                  </a:extLst>
                </a:gridCol>
                <a:gridCol w="3828288">
                  <a:extLst>
                    <a:ext uri="{9D8B030D-6E8A-4147-A177-3AD203B41FA5}">
                      <a16:colId xmlns:a16="http://schemas.microsoft.com/office/drawing/2014/main" val="65388645"/>
                    </a:ext>
                  </a:extLst>
                </a:gridCol>
                <a:gridCol w="3647107">
                  <a:extLst>
                    <a:ext uri="{9D8B030D-6E8A-4147-A177-3AD203B41FA5}">
                      <a16:colId xmlns:a16="http://schemas.microsoft.com/office/drawing/2014/main" val="120882831"/>
                    </a:ext>
                  </a:extLst>
                </a:gridCol>
              </a:tblGrid>
              <a:tr h="370840">
                <a:tc>
                  <a:txBody>
                    <a:bodyPr/>
                    <a:lstStyle/>
                    <a:p>
                      <a:endParaRPr lang="en-US" sz="24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Adam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Christ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32096"/>
                  </a:ext>
                </a:extLst>
              </a:tr>
              <a:tr h="370840">
                <a:tc>
                  <a:txBody>
                    <a:bodyPr/>
                    <a:lstStyle/>
                    <a:p>
                      <a:pPr algn="ctr"/>
                      <a:r>
                        <a:rPr lang="en-US" sz="2400" dirty="0"/>
                        <a:t>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608639"/>
                  </a:ext>
                </a:extLst>
              </a:tr>
              <a:tr h="370840">
                <a:tc>
                  <a:txBody>
                    <a:bodyPr/>
                    <a:lstStyle/>
                    <a:p>
                      <a:pPr algn="ctr"/>
                      <a:r>
                        <a:rPr lang="en-US" sz="2400" dirty="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272333"/>
                  </a:ext>
                </a:extLst>
              </a:tr>
              <a:tr h="370840">
                <a:tc>
                  <a:txBody>
                    <a:bodyPr/>
                    <a:lstStyle/>
                    <a:p>
                      <a:pPr algn="ctr"/>
                      <a:r>
                        <a:rPr lang="en-US" sz="2400" dirty="0"/>
                        <a:t>Recipients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317386"/>
                  </a:ext>
                </a:extLst>
              </a:tr>
            </a:tbl>
          </a:graphicData>
        </a:graphic>
      </p:graphicFrame>
    </p:spTree>
    <p:extLst>
      <p:ext uri="{BB962C8B-B14F-4D97-AF65-F5344CB8AC3E}">
        <p14:creationId xmlns:p14="http://schemas.microsoft.com/office/powerpoint/2010/main" val="187337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7270-4F41-100E-F33D-93384268558D}"/>
              </a:ext>
            </a:extLst>
          </p:cNvPr>
          <p:cNvSpPr>
            <a:spLocks noGrp="1"/>
          </p:cNvSpPr>
          <p:nvPr>
            <p:ph type="title"/>
          </p:nvPr>
        </p:nvSpPr>
        <p:spPr/>
        <p:txBody>
          <a:bodyPr/>
          <a:lstStyle/>
          <a:p>
            <a:r>
              <a:rPr lang="en-US" dirty="0"/>
              <a:t>Gift of Eternal Life</a:t>
            </a:r>
          </a:p>
        </p:txBody>
      </p:sp>
      <p:sp>
        <p:nvSpPr>
          <p:cNvPr id="3" name="Content Placeholder 2">
            <a:extLst>
              <a:ext uri="{FF2B5EF4-FFF2-40B4-BE49-F238E27FC236}">
                <a16:creationId xmlns:a16="http://schemas.microsoft.com/office/drawing/2014/main" id="{9845595C-3838-2CED-D818-CFCB761E7755}"/>
              </a:ext>
            </a:extLst>
          </p:cNvPr>
          <p:cNvSpPr>
            <a:spLocks noGrp="1"/>
          </p:cNvSpPr>
          <p:nvPr>
            <p:ph idx="1"/>
          </p:nvPr>
        </p:nvSpPr>
        <p:spPr/>
        <p:txBody>
          <a:bodyPr/>
          <a:lstStyle/>
          <a:p>
            <a:r>
              <a:rPr lang="en-US" dirty="0"/>
              <a:t>If eternal life means “eternal union with God”, how does having eternal life affect my day to day life?</a:t>
            </a:r>
          </a:p>
          <a:p>
            <a:r>
              <a:rPr lang="en-US" dirty="0"/>
              <a:t>What does it mean to you that where sin multiplied, grace multiplied even more? </a:t>
            </a:r>
          </a:p>
          <a:p>
            <a:endParaRPr lang="en-US" dirty="0"/>
          </a:p>
        </p:txBody>
      </p:sp>
    </p:spTree>
    <p:extLst>
      <p:ext uri="{BB962C8B-B14F-4D97-AF65-F5344CB8AC3E}">
        <p14:creationId xmlns:p14="http://schemas.microsoft.com/office/powerpoint/2010/main" val="31737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304E-364B-7EC7-6D2D-9752EC1DAE4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2C61AD4-E234-52D9-3281-399ABB6531F7}"/>
              </a:ext>
            </a:extLst>
          </p:cNvPr>
          <p:cNvSpPr>
            <a:spLocks noGrp="1"/>
          </p:cNvSpPr>
          <p:nvPr>
            <p:ph idx="1"/>
          </p:nvPr>
        </p:nvSpPr>
        <p:spPr/>
        <p:txBody>
          <a:bodyPr>
            <a:normAutofit lnSpcReduction="10000"/>
          </a:bodyPr>
          <a:lstStyle/>
          <a:p>
            <a:r>
              <a:rPr lang="en-US" dirty="0"/>
              <a:t>Gifts to be opened. </a:t>
            </a:r>
          </a:p>
          <a:p>
            <a:pPr lvl="1"/>
            <a:r>
              <a:rPr lang="en-US" dirty="0"/>
              <a:t>Gifts aren’t gifts until they’re received and opened. </a:t>
            </a:r>
          </a:p>
          <a:p>
            <a:pPr lvl="1"/>
            <a:r>
              <a:rPr lang="en-US" dirty="0"/>
              <a:t>Have you received the gift of being made right with God? </a:t>
            </a:r>
          </a:p>
          <a:p>
            <a:pPr lvl="1"/>
            <a:r>
              <a:rPr lang="en-US" dirty="0"/>
              <a:t>If you haven’t, you can begin the relationship with Jesus right now</a:t>
            </a:r>
          </a:p>
          <a:p>
            <a:pPr lvl="1"/>
            <a:r>
              <a:rPr lang="en-US" dirty="0"/>
              <a:t>Admit you are a sinner in need of a Savior. </a:t>
            </a:r>
          </a:p>
          <a:p>
            <a:pPr lvl="1"/>
            <a:r>
              <a:rPr lang="en-US" dirty="0"/>
              <a:t>Believe Jesus died for your sin and rose to life again.</a:t>
            </a:r>
          </a:p>
          <a:p>
            <a:pPr lvl="1"/>
            <a:r>
              <a:rPr lang="en-US" dirty="0"/>
              <a:t>Confess Him as Lord and Savior.</a:t>
            </a:r>
          </a:p>
          <a:p>
            <a:endParaRPr lang="en-US" dirty="0"/>
          </a:p>
        </p:txBody>
      </p:sp>
    </p:spTree>
    <p:extLst>
      <p:ext uri="{BB962C8B-B14F-4D97-AF65-F5344CB8AC3E}">
        <p14:creationId xmlns:p14="http://schemas.microsoft.com/office/powerpoint/2010/main" val="365671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26C5F-C725-5B0C-F03F-D3A7BBC61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85B83-69D8-8AC6-FA4C-6CB46844D2E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C2CF4A7-1770-E0F3-8989-202862D7A610}"/>
              </a:ext>
            </a:extLst>
          </p:cNvPr>
          <p:cNvSpPr>
            <a:spLocks noGrp="1"/>
          </p:cNvSpPr>
          <p:nvPr>
            <p:ph idx="1"/>
          </p:nvPr>
        </p:nvSpPr>
        <p:spPr>
          <a:xfrm>
            <a:off x="838200" y="2095017"/>
            <a:ext cx="10515600" cy="4081945"/>
          </a:xfrm>
        </p:spPr>
        <p:txBody>
          <a:bodyPr/>
          <a:lstStyle/>
          <a:p>
            <a:r>
              <a:rPr lang="en-US" dirty="0"/>
              <a:t>Steps to reconciliation. </a:t>
            </a:r>
          </a:p>
          <a:p>
            <a:pPr lvl="1"/>
            <a:r>
              <a:rPr lang="en-US" dirty="0"/>
              <a:t>God took big steps to reconcile us to Himself. </a:t>
            </a:r>
          </a:p>
          <a:p>
            <a:pPr lvl="1"/>
            <a:r>
              <a:rPr lang="en-US" dirty="0"/>
              <a:t>Who are the people with whom you need to reconcile? </a:t>
            </a:r>
          </a:p>
          <a:p>
            <a:pPr lvl="1"/>
            <a:r>
              <a:rPr lang="en-US" dirty="0"/>
              <a:t>What steps can you take to begin that process? </a:t>
            </a:r>
          </a:p>
          <a:p>
            <a:pPr lvl="1"/>
            <a:r>
              <a:rPr lang="en-US" dirty="0"/>
              <a:t>Get started this week.</a:t>
            </a:r>
          </a:p>
          <a:p>
            <a:endParaRPr lang="en-US" dirty="0"/>
          </a:p>
        </p:txBody>
      </p:sp>
    </p:spTree>
    <p:extLst>
      <p:ext uri="{BB962C8B-B14F-4D97-AF65-F5344CB8AC3E}">
        <p14:creationId xmlns:p14="http://schemas.microsoft.com/office/powerpoint/2010/main" val="426339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739D-9DE7-0F00-F710-87B0D8BD5E7D}"/>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96940F21-B86C-EA88-7226-A84ECD36F924}"/>
              </a:ext>
            </a:extLst>
          </p:cNvPr>
          <p:cNvGrpSpPr/>
          <p:nvPr/>
        </p:nvGrpSpPr>
        <p:grpSpPr>
          <a:xfrm>
            <a:off x="2849598" y="1555668"/>
            <a:ext cx="6492803" cy="4296702"/>
            <a:chOff x="2849598" y="1555668"/>
            <a:chExt cx="6492803" cy="4296702"/>
          </a:xfrm>
        </p:grpSpPr>
        <p:pic>
          <p:nvPicPr>
            <p:cNvPr id="6" name="Picture 5" descr="A box with a bow and hearts&#10;&#10;AI-generated content may be incorrect.">
              <a:extLst>
                <a:ext uri="{FF2B5EF4-FFF2-40B4-BE49-F238E27FC236}">
                  <a16:creationId xmlns:a16="http://schemas.microsoft.com/office/drawing/2014/main" id="{8874316C-F69B-60A2-DD69-B1261E14D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19275"/>
              <a:ext cx="5715000" cy="3219450"/>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AI-generated content may be incorrect.">
              <a:hlinkClick r:id="rId3"/>
              <a:extLst>
                <a:ext uri="{FF2B5EF4-FFF2-40B4-BE49-F238E27FC236}">
                  <a16:creationId xmlns:a16="http://schemas.microsoft.com/office/drawing/2014/main" id="{61B78148-0330-B865-13F5-FDB67B460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55668"/>
              <a:ext cx="6492803" cy="429670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EADB57F9-B164-FB9B-6722-A3C116493560}"/>
              </a:ext>
            </a:extLst>
          </p:cNvPr>
          <p:cNvSpPr txBox="1"/>
          <p:nvPr/>
        </p:nvSpPr>
        <p:spPr>
          <a:xfrm>
            <a:off x="4475017" y="5852370"/>
            <a:ext cx="3241964"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366890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3F506-9CA0-A14A-F7A8-1582A6C39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723EE-4B6D-FECA-83AC-0D9AFE2DFD7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56320AB-86FE-6446-9CE3-70B066B10987}"/>
              </a:ext>
            </a:extLst>
          </p:cNvPr>
          <p:cNvSpPr>
            <a:spLocks noGrp="1"/>
          </p:cNvSpPr>
          <p:nvPr>
            <p:ph idx="1"/>
          </p:nvPr>
        </p:nvSpPr>
        <p:spPr>
          <a:xfrm>
            <a:off x="838200" y="2199189"/>
            <a:ext cx="10515600" cy="3977773"/>
          </a:xfrm>
        </p:spPr>
        <p:txBody>
          <a:bodyPr/>
          <a:lstStyle/>
          <a:p>
            <a:r>
              <a:rPr lang="en-US" dirty="0"/>
              <a:t>A message to deliver. </a:t>
            </a:r>
          </a:p>
          <a:p>
            <a:pPr lvl="1"/>
            <a:r>
              <a:rPr lang="en-US" dirty="0"/>
              <a:t>Tell others about God’s amazing gift of reconciliation. </a:t>
            </a:r>
          </a:p>
          <a:p>
            <a:pPr lvl="1"/>
            <a:r>
              <a:rPr lang="en-US" dirty="0"/>
              <a:t>Make an appointment in the next week or two.</a:t>
            </a:r>
          </a:p>
          <a:p>
            <a:pPr lvl="1"/>
            <a:r>
              <a:rPr lang="en-US" dirty="0"/>
              <a:t>Share your faith story with a family member, friend, or neighbor</a:t>
            </a:r>
          </a:p>
          <a:p>
            <a:endParaRPr lang="en-US" dirty="0"/>
          </a:p>
        </p:txBody>
      </p:sp>
    </p:spTree>
    <p:extLst>
      <p:ext uri="{BB962C8B-B14F-4D97-AF65-F5344CB8AC3E}">
        <p14:creationId xmlns:p14="http://schemas.microsoft.com/office/powerpoint/2010/main" val="1126037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3AFC246-5176-E288-CB9E-44984936E861}"/>
              </a:ext>
            </a:extLst>
          </p:cNvPr>
          <p:cNvPicPr>
            <a:picLocks noChangeAspect="1"/>
          </p:cNvPicPr>
          <p:nvPr/>
        </p:nvPicPr>
        <p:blipFill>
          <a:blip r:embed="rId2">
            <a:duotone>
              <a:prstClr val="black"/>
              <a:schemeClr val="accent2">
                <a:tint val="45000"/>
                <a:satMod val="400000"/>
              </a:schemeClr>
            </a:duotone>
          </a:blip>
          <a:stretch>
            <a:fillRect/>
          </a:stretch>
        </p:blipFill>
        <p:spPr>
          <a:xfrm>
            <a:off x="5296762" y="5592875"/>
            <a:ext cx="6895238" cy="94285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D6DB1C3-25C2-2629-13E1-2C92CC64905B}"/>
              </a:ext>
            </a:extLst>
          </p:cNvPr>
          <p:cNvPicPr>
            <a:picLocks noChangeAspect="1"/>
          </p:cNvPicPr>
          <p:nvPr/>
        </p:nvPicPr>
        <p:blipFill>
          <a:blip r:embed="rId3">
            <a:duotone>
              <a:prstClr val="black"/>
              <a:schemeClr val="accent4">
                <a:tint val="45000"/>
                <a:satMod val="400000"/>
              </a:schemeClr>
            </a:duotone>
          </a:blip>
          <a:stretch>
            <a:fillRect/>
          </a:stretch>
        </p:blipFill>
        <p:spPr>
          <a:xfrm>
            <a:off x="4214032" y="3941851"/>
            <a:ext cx="6638095" cy="1704762"/>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83D93E3C-D985-8518-22DD-49341D39BF0D}"/>
              </a:ext>
            </a:extLst>
          </p:cNvPr>
          <p:cNvSpPr>
            <a:spLocks noGrp="1"/>
          </p:cNvSpPr>
          <p:nvPr>
            <p:ph type="title"/>
          </p:nvPr>
        </p:nvSpPr>
        <p:spPr/>
        <p:txBody>
          <a:bodyPr/>
          <a:lstStyle/>
          <a:p>
            <a:r>
              <a:rPr lang="en-US" dirty="0"/>
              <a:t>Family Activities</a:t>
            </a:r>
          </a:p>
        </p:txBody>
      </p:sp>
      <p:pic>
        <p:nvPicPr>
          <p:cNvPr id="6" name="Picture 5">
            <a:extLst>
              <a:ext uri="{FF2B5EF4-FFF2-40B4-BE49-F238E27FC236}">
                <a16:creationId xmlns:a16="http://schemas.microsoft.com/office/drawing/2014/main" id="{FD39AF3C-8319-24BF-31F5-2A91EDDF73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1626" y="3566339"/>
            <a:ext cx="2345170" cy="3095625"/>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2C7A5DCB-B7B8-46AD-D478-173A017368F5}"/>
              </a:ext>
            </a:extLst>
          </p:cNvPr>
          <p:cNvSpPr/>
          <p:nvPr/>
        </p:nvSpPr>
        <p:spPr>
          <a:xfrm>
            <a:off x="1897464" y="1608881"/>
            <a:ext cx="7894718" cy="1957458"/>
          </a:xfrm>
          <a:prstGeom prst="wedgeRoundRectCallout">
            <a:avLst>
              <a:gd name="adj1" fmla="val -40916"/>
              <a:gd name="adj2" fmla="val 7281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Hello, neighbor. This kind lady could really use some help. She’s trying to put together a special message by unscrambling the phrases and using the numbers to place the letters where they belong. If you’d like to help her—and maybe enjoy some more family activities together—you can visit this link: </a:t>
            </a:r>
            <a:r>
              <a:rPr lang="en-US" dirty="0">
                <a:latin typeface="Comic Sans MS" panose="030F0702030302020204" pitchFamily="66" charset="0"/>
                <a:hlinkClick r:id="rId5"/>
              </a:rPr>
              <a:t>https://tinyurl.com/2pfdfccn</a:t>
            </a:r>
            <a:r>
              <a:rPr lang="en-US" dirty="0">
                <a:latin typeface="Comic Sans MS" panose="030F0702030302020204" pitchFamily="66" charset="0"/>
              </a:rPr>
              <a:t> . </a:t>
            </a:r>
            <a:br>
              <a:rPr lang="en-US" dirty="0">
                <a:latin typeface="Comic Sans MS" panose="030F0702030302020204" pitchFamily="66" charset="0"/>
              </a:rPr>
            </a:br>
            <a:r>
              <a:rPr lang="en-US" dirty="0">
                <a:latin typeface="Comic Sans MS" panose="030F0702030302020204" pitchFamily="66" charset="0"/>
              </a:rPr>
              <a:t>I’m glad we can be helpers for each other.</a:t>
            </a:r>
          </a:p>
        </p:txBody>
      </p:sp>
      <p:pic>
        <p:nvPicPr>
          <p:cNvPr id="11" name="Picture 10" descr="A cartoon of a person sitting on a chair holding a piece of paper&#10;&#10;AI-generated content may be incorrect.">
            <a:extLst>
              <a:ext uri="{FF2B5EF4-FFF2-40B4-BE49-F238E27FC236}">
                <a16:creationId xmlns:a16="http://schemas.microsoft.com/office/drawing/2014/main" id="{D15385D9-D362-A7F9-8B90-CD893830DF8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820" b="94709" l="9524" r="91837">
                        <a14:foregroundMark x1="36054" y1="11640" x2="46259" y2="12169"/>
                        <a14:foregroundMark x1="46259" y1="24339" x2="33333" y2="24339"/>
                        <a14:foregroundMark x1="23810" y1="86772" x2="27891" y2="88889"/>
                        <a14:foregroundMark x1="77551" y1="89418" x2="61905" y2="92063"/>
                        <a14:foregroundMark x1="61905" y1="93651" x2="64626" y2="94709"/>
                        <a14:foregroundMark x1="45578" y1="57143" x2="73469" y2="61905"/>
                        <a14:foregroundMark x1="46939" y1="52910" x2="33333" y2="61905"/>
                        <a14:foregroundMark x1="10884" y1="67725" x2="12245" y2="83598"/>
                        <a14:foregroundMark x1="53741" y1="78836" x2="53061" y2="69841"/>
                        <a14:foregroundMark x1="63946" y1="24868" x2="89796" y2="10053"/>
                        <a14:foregroundMark x1="82993" y1="8995" x2="68707" y2="15873"/>
                        <a14:foregroundMark x1="63265" y1="24339" x2="90476" y2="5820"/>
                        <a14:foregroundMark x1="90476" y1="5820" x2="91837" y2="12169"/>
                        <a14:foregroundMark x1="68027" y1="57672" x2="55102" y2="51323"/>
                        <a14:foregroundMark x1="78231" y1="88889" x2="89116" y2="88360"/>
                        <a14:foregroundMark x1="68707" y1="89947" x2="61224" y2="94709"/>
                        <a14:foregroundMark x1="60544" y1="92593" x2="58503" y2="90476"/>
                      </a14:backgroundRemoval>
                    </a14:imgEffect>
                  </a14:imgLayer>
                </a14:imgProps>
              </a:ext>
              <a:ext uri="{28A0092B-C50C-407E-A947-70E740481C1C}">
                <a14:useLocalDpi xmlns:a14="http://schemas.microsoft.com/office/drawing/2010/main" val="0"/>
              </a:ext>
            </a:extLst>
          </a:blip>
          <a:stretch>
            <a:fillRect/>
          </a:stretch>
        </p:blipFill>
        <p:spPr>
          <a:xfrm>
            <a:off x="4055397" y="4684178"/>
            <a:ext cx="1581474" cy="2033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898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9E5C5-5037-4B32-6637-E7E1B4A114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C3D0E1-4EB8-A78B-BF94-E4E26ABE8245}"/>
              </a:ext>
            </a:extLst>
          </p:cNvPr>
          <p:cNvSpPr>
            <a:spLocks noGrp="1"/>
          </p:cNvSpPr>
          <p:nvPr>
            <p:ph type="ctrTitle"/>
          </p:nvPr>
        </p:nvSpPr>
        <p:spPr>
          <a:xfrm>
            <a:off x="1524000" y="1122363"/>
            <a:ext cx="9144000" cy="1929595"/>
          </a:xfrm>
        </p:spPr>
        <p:txBody>
          <a:bodyPr/>
          <a:lstStyle/>
          <a:p>
            <a:r>
              <a:rPr lang="en-US" dirty="0"/>
              <a:t>The Greatest Gift</a:t>
            </a:r>
          </a:p>
        </p:txBody>
      </p:sp>
      <p:sp>
        <p:nvSpPr>
          <p:cNvPr id="3" name="Subtitle 2">
            <a:extLst>
              <a:ext uri="{FF2B5EF4-FFF2-40B4-BE49-F238E27FC236}">
                <a16:creationId xmlns:a16="http://schemas.microsoft.com/office/drawing/2014/main" id="{94E938C4-495D-4C05-0646-561203A8A141}"/>
              </a:ext>
            </a:extLst>
          </p:cNvPr>
          <p:cNvSpPr>
            <a:spLocks noGrp="1"/>
          </p:cNvSpPr>
          <p:nvPr>
            <p:ph type="subTitle" idx="1"/>
          </p:nvPr>
        </p:nvSpPr>
        <p:spPr/>
        <p:txBody>
          <a:bodyPr/>
          <a:lstStyle/>
          <a:p>
            <a:r>
              <a:rPr lang="en-US" dirty="0"/>
              <a:t>September 28</a:t>
            </a:r>
          </a:p>
        </p:txBody>
      </p:sp>
    </p:spTree>
    <p:extLst>
      <p:ext uri="{BB962C8B-B14F-4D97-AF65-F5344CB8AC3E}">
        <p14:creationId xmlns:p14="http://schemas.microsoft.com/office/powerpoint/2010/main" val="251955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6F2E-060F-4C97-7AA5-A49FD8D6A160}"/>
              </a:ext>
            </a:extLst>
          </p:cNvPr>
          <p:cNvSpPr>
            <a:spLocks noGrp="1"/>
          </p:cNvSpPr>
          <p:nvPr>
            <p:ph type="title"/>
          </p:nvPr>
        </p:nvSpPr>
        <p:spPr/>
        <p:txBody>
          <a:bodyPr/>
          <a:lstStyle/>
          <a:p>
            <a:r>
              <a:rPr lang="en-US" dirty="0"/>
              <a:t>It was epic …</a:t>
            </a:r>
          </a:p>
        </p:txBody>
      </p:sp>
      <p:sp>
        <p:nvSpPr>
          <p:cNvPr id="3" name="Content Placeholder 2">
            <a:extLst>
              <a:ext uri="{FF2B5EF4-FFF2-40B4-BE49-F238E27FC236}">
                <a16:creationId xmlns:a16="http://schemas.microsoft.com/office/drawing/2014/main" id="{79D4FB57-CE51-F7D3-FF36-86B964E986FA}"/>
              </a:ext>
            </a:extLst>
          </p:cNvPr>
          <p:cNvSpPr>
            <a:spLocks noGrp="1"/>
          </p:cNvSpPr>
          <p:nvPr>
            <p:ph idx="1"/>
          </p:nvPr>
        </p:nvSpPr>
        <p:spPr/>
        <p:txBody>
          <a:bodyPr/>
          <a:lstStyle/>
          <a:p>
            <a:r>
              <a:rPr lang="en-US" dirty="0"/>
              <a:t>What is the best gift you’ve received from another person?</a:t>
            </a:r>
            <a:br>
              <a:rPr lang="en-US" dirty="0"/>
            </a:br>
            <a:endParaRPr lang="en-US" dirty="0"/>
          </a:p>
          <a:p>
            <a:r>
              <a:rPr lang="en-US" dirty="0">
                <a:solidFill>
                  <a:srgbClr val="C00000"/>
                </a:solidFill>
              </a:rPr>
              <a:t>We enjoy special gifts from one another.</a:t>
            </a:r>
          </a:p>
          <a:p>
            <a:pPr lvl="1"/>
            <a:r>
              <a:rPr lang="en-US" dirty="0">
                <a:solidFill>
                  <a:srgbClr val="C00000"/>
                </a:solidFill>
              </a:rPr>
              <a:t>But, we can receive no greater gift than a relationship with God.</a:t>
            </a:r>
          </a:p>
          <a:p>
            <a:endParaRPr lang="en-US" dirty="0"/>
          </a:p>
        </p:txBody>
      </p:sp>
      <p:grpSp>
        <p:nvGrpSpPr>
          <p:cNvPr id="4" name="Group 3">
            <a:extLst>
              <a:ext uri="{FF2B5EF4-FFF2-40B4-BE49-F238E27FC236}">
                <a16:creationId xmlns:a16="http://schemas.microsoft.com/office/drawing/2014/main" id="{4A1EC43C-7A80-A46D-B295-6273DEDE38B1}"/>
              </a:ext>
            </a:extLst>
          </p:cNvPr>
          <p:cNvGrpSpPr/>
          <p:nvPr/>
        </p:nvGrpSpPr>
        <p:grpSpPr>
          <a:xfrm>
            <a:off x="1340786" y="2553195"/>
            <a:ext cx="9510428" cy="3623768"/>
            <a:chOff x="1012774" y="2351314"/>
            <a:chExt cx="9510428" cy="3623768"/>
          </a:xfrm>
        </p:grpSpPr>
        <p:pic>
          <p:nvPicPr>
            <p:cNvPr id="1026" name="Picture 2" descr="Marry me">
              <a:extLst>
                <a:ext uri="{FF2B5EF4-FFF2-40B4-BE49-F238E27FC236}">
                  <a16:creationId xmlns:a16="http://schemas.microsoft.com/office/drawing/2014/main" id="{AF0A3C2C-3485-1DA4-2C3A-7877F01C81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8620" y="2814451"/>
              <a:ext cx="2814582" cy="2998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ather Feeds His Baby">
              <a:extLst>
                <a:ext uri="{FF2B5EF4-FFF2-40B4-BE49-F238E27FC236}">
                  <a16:creationId xmlns:a16="http://schemas.microsoft.com/office/drawing/2014/main" id="{4FC7403A-9B5A-A803-C2BB-D401E21986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774" y="3230087"/>
              <a:ext cx="2063317" cy="2582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portcar">
              <a:extLst>
                <a:ext uri="{FF2B5EF4-FFF2-40B4-BE49-F238E27FC236}">
                  <a16:creationId xmlns:a16="http://schemas.microsoft.com/office/drawing/2014/main" id="{9E956740-F243-9D23-01BE-0510237B2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0471" y="2351314"/>
              <a:ext cx="3623768" cy="3623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70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E6CB-3810-02DA-5E32-CE8245777B2B}"/>
              </a:ext>
            </a:extLst>
          </p:cNvPr>
          <p:cNvSpPr>
            <a:spLocks noGrp="1"/>
          </p:cNvSpPr>
          <p:nvPr>
            <p:ph type="title"/>
          </p:nvPr>
        </p:nvSpPr>
        <p:spPr/>
        <p:txBody>
          <a:bodyPr/>
          <a:lstStyle/>
          <a:p>
            <a:pPr algn="l"/>
            <a:r>
              <a:rPr lang="en-US" dirty="0"/>
              <a:t>Listen for a demonstration of love.</a:t>
            </a:r>
          </a:p>
        </p:txBody>
      </p:sp>
      <p:sp>
        <p:nvSpPr>
          <p:cNvPr id="3" name="Content Placeholder 2">
            <a:extLst>
              <a:ext uri="{FF2B5EF4-FFF2-40B4-BE49-F238E27FC236}">
                <a16:creationId xmlns:a16="http://schemas.microsoft.com/office/drawing/2014/main" id="{7E47F3E1-EAF6-82E5-2EF7-C55406470AE3}"/>
              </a:ext>
            </a:extLst>
          </p:cNvPr>
          <p:cNvSpPr>
            <a:spLocks noGrp="1"/>
          </p:cNvSpPr>
          <p:nvPr>
            <p:ph idx="1"/>
          </p:nvPr>
        </p:nvSpPr>
        <p:spPr/>
        <p:txBody>
          <a:bodyPr/>
          <a:lstStyle/>
          <a:p>
            <a:pPr marL="0" indent="0" algn="ctr">
              <a:buNone/>
            </a:pPr>
            <a:r>
              <a:rPr lang="en-US" dirty="0"/>
              <a:t>Romans 5:6-8 (NIV)  You see, at just the right time, when we were still powerless, Christ died for the ungodly. 7  Very rarely will anyone die for a righteous man, though for a good man someone might possibly dare to die. 8  But God demonstrates his own love for us in this: While we were still sinners, Christ died for us.</a:t>
            </a:r>
          </a:p>
          <a:p>
            <a:pPr marL="0" indent="0" algn="ctr">
              <a:buNone/>
            </a:pPr>
            <a:endParaRPr lang="en-US" dirty="0"/>
          </a:p>
        </p:txBody>
      </p:sp>
      <p:pic>
        <p:nvPicPr>
          <p:cNvPr id="5" name="Picture 4">
            <a:extLst>
              <a:ext uri="{FF2B5EF4-FFF2-40B4-BE49-F238E27FC236}">
                <a16:creationId xmlns:a16="http://schemas.microsoft.com/office/drawing/2014/main" id="{8748C609-5C5D-A70A-562D-0B10ED181C1B}"/>
              </a:ext>
            </a:extLst>
          </p:cNvPr>
          <p:cNvPicPr>
            <a:picLocks noChangeAspect="1"/>
          </p:cNvPicPr>
          <p:nvPr/>
        </p:nvPicPr>
        <p:blipFill>
          <a:blip r:embed="rId2"/>
          <a:stretch>
            <a:fillRect/>
          </a:stretch>
        </p:blipFill>
        <p:spPr>
          <a:xfrm>
            <a:off x="4943619" y="5684154"/>
            <a:ext cx="2304762" cy="30476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7241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21C5-F53D-4D56-8217-47B5DB5573B4}"/>
              </a:ext>
            </a:extLst>
          </p:cNvPr>
          <p:cNvSpPr>
            <a:spLocks noGrp="1"/>
          </p:cNvSpPr>
          <p:nvPr>
            <p:ph type="title"/>
          </p:nvPr>
        </p:nvSpPr>
        <p:spPr/>
        <p:txBody>
          <a:bodyPr/>
          <a:lstStyle/>
          <a:p>
            <a:r>
              <a:rPr lang="en-US" dirty="0"/>
              <a:t>Gift of a Loving Relationship</a:t>
            </a:r>
          </a:p>
        </p:txBody>
      </p:sp>
      <p:sp>
        <p:nvSpPr>
          <p:cNvPr id="3" name="Content Placeholder 2">
            <a:extLst>
              <a:ext uri="{FF2B5EF4-FFF2-40B4-BE49-F238E27FC236}">
                <a16:creationId xmlns:a16="http://schemas.microsoft.com/office/drawing/2014/main" id="{E22ECB63-6501-4095-8276-2FE0357DFD93}"/>
              </a:ext>
            </a:extLst>
          </p:cNvPr>
          <p:cNvSpPr>
            <a:spLocks noGrp="1"/>
          </p:cNvSpPr>
          <p:nvPr>
            <p:ph idx="1"/>
          </p:nvPr>
        </p:nvSpPr>
        <p:spPr/>
        <p:txBody>
          <a:bodyPr>
            <a:normAutofit lnSpcReduction="10000"/>
          </a:bodyPr>
          <a:lstStyle/>
          <a:p>
            <a:r>
              <a:rPr lang="en-US" dirty="0"/>
              <a:t>What are words and phrases which describe </a:t>
            </a:r>
            <a:r>
              <a:rPr lang="en-US" b="1" dirty="0"/>
              <a:t>when</a:t>
            </a:r>
            <a:r>
              <a:rPr lang="en-US" dirty="0"/>
              <a:t> Christ died?</a:t>
            </a:r>
          </a:p>
          <a:p>
            <a:r>
              <a:rPr lang="en-US" dirty="0"/>
              <a:t>Paul said we were powerless, helpless.  What feelings or kinds of situations do you associate with being powerless?</a:t>
            </a:r>
          </a:p>
          <a:p>
            <a:endParaRPr lang="en-US" dirty="0"/>
          </a:p>
          <a:p>
            <a:r>
              <a:rPr lang="en-US" dirty="0">
                <a:solidFill>
                  <a:srgbClr val="C00000"/>
                </a:solidFill>
              </a:rPr>
              <a:t>That was our condition, our situation when Christ died to provide our salvation</a:t>
            </a:r>
            <a:r>
              <a:rPr lang="en-US" dirty="0"/>
              <a:t>.</a:t>
            </a:r>
          </a:p>
        </p:txBody>
      </p:sp>
    </p:spTree>
    <p:extLst>
      <p:ext uri="{BB962C8B-B14F-4D97-AF65-F5344CB8AC3E}">
        <p14:creationId xmlns:p14="http://schemas.microsoft.com/office/powerpoint/2010/main" val="12186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D4536-33F2-6B70-E383-2BF377F04B9B}"/>
              </a:ext>
            </a:extLst>
          </p:cNvPr>
          <p:cNvSpPr>
            <a:spLocks noGrp="1"/>
          </p:cNvSpPr>
          <p:nvPr>
            <p:ph type="title"/>
          </p:nvPr>
        </p:nvSpPr>
        <p:spPr/>
        <p:txBody>
          <a:bodyPr/>
          <a:lstStyle/>
          <a:p>
            <a:r>
              <a:rPr lang="en-US" dirty="0"/>
              <a:t>Gift of a Loving Relationship</a:t>
            </a:r>
          </a:p>
        </p:txBody>
      </p:sp>
      <p:sp>
        <p:nvSpPr>
          <p:cNvPr id="3" name="Content Placeholder 2">
            <a:extLst>
              <a:ext uri="{FF2B5EF4-FFF2-40B4-BE49-F238E27FC236}">
                <a16:creationId xmlns:a16="http://schemas.microsoft.com/office/drawing/2014/main" id="{AA65935B-9572-4731-1F9E-DA1554752299}"/>
              </a:ext>
            </a:extLst>
          </p:cNvPr>
          <p:cNvSpPr>
            <a:spLocks noGrp="1"/>
          </p:cNvSpPr>
          <p:nvPr>
            <p:ph idx="1"/>
          </p:nvPr>
        </p:nvSpPr>
        <p:spPr/>
        <p:txBody>
          <a:bodyPr/>
          <a:lstStyle/>
          <a:p>
            <a:r>
              <a:rPr lang="en-US" dirty="0"/>
              <a:t>What does verse 7 say about God's love for us?</a:t>
            </a:r>
          </a:p>
          <a:p>
            <a:r>
              <a:rPr lang="en-US" dirty="0">
                <a:solidFill>
                  <a:srgbClr val="C00000"/>
                </a:solidFill>
              </a:rPr>
              <a:t>But … Jesus sacrificed his life for us when we were dirty, despicable </a:t>
            </a:r>
            <a:r>
              <a:rPr lang="en-US" b="1" dirty="0">
                <a:solidFill>
                  <a:srgbClr val="C00000"/>
                </a:solidFill>
              </a:rPr>
              <a:t>sinners</a:t>
            </a:r>
            <a:r>
              <a:rPr lang="en-US" dirty="0">
                <a:solidFill>
                  <a:srgbClr val="C00000"/>
                </a:solidFill>
              </a:rPr>
              <a:t>!!</a:t>
            </a:r>
          </a:p>
          <a:p>
            <a:r>
              <a:rPr lang="en-US" dirty="0"/>
              <a:t>When might someone risk their life to protect someone who is important to them?</a:t>
            </a:r>
          </a:p>
          <a:p>
            <a:endParaRPr lang="en-US" dirty="0"/>
          </a:p>
        </p:txBody>
      </p:sp>
    </p:spTree>
    <p:extLst>
      <p:ext uri="{BB962C8B-B14F-4D97-AF65-F5344CB8AC3E}">
        <p14:creationId xmlns:p14="http://schemas.microsoft.com/office/powerpoint/2010/main" val="193065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C1C22-A946-914B-C2D8-5CA6C06266C8}"/>
              </a:ext>
            </a:extLst>
          </p:cNvPr>
          <p:cNvSpPr>
            <a:spLocks noGrp="1"/>
          </p:cNvSpPr>
          <p:nvPr>
            <p:ph type="title"/>
          </p:nvPr>
        </p:nvSpPr>
        <p:spPr/>
        <p:txBody>
          <a:bodyPr/>
          <a:lstStyle/>
          <a:p>
            <a:r>
              <a:rPr lang="en-US" dirty="0"/>
              <a:t>Gift of a Loving Relationship</a:t>
            </a:r>
          </a:p>
        </p:txBody>
      </p:sp>
      <p:sp>
        <p:nvSpPr>
          <p:cNvPr id="3" name="Content Placeholder 2">
            <a:extLst>
              <a:ext uri="{FF2B5EF4-FFF2-40B4-BE49-F238E27FC236}">
                <a16:creationId xmlns:a16="http://schemas.microsoft.com/office/drawing/2014/main" id="{EF745016-4BF9-500F-0A9D-52D6A7D7B861}"/>
              </a:ext>
            </a:extLst>
          </p:cNvPr>
          <p:cNvSpPr>
            <a:spLocks noGrp="1"/>
          </p:cNvSpPr>
          <p:nvPr>
            <p:ph idx="1"/>
          </p:nvPr>
        </p:nvSpPr>
        <p:spPr/>
        <p:txBody>
          <a:bodyPr/>
          <a:lstStyle/>
          <a:p>
            <a:r>
              <a:rPr lang="en-US" dirty="0"/>
              <a:t>How does Christ’s sacrifice contrast to the heroic acts of normal people?</a:t>
            </a:r>
          </a:p>
          <a:p>
            <a:r>
              <a:rPr lang="en-US" dirty="0"/>
              <a:t>What does this imply about God’s love for us?</a:t>
            </a:r>
          </a:p>
          <a:p>
            <a:r>
              <a:rPr lang="en-US" dirty="0"/>
              <a:t>How can this kind of love be reflected in our lives towards others around us?</a:t>
            </a:r>
          </a:p>
          <a:p>
            <a:endParaRPr lang="en-US" dirty="0"/>
          </a:p>
        </p:txBody>
      </p:sp>
    </p:spTree>
    <p:extLst>
      <p:ext uri="{BB962C8B-B14F-4D97-AF65-F5344CB8AC3E}">
        <p14:creationId xmlns:p14="http://schemas.microsoft.com/office/powerpoint/2010/main" val="163582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35D3-D676-6261-9FAC-FD3AC1939D53}"/>
              </a:ext>
            </a:extLst>
          </p:cNvPr>
          <p:cNvSpPr>
            <a:spLocks noGrp="1"/>
          </p:cNvSpPr>
          <p:nvPr>
            <p:ph type="title"/>
          </p:nvPr>
        </p:nvSpPr>
        <p:spPr/>
        <p:txBody>
          <a:bodyPr/>
          <a:lstStyle/>
          <a:p>
            <a:r>
              <a:rPr lang="en-US" dirty="0"/>
              <a:t>Listen for a reason to rejoice</a:t>
            </a:r>
          </a:p>
        </p:txBody>
      </p:sp>
      <p:sp>
        <p:nvSpPr>
          <p:cNvPr id="3" name="Content Placeholder 2">
            <a:extLst>
              <a:ext uri="{FF2B5EF4-FFF2-40B4-BE49-F238E27FC236}">
                <a16:creationId xmlns:a16="http://schemas.microsoft.com/office/drawing/2014/main" id="{BB6636B5-73F1-2154-192E-585761A9BDFD}"/>
              </a:ext>
            </a:extLst>
          </p:cNvPr>
          <p:cNvSpPr>
            <a:spLocks noGrp="1"/>
          </p:cNvSpPr>
          <p:nvPr>
            <p:ph idx="1"/>
          </p:nvPr>
        </p:nvSpPr>
        <p:spPr>
          <a:xfrm>
            <a:off x="2288411" y="1895073"/>
            <a:ext cx="7615177" cy="4351338"/>
          </a:xfrm>
        </p:spPr>
        <p:txBody>
          <a:bodyPr/>
          <a:lstStyle/>
          <a:p>
            <a:pPr marL="0" indent="0" algn="ctr">
              <a:buNone/>
            </a:pPr>
            <a:r>
              <a:rPr lang="en-US" dirty="0"/>
              <a:t>Romans 5:9-11 (NIV)  Since we have now been justified by his blood, how much more shall we be saved from God's wrath through him! 10  For if, when we were God's enemies, we were reconciled to him through the death of </a:t>
            </a:r>
          </a:p>
        </p:txBody>
      </p:sp>
    </p:spTree>
    <p:extLst>
      <p:ext uri="{BB962C8B-B14F-4D97-AF65-F5344CB8AC3E}">
        <p14:creationId xmlns:p14="http://schemas.microsoft.com/office/powerpoint/2010/main" val="173443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25F57-E693-3675-AAA2-E2F9CC7D1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EB47F6-176C-BEE7-2434-2F16D4593097}"/>
              </a:ext>
            </a:extLst>
          </p:cNvPr>
          <p:cNvSpPr>
            <a:spLocks noGrp="1"/>
          </p:cNvSpPr>
          <p:nvPr>
            <p:ph type="title"/>
          </p:nvPr>
        </p:nvSpPr>
        <p:spPr/>
        <p:txBody>
          <a:bodyPr/>
          <a:lstStyle/>
          <a:p>
            <a:r>
              <a:rPr lang="en-US" dirty="0"/>
              <a:t>Listen for a reason to rejoice</a:t>
            </a:r>
          </a:p>
        </p:txBody>
      </p:sp>
      <p:sp>
        <p:nvSpPr>
          <p:cNvPr id="3" name="Content Placeholder 2">
            <a:extLst>
              <a:ext uri="{FF2B5EF4-FFF2-40B4-BE49-F238E27FC236}">
                <a16:creationId xmlns:a16="http://schemas.microsoft.com/office/drawing/2014/main" id="{7ADEDB29-8A07-0E91-5077-2A243BEFC643}"/>
              </a:ext>
            </a:extLst>
          </p:cNvPr>
          <p:cNvSpPr>
            <a:spLocks noGrp="1"/>
          </p:cNvSpPr>
          <p:nvPr>
            <p:ph idx="1"/>
          </p:nvPr>
        </p:nvSpPr>
        <p:spPr>
          <a:xfrm>
            <a:off x="2288411" y="1802476"/>
            <a:ext cx="7615177" cy="4351338"/>
          </a:xfrm>
        </p:spPr>
        <p:txBody>
          <a:bodyPr/>
          <a:lstStyle/>
          <a:p>
            <a:pPr marL="0" indent="0" algn="ctr">
              <a:buNone/>
            </a:pPr>
            <a:r>
              <a:rPr lang="en-US" dirty="0"/>
              <a:t>his Son, how much more, having been reconciled, shall we be saved through his life! 11  Not only is this so, but we also rejoice in God through our Lord Jesus Christ, through whom we have now received reconciliation.</a:t>
            </a:r>
          </a:p>
        </p:txBody>
      </p:sp>
      <p:pic>
        <p:nvPicPr>
          <p:cNvPr id="4" name="Picture 3">
            <a:extLst>
              <a:ext uri="{FF2B5EF4-FFF2-40B4-BE49-F238E27FC236}">
                <a16:creationId xmlns:a16="http://schemas.microsoft.com/office/drawing/2014/main" id="{F007A787-2F67-5A79-F4CD-08A86C0A623D}"/>
              </a:ext>
            </a:extLst>
          </p:cNvPr>
          <p:cNvPicPr>
            <a:picLocks noChangeAspect="1"/>
          </p:cNvPicPr>
          <p:nvPr/>
        </p:nvPicPr>
        <p:blipFill>
          <a:blip r:embed="rId2"/>
          <a:stretch>
            <a:fillRect/>
          </a:stretch>
        </p:blipFill>
        <p:spPr>
          <a:xfrm>
            <a:off x="4943619" y="5684154"/>
            <a:ext cx="2304762" cy="30476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1324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60</TotalTime>
  <Words>971</Words>
  <Application>Microsoft Office PowerPoint</Application>
  <PresentationFormat>Widescreen</PresentationFormat>
  <Paragraphs>84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The Greatest Gift</vt:lpstr>
      <vt:lpstr>Video Introduction</vt:lpstr>
      <vt:lpstr>It was epic …</vt:lpstr>
      <vt:lpstr>Listen for a demonstration of love.</vt:lpstr>
      <vt:lpstr>Gift of a Loving Relationship</vt:lpstr>
      <vt:lpstr>Gift of a Loving Relationship</vt:lpstr>
      <vt:lpstr>Gift of a Loving Relationship</vt:lpstr>
      <vt:lpstr>Listen for a reason to rejoice</vt:lpstr>
      <vt:lpstr>Listen for a reason to rejoice</vt:lpstr>
      <vt:lpstr>Gift of Reconciliation</vt:lpstr>
      <vt:lpstr>Gift of Reconciliation</vt:lpstr>
      <vt:lpstr>Gift of Reconciliation</vt:lpstr>
      <vt:lpstr>Listen for contrasts and parallels.</vt:lpstr>
      <vt:lpstr>Listen for contrasts and parallels.</vt:lpstr>
      <vt:lpstr>Gift of Eternal Life</vt:lpstr>
      <vt:lpstr>Gift of Eternal Life</vt:lpstr>
      <vt:lpstr>Gift of Eternal Life</vt:lpstr>
      <vt:lpstr>Application</vt:lpstr>
      <vt:lpstr>Application</vt:lpstr>
      <vt:lpstr>Application</vt:lpstr>
      <vt:lpstr>Family Activities</vt:lpstr>
      <vt:lpstr>The Greatest Gift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3</cp:revision>
  <dcterms:created xsi:type="dcterms:W3CDTF">2025-09-04T15:07:50Z</dcterms:created>
  <dcterms:modified xsi:type="dcterms:W3CDTF">2025-09-04T16:07:57Z</dcterms:modified>
</cp:coreProperties>
</file>