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notesMasterIdLst>
    <p:notesMasterId r:id="rId30"/>
  </p:notesMasterIdLst>
  <p:sldIdLst>
    <p:sldId id="567" r:id="rId4"/>
    <p:sldId id="256" r:id="rId5"/>
    <p:sldId id="579" r:id="rId6"/>
    <p:sldId id="568" r:id="rId7"/>
    <p:sldId id="580" r:id="rId8"/>
    <p:sldId id="581" r:id="rId9"/>
    <p:sldId id="582" r:id="rId10"/>
    <p:sldId id="583" r:id="rId11"/>
    <p:sldId id="714" r:id="rId12"/>
    <p:sldId id="289" r:id="rId13"/>
    <p:sldId id="584" r:id="rId14"/>
    <p:sldId id="715" r:id="rId15"/>
    <p:sldId id="716" r:id="rId16"/>
    <p:sldId id="717" r:id="rId17"/>
    <p:sldId id="728" r:id="rId18"/>
    <p:sldId id="718" r:id="rId19"/>
    <p:sldId id="290" r:id="rId20"/>
    <p:sldId id="729" r:id="rId21"/>
    <p:sldId id="730" r:id="rId22"/>
    <p:sldId id="731" r:id="rId23"/>
    <p:sldId id="732" r:id="rId24"/>
    <p:sldId id="733" r:id="rId25"/>
    <p:sldId id="734" r:id="rId26"/>
    <p:sldId id="735" r:id="rId27"/>
    <p:sldId id="737" r:id="rId28"/>
    <p:sldId id="73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0EB65-62F7-41EF-9628-2D5A60927EE3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9949F-AAF6-46D4-B47A-A86012E7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6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77464AFE-78F6-62C0-A930-657A547F29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193BA6F4-BA61-65AD-7D23-822DCEA9BC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shows the first missionary journey of Paul as described in Acts chapters 13 and 14.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3E757B3F-F8DB-925F-41D5-997D25EFCC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743626C-BF7E-75A1-38D5-2EA676B153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map shows Paul’s 2nd missionary journey as described in Acts chapter 15:36 - 18:22.  The cities of Philippi, Ephesus, Corinth and Thessanolica were later sent letters by Paul.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5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5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64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picture of a person's hand&#10;&#10;Description automatically generated">
            <a:extLst>
              <a:ext uri="{FF2B5EF4-FFF2-40B4-BE49-F238E27FC236}">
                <a16:creationId xmlns:a16="http://schemas.microsoft.com/office/drawing/2014/main" id="{D180ED77-2B8D-5324-A72B-6D54B93D8F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68312" cy="6858000"/>
          </a:xfrm>
          <a:prstGeom prst="rect">
            <a:avLst/>
          </a:prstGeom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id="{90ACBF33-981E-C3A5-87F6-C0FB6D62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0263" y="1104437"/>
            <a:ext cx="277163" cy="277091"/>
          </a:xfrm>
          <a:prstGeom prst="ellipse">
            <a:avLst/>
          </a:prstGeom>
          <a:solidFill>
            <a:srgbClr val="867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2EFBC91-2D7B-DE0F-D420-9150A20A8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0263" y="2000303"/>
            <a:ext cx="277163" cy="2770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CCE038E-401D-221B-6C9A-75410AA9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0263" y="2911265"/>
            <a:ext cx="277163" cy="2770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0E00C62-D1B4-5AC2-7372-48D84611B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0263" y="3809689"/>
            <a:ext cx="277163" cy="27709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404BE60-AB5A-A976-F7F4-127E40154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0263" y="4735483"/>
            <a:ext cx="277163" cy="277091"/>
          </a:xfrm>
          <a:prstGeom prst="ellipse">
            <a:avLst/>
          </a:prstGeom>
          <a:solidFill>
            <a:srgbClr val="BE9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189F0B8D-B124-A4BA-0CEF-3E54E74CE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98657" y="1078234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27" name="Text Placeholder 125">
            <a:extLst>
              <a:ext uri="{FF2B5EF4-FFF2-40B4-BE49-F238E27FC236}">
                <a16:creationId xmlns:a16="http://schemas.microsoft.com/office/drawing/2014/main" id="{DB9A7029-7E41-0522-C6B8-2DC903EC8E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8657" y="1977538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28" name="Text Placeholder 125">
            <a:extLst>
              <a:ext uri="{FF2B5EF4-FFF2-40B4-BE49-F238E27FC236}">
                <a16:creationId xmlns:a16="http://schemas.microsoft.com/office/drawing/2014/main" id="{5061B493-B5E5-FC7F-97E7-36883E2BEE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8657" y="2891938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29" name="Text Placeholder 125">
            <a:extLst>
              <a:ext uri="{FF2B5EF4-FFF2-40B4-BE49-F238E27FC236}">
                <a16:creationId xmlns:a16="http://schemas.microsoft.com/office/drawing/2014/main" id="{EA92961D-B387-13AC-6DDE-C5216E7F8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8657" y="3806337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30" name="Text Placeholder 125">
            <a:extLst>
              <a:ext uri="{FF2B5EF4-FFF2-40B4-BE49-F238E27FC236}">
                <a16:creationId xmlns:a16="http://schemas.microsoft.com/office/drawing/2014/main" id="{F7D8A456-CE9E-5AE5-E7BD-56C41E29BF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8657" y="4720738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17CE42A6-7A5D-4433-9B2C-9B8F556100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731" y="4648200"/>
            <a:ext cx="2956852" cy="1524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lnSpc>
                <a:spcPct val="400000"/>
              </a:lnSpc>
              <a:spcBef>
                <a:spcPts val="1200"/>
              </a:spcBef>
              <a:defRPr sz="5400" spc="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77E872-1DCC-3C94-2C42-B61B73360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4011" y="6278880"/>
            <a:ext cx="3090514" cy="0"/>
          </a:xfrm>
          <a:prstGeom prst="line">
            <a:avLst/>
          </a:prstGeom>
          <a:ln w="76200" cap="rnd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25">
            <a:extLst>
              <a:ext uri="{FF2B5EF4-FFF2-40B4-BE49-F238E27FC236}">
                <a16:creationId xmlns:a16="http://schemas.microsoft.com/office/drawing/2014/main" id="{517A7A7F-C3E7-5C25-0DC7-7FB7D5D44E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8657" y="5620790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F0104A-62E8-A2FD-2568-E303DBA64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15518" y="5666510"/>
            <a:ext cx="277163" cy="2770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18680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picture of a person's hand&#10;&#10;Description automatically generated">
            <a:extLst>
              <a:ext uri="{FF2B5EF4-FFF2-40B4-BE49-F238E27FC236}">
                <a16:creationId xmlns:a16="http://schemas.microsoft.com/office/drawing/2014/main" id="{D180ED77-2B8D-5324-A72B-6D54B93D8F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68312" cy="6858000"/>
          </a:xfrm>
          <a:prstGeom prst="rect">
            <a:avLst/>
          </a:prstGeom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id="{90ACBF33-981E-C3A5-87F6-C0FB6D62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952037"/>
            <a:ext cx="277163" cy="277091"/>
          </a:xfrm>
          <a:prstGeom prst="ellipse">
            <a:avLst/>
          </a:prstGeom>
          <a:solidFill>
            <a:srgbClr val="867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2EFBC91-2D7B-DE0F-D420-9150A20A8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2125925"/>
            <a:ext cx="277163" cy="2770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CCE038E-401D-221B-6C9A-75410AA9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3299813"/>
            <a:ext cx="277163" cy="2770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0E00C62-D1B4-5AC2-7372-48D84611B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4461163"/>
            <a:ext cx="277163" cy="27709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404BE60-AB5A-A976-F7F4-127E40154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5649883"/>
            <a:ext cx="277163" cy="277091"/>
          </a:xfrm>
          <a:prstGeom prst="ellipse">
            <a:avLst/>
          </a:prstGeom>
          <a:solidFill>
            <a:srgbClr val="BE9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189F0B8D-B124-A4BA-0CEF-3E54E74CE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3402" y="925834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27" name="Text Placeholder 125">
            <a:extLst>
              <a:ext uri="{FF2B5EF4-FFF2-40B4-BE49-F238E27FC236}">
                <a16:creationId xmlns:a16="http://schemas.microsoft.com/office/drawing/2014/main" id="{DB9A7029-7E41-0522-C6B8-2DC903EC8E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3402" y="2103160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28" name="Text Placeholder 125">
            <a:extLst>
              <a:ext uri="{FF2B5EF4-FFF2-40B4-BE49-F238E27FC236}">
                <a16:creationId xmlns:a16="http://schemas.microsoft.com/office/drawing/2014/main" id="{5061B493-B5E5-FC7F-97E7-36883E2BEE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3402" y="3280486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29" name="Text Placeholder 125">
            <a:extLst>
              <a:ext uri="{FF2B5EF4-FFF2-40B4-BE49-F238E27FC236}">
                <a16:creationId xmlns:a16="http://schemas.microsoft.com/office/drawing/2014/main" id="{EA92961D-B387-13AC-6DDE-C5216E7F8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3402" y="4457812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30" name="Text Placeholder 125">
            <a:extLst>
              <a:ext uri="{FF2B5EF4-FFF2-40B4-BE49-F238E27FC236}">
                <a16:creationId xmlns:a16="http://schemas.microsoft.com/office/drawing/2014/main" id="{F7D8A456-CE9E-5AE5-E7BD-56C41E29BF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3402" y="5635138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17CE42A6-7A5D-4433-9B2C-9B8F556100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731" y="4648200"/>
            <a:ext cx="2956852" cy="1524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lnSpc>
                <a:spcPct val="400000"/>
              </a:lnSpc>
              <a:spcBef>
                <a:spcPts val="1200"/>
              </a:spcBef>
              <a:defRPr sz="5400" spc="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77E872-1DCC-3C94-2C42-B61B73360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4011" y="6278880"/>
            <a:ext cx="3090514" cy="0"/>
          </a:xfrm>
          <a:prstGeom prst="line">
            <a:avLst/>
          </a:prstGeom>
          <a:ln w="76200" cap="rnd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94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picture of a person's hand&#10;&#10;Description automatically generated">
            <a:extLst>
              <a:ext uri="{FF2B5EF4-FFF2-40B4-BE49-F238E27FC236}">
                <a16:creationId xmlns:a16="http://schemas.microsoft.com/office/drawing/2014/main" id="{F689DBF2-8E9E-3D6B-4A2B-B50FF8314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68312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43F0AB-BCD1-E390-DF39-7E1293CCC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4011" y="6278880"/>
            <a:ext cx="3090514" cy="0"/>
          </a:xfrm>
          <a:prstGeom prst="line">
            <a:avLst/>
          </a:prstGeom>
          <a:ln w="76200" cap="rnd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>
            <a:extLst>
              <a:ext uri="{FF2B5EF4-FFF2-40B4-BE49-F238E27FC236}">
                <a16:creationId xmlns:a16="http://schemas.microsoft.com/office/drawing/2014/main" id="{90ACBF33-981E-C3A5-87F6-C0FB6D62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864404"/>
            <a:ext cx="277163" cy="2770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2EFBC91-2D7B-DE0F-D420-9150A20A8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2206115"/>
            <a:ext cx="277163" cy="2770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CCE038E-401D-221B-6C9A-75410AA9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3562739"/>
            <a:ext cx="277163" cy="2770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0E00C62-D1B4-5AC2-7372-48D84611B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4952689"/>
            <a:ext cx="277163" cy="27709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189F0B8D-B124-A4BA-0CEF-3E54E74CE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3402" y="838201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27" name="Text Placeholder 125">
            <a:extLst>
              <a:ext uri="{FF2B5EF4-FFF2-40B4-BE49-F238E27FC236}">
                <a16:creationId xmlns:a16="http://schemas.microsoft.com/office/drawing/2014/main" id="{DB9A7029-7E41-0522-C6B8-2DC903EC8E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3402" y="2183350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28" name="Text Placeholder 125">
            <a:extLst>
              <a:ext uri="{FF2B5EF4-FFF2-40B4-BE49-F238E27FC236}">
                <a16:creationId xmlns:a16="http://schemas.microsoft.com/office/drawing/2014/main" id="{5061B493-B5E5-FC7F-97E7-36883E2BEE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3402" y="3543412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29" name="Text Placeholder 125">
            <a:extLst>
              <a:ext uri="{FF2B5EF4-FFF2-40B4-BE49-F238E27FC236}">
                <a16:creationId xmlns:a16="http://schemas.microsoft.com/office/drawing/2014/main" id="{EA92961D-B387-13AC-6DDE-C5216E7F8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3402" y="4949338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17CE42A6-7A5D-4433-9B2C-9B8F556100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731" y="4648200"/>
            <a:ext cx="2956852" cy="1524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lnSpc>
                <a:spcPct val="400000"/>
              </a:lnSpc>
              <a:spcBef>
                <a:spcPts val="1200"/>
              </a:spcBef>
              <a:defRPr sz="5400" spc="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73640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picture of a person's hand&#10;&#10;Description automatically generated">
            <a:extLst>
              <a:ext uri="{FF2B5EF4-FFF2-40B4-BE49-F238E27FC236}">
                <a16:creationId xmlns:a16="http://schemas.microsoft.com/office/drawing/2014/main" id="{D7E6625B-BE17-4489-42FA-46E1A3D02A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68312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2F45334-0296-0B60-9CD6-BF6BB534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4011" y="6278880"/>
            <a:ext cx="3090514" cy="0"/>
          </a:xfrm>
          <a:prstGeom prst="line">
            <a:avLst/>
          </a:prstGeom>
          <a:ln w="76200" cap="rnd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>
            <a:extLst>
              <a:ext uri="{FF2B5EF4-FFF2-40B4-BE49-F238E27FC236}">
                <a16:creationId xmlns:a16="http://schemas.microsoft.com/office/drawing/2014/main" id="{90ACBF33-981E-C3A5-87F6-C0FB6D62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1630289"/>
            <a:ext cx="277163" cy="2770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CCE038E-401D-221B-6C9A-75410AA9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3978065"/>
            <a:ext cx="277163" cy="2770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189F0B8D-B124-A4BA-0CEF-3E54E74CE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3402" y="1604085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128" name="Text Placeholder 125">
            <a:extLst>
              <a:ext uri="{FF2B5EF4-FFF2-40B4-BE49-F238E27FC236}">
                <a16:creationId xmlns:a16="http://schemas.microsoft.com/office/drawing/2014/main" id="{5061B493-B5E5-FC7F-97E7-36883E2BEE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3402" y="3958738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17CE42A6-7A5D-4433-9B2C-9B8F556100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731" y="4648200"/>
            <a:ext cx="2956852" cy="1524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lnSpc>
                <a:spcPct val="400000"/>
              </a:lnSpc>
              <a:spcBef>
                <a:spcPts val="1200"/>
              </a:spcBef>
              <a:defRPr sz="5400" spc="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48278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picture of a person's hand&#10;&#10;Description automatically generated">
            <a:extLst>
              <a:ext uri="{FF2B5EF4-FFF2-40B4-BE49-F238E27FC236}">
                <a16:creationId xmlns:a16="http://schemas.microsoft.com/office/drawing/2014/main" id="{AAA24102-61F5-0C7D-057B-C2FD38F7D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68312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106504-EBE4-0E6B-497D-3BF8861E9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4011" y="6278880"/>
            <a:ext cx="3090514" cy="0"/>
          </a:xfrm>
          <a:prstGeom prst="line">
            <a:avLst/>
          </a:prstGeom>
          <a:ln w="76200" cap="rnd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>
            <a:extLst>
              <a:ext uri="{FF2B5EF4-FFF2-40B4-BE49-F238E27FC236}">
                <a16:creationId xmlns:a16="http://schemas.microsoft.com/office/drawing/2014/main" id="{5CCE038E-401D-221B-6C9A-75410AA9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85008" y="2149265"/>
            <a:ext cx="277163" cy="2770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8" name="Text Placeholder 125">
            <a:extLst>
              <a:ext uri="{FF2B5EF4-FFF2-40B4-BE49-F238E27FC236}">
                <a16:creationId xmlns:a16="http://schemas.microsoft.com/office/drawing/2014/main" id="{5061B493-B5E5-FC7F-97E7-36883E2BEE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3402" y="2129938"/>
            <a:ext cx="5843108" cy="30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spc="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Subtitle Here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17CE42A6-7A5D-4433-9B2C-9B8F556100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731" y="4648200"/>
            <a:ext cx="2956852" cy="1524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lnSpc>
                <a:spcPct val="400000"/>
              </a:lnSpc>
              <a:spcBef>
                <a:spcPts val="1200"/>
              </a:spcBef>
              <a:defRPr sz="5400" spc="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37580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urface with a red stripe&#10;&#10;Description automatically generated with medium confidence">
            <a:extLst>
              <a:ext uri="{FF2B5EF4-FFF2-40B4-BE49-F238E27FC236}">
                <a16:creationId xmlns:a16="http://schemas.microsoft.com/office/drawing/2014/main" id="{730A8CBF-09AA-AD4E-4F7B-3603EBB89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45" y="5185518"/>
            <a:ext cx="12192000" cy="1703130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5AD7D796-CCB2-CB02-1248-C6DCF9275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5909" y="427486"/>
            <a:ext cx="3690549" cy="4369743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79B2DC73-9683-E89E-69AF-A4E447F22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93901" y="427486"/>
            <a:ext cx="3671097" cy="4369743"/>
          </a:xfrm>
          <a:prstGeom prst="roundRect">
            <a:avLst/>
          </a:prstGeom>
          <a:noFill/>
          <a:ln w="38100">
            <a:solidFill>
              <a:srgbClr val="867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9468030F-A2B0-1E28-90DB-0AD0F2650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73911" y="427486"/>
            <a:ext cx="3677569" cy="4373115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30929A-E274-88E0-B16D-7E5A38F9E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9027" y="6553200"/>
            <a:ext cx="9146382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27">
            <a:extLst>
              <a:ext uri="{FF2B5EF4-FFF2-40B4-BE49-F238E27FC236}">
                <a16:creationId xmlns:a16="http://schemas.microsoft.com/office/drawing/2014/main" id="{BCCB7753-415D-18AA-E60A-366E45299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532440"/>
            <a:ext cx="10972801" cy="944561"/>
          </a:xfrm>
          <a:prstGeom prst="rect">
            <a:avLst/>
          </a:prstGeom>
        </p:spPr>
        <p:txBody>
          <a:bodyPr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29" name="Text Placeholder 125">
            <a:extLst>
              <a:ext uri="{FF2B5EF4-FFF2-40B4-BE49-F238E27FC236}">
                <a16:creationId xmlns:a16="http://schemas.microsoft.com/office/drawing/2014/main" id="{B89E9055-5874-4596-2B59-DCB04EB86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571" y="914401"/>
            <a:ext cx="3328451" cy="339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cap="all" spc="10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ext Placeholder 125">
            <a:extLst>
              <a:ext uri="{FF2B5EF4-FFF2-40B4-BE49-F238E27FC236}">
                <a16:creationId xmlns:a16="http://schemas.microsoft.com/office/drawing/2014/main" id="{BFB48785-B482-2B8F-D6C1-C980B6D69C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5383" y="914401"/>
            <a:ext cx="3310907" cy="339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cap="all" spc="10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125">
            <a:extLst>
              <a:ext uri="{FF2B5EF4-FFF2-40B4-BE49-F238E27FC236}">
                <a16:creationId xmlns:a16="http://schemas.microsoft.com/office/drawing/2014/main" id="{760159F0-F3D6-196C-7464-082D0A7C06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9700" y="917511"/>
            <a:ext cx="3316745" cy="3395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cap="all" spc="10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87005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urface with a red stripe&#10;&#10;Description automatically generated with medium confidence">
            <a:extLst>
              <a:ext uri="{FF2B5EF4-FFF2-40B4-BE49-F238E27FC236}">
                <a16:creationId xmlns:a16="http://schemas.microsoft.com/office/drawing/2014/main" id="{730A8CBF-09AA-AD4E-4F7B-3603EBB89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45" y="5185518"/>
            <a:ext cx="12192000" cy="1703130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5AD7D796-CCB2-CB02-1248-C6DCF9275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08787" y="539859"/>
            <a:ext cx="3690549" cy="4369743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79B2DC73-9683-E89E-69AF-A4E447F22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6779" y="539859"/>
            <a:ext cx="3671097" cy="4369743"/>
          </a:xfrm>
          <a:prstGeom prst="roundRect">
            <a:avLst/>
          </a:prstGeom>
          <a:noFill/>
          <a:ln w="38100">
            <a:solidFill>
              <a:srgbClr val="867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30929A-E274-88E0-B16D-7E5A38F9E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9027" y="6553200"/>
            <a:ext cx="9146382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27">
            <a:extLst>
              <a:ext uri="{FF2B5EF4-FFF2-40B4-BE49-F238E27FC236}">
                <a16:creationId xmlns:a16="http://schemas.microsoft.com/office/drawing/2014/main" id="{BCCB7753-415D-18AA-E60A-366E45299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532440"/>
            <a:ext cx="10972801" cy="944561"/>
          </a:xfrm>
          <a:prstGeom prst="rect">
            <a:avLst/>
          </a:prstGeom>
        </p:spPr>
        <p:txBody>
          <a:bodyPr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29" name="Text Placeholder 125">
            <a:extLst>
              <a:ext uri="{FF2B5EF4-FFF2-40B4-BE49-F238E27FC236}">
                <a16:creationId xmlns:a16="http://schemas.microsoft.com/office/drawing/2014/main" id="{B89E9055-5874-4596-2B59-DCB04EB86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5450" y="1026774"/>
            <a:ext cx="3328451" cy="339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cap="all" spc="10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ext Placeholder 125">
            <a:extLst>
              <a:ext uri="{FF2B5EF4-FFF2-40B4-BE49-F238E27FC236}">
                <a16:creationId xmlns:a16="http://schemas.microsoft.com/office/drawing/2014/main" id="{BFB48785-B482-2B8F-D6C1-C980B6D69C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8262" y="1026774"/>
            <a:ext cx="3310907" cy="339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cap="all" spc="10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07660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urface with a red stripe&#10;&#10;Description automatically generated with medium confidence">
            <a:extLst>
              <a:ext uri="{FF2B5EF4-FFF2-40B4-BE49-F238E27FC236}">
                <a16:creationId xmlns:a16="http://schemas.microsoft.com/office/drawing/2014/main" id="{58650A07-903A-2EDE-46F5-E5182C807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45" y="5185518"/>
            <a:ext cx="12192000" cy="170313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30929A-E274-88E0-B16D-7E5A38F9E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9027" y="6553200"/>
            <a:ext cx="9146382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27">
            <a:extLst>
              <a:ext uri="{FF2B5EF4-FFF2-40B4-BE49-F238E27FC236}">
                <a16:creationId xmlns:a16="http://schemas.microsoft.com/office/drawing/2014/main" id="{BCCB7753-415D-18AA-E60A-366E45299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532440"/>
            <a:ext cx="10972801" cy="944561"/>
          </a:xfrm>
          <a:prstGeom prst="rect">
            <a:avLst/>
          </a:prstGeom>
        </p:spPr>
        <p:txBody>
          <a:bodyPr/>
          <a:lstStyle>
            <a:lvl1pPr>
              <a:defRPr sz="54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5306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22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urface with a red stripe&#10;&#10;Description automatically generated with medium confidence">
            <a:extLst>
              <a:ext uri="{FF2B5EF4-FFF2-40B4-BE49-F238E27FC236}">
                <a16:creationId xmlns:a16="http://schemas.microsoft.com/office/drawing/2014/main" id="{86DBBE1E-8D72-B587-D7FC-7D56AEB978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45" y="5185518"/>
            <a:ext cx="12192000" cy="1703130"/>
          </a:xfrm>
          <a:prstGeom prst="rect">
            <a:avLst/>
          </a:prstGeom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79B2DC73-9683-E89E-69AF-A4E447F22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1950" y="430858"/>
            <a:ext cx="11204318" cy="4369743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30929A-E274-88E0-B16D-7E5A38F9E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9027" y="6553200"/>
            <a:ext cx="9146382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27">
            <a:extLst>
              <a:ext uri="{FF2B5EF4-FFF2-40B4-BE49-F238E27FC236}">
                <a16:creationId xmlns:a16="http://schemas.microsoft.com/office/drawing/2014/main" id="{BCCB7753-415D-18AA-E60A-366E45299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532440"/>
            <a:ext cx="10972801" cy="944561"/>
          </a:xfrm>
          <a:prstGeom prst="rect">
            <a:avLst/>
          </a:prstGeom>
        </p:spPr>
        <p:txBody>
          <a:bodyPr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1" name="Text Placeholder 125">
            <a:extLst>
              <a:ext uri="{FF2B5EF4-FFF2-40B4-BE49-F238E27FC236}">
                <a16:creationId xmlns:a16="http://schemas.microsoft.com/office/drawing/2014/main" id="{BBC3ACC1-2A36-4A87-8037-08F1271666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1238" y="1676401"/>
            <a:ext cx="10185744" cy="2743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Aft>
                <a:spcPts val="0"/>
              </a:spcAft>
              <a:buNone/>
              <a:defRPr sz="2800" b="0" spc="0" baseline="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2" name="Text Placeholder 125">
            <a:extLst>
              <a:ext uri="{FF2B5EF4-FFF2-40B4-BE49-F238E27FC236}">
                <a16:creationId xmlns:a16="http://schemas.microsoft.com/office/drawing/2014/main" id="{EFC5A75B-08C3-4FE3-B782-B124A06568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1237" y="838200"/>
            <a:ext cx="10185745" cy="83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cap="all" spc="10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66699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picture of a person's hand&#10;&#10;Description automatically generated">
            <a:extLst>
              <a:ext uri="{FF2B5EF4-FFF2-40B4-BE49-F238E27FC236}">
                <a16:creationId xmlns:a16="http://schemas.microsoft.com/office/drawing/2014/main" id="{37B6D76A-1554-BB59-77BF-D68B45F8C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68312" cy="6858000"/>
          </a:xfrm>
          <a:prstGeom prst="rect">
            <a:avLst/>
          </a:prstGeom>
        </p:spPr>
      </p:pic>
      <p:sp>
        <p:nvSpPr>
          <p:cNvPr id="6" name="Rounded Rectangle 37">
            <a:extLst>
              <a:ext uri="{FF2B5EF4-FFF2-40B4-BE49-F238E27FC236}">
                <a16:creationId xmlns:a16="http://schemas.microsoft.com/office/drawing/2014/main" id="{112D2DA4-0E08-4513-D8A7-6A934164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4211" y="426720"/>
            <a:ext cx="7133778" cy="5974080"/>
          </a:xfrm>
          <a:prstGeom prst="roundRect">
            <a:avLst/>
          </a:prstGeom>
          <a:noFill/>
          <a:ln w="38100">
            <a:solidFill>
              <a:srgbClr val="867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9" name="Text Placeholder 125">
            <a:extLst>
              <a:ext uri="{FF2B5EF4-FFF2-40B4-BE49-F238E27FC236}">
                <a16:creationId xmlns:a16="http://schemas.microsoft.com/office/drawing/2014/main" id="{4165A26A-83C2-1D75-81B6-B3DA5090EC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4675" y="1918792"/>
            <a:ext cx="6672848" cy="3464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Aft>
                <a:spcPts val="0"/>
              </a:spcAft>
              <a:buNone/>
              <a:defRPr sz="2800" b="0" spc="0" baseline="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4" name="Text Placeholder 125">
            <a:extLst>
              <a:ext uri="{FF2B5EF4-FFF2-40B4-BE49-F238E27FC236}">
                <a16:creationId xmlns:a16="http://schemas.microsoft.com/office/drawing/2014/main" id="{98BD529B-0AE7-44E1-B15F-087C3789FE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74676" y="1080591"/>
            <a:ext cx="6672849" cy="83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cap="all" spc="10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08E810F-3CAC-4E1B-A234-742F11D153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453" y="5029200"/>
            <a:ext cx="2956852" cy="9144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defRPr spc="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FD6089-12D6-91FE-9941-F32E067E1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6451" y="6278880"/>
            <a:ext cx="3090514" cy="0"/>
          </a:xfrm>
          <a:prstGeom prst="line">
            <a:avLst/>
          </a:prstGeom>
          <a:ln w="76200" cap="rnd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749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picture of a person's hand&#10;&#10;Description automatically generated">
            <a:extLst>
              <a:ext uri="{FF2B5EF4-FFF2-40B4-BE49-F238E27FC236}">
                <a16:creationId xmlns:a16="http://schemas.microsoft.com/office/drawing/2014/main" id="{6D25DF3A-D71B-F9EA-321E-FB850D3807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3688" y="0"/>
            <a:ext cx="4268312" cy="6858000"/>
          </a:xfrm>
          <a:prstGeom prst="rect">
            <a:avLst/>
          </a:prstGeom>
        </p:spPr>
      </p:pic>
      <p:cxnSp>
        <p:nvCxnSpPr>
          <p:cNvPr id="984" name="Straight Connector 983">
            <a:extLst>
              <a:ext uri="{FF2B5EF4-FFF2-40B4-BE49-F238E27FC236}">
                <a16:creationId xmlns:a16="http://schemas.microsoft.com/office/drawing/2014/main" id="{32E3C0E9-176D-71E7-66E2-857249B70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458815" y="6330043"/>
            <a:ext cx="3201234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3" name="Rounded Rectangle 37">
            <a:extLst>
              <a:ext uri="{FF2B5EF4-FFF2-40B4-BE49-F238E27FC236}">
                <a16:creationId xmlns:a16="http://schemas.microsoft.com/office/drawing/2014/main" id="{299C283B-7129-48F0-95A3-94DC6DBD0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0399" y="426720"/>
            <a:ext cx="6828898" cy="5974080"/>
          </a:xfrm>
          <a:prstGeom prst="roundRect">
            <a:avLst/>
          </a:prstGeom>
          <a:noFill/>
          <a:ln w="38100">
            <a:solidFill>
              <a:srgbClr val="867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74" name="Text Placeholder 125">
            <a:extLst>
              <a:ext uri="{FF2B5EF4-FFF2-40B4-BE49-F238E27FC236}">
                <a16:creationId xmlns:a16="http://schemas.microsoft.com/office/drawing/2014/main" id="{D286E14A-F002-480A-9DC1-FCBD931F2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863" y="1918792"/>
            <a:ext cx="6387667" cy="3464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Aft>
                <a:spcPts val="0"/>
              </a:spcAft>
              <a:buNone/>
              <a:defRPr sz="2800" b="0" spc="0" baseline="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975" name="Text Placeholder 125">
            <a:extLst>
              <a:ext uri="{FF2B5EF4-FFF2-40B4-BE49-F238E27FC236}">
                <a16:creationId xmlns:a16="http://schemas.microsoft.com/office/drawing/2014/main" id="{9768840C-4C17-430E-8A75-5C03715FF3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864" y="1080591"/>
            <a:ext cx="6387668" cy="83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 cap="all" spc="10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77" name="Title 4">
            <a:extLst>
              <a:ext uri="{FF2B5EF4-FFF2-40B4-BE49-F238E27FC236}">
                <a16:creationId xmlns:a16="http://schemas.microsoft.com/office/drawing/2014/main" id="{4BC48B71-308A-4524-BA00-A84FFB3AB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2199" y="5040617"/>
            <a:ext cx="3327328" cy="68579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defRPr spc="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90107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Rounded Rectangle 37">
            <a:extLst>
              <a:ext uri="{FF2B5EF4-FFF2-40B4-BE49-F238E27FC236}">
                <a16:creationId xmlns:a16="http://schemas.microsoft.com/office/drawing/2014/main" id="{299C283B-7129-48F0-95A3-94DC6DBD0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0399" y="426720"/>
            <a:ext cx="11402089" cy="5974080"/>
          </a:xfrm>
          <a:prstGeom prst="roundRect">
            <a:avLst/>
          </a:prstGeom>
          <a:noFill/>
          <a:ln w="38100">
            <a:solidFill>
              <a:srgbClr val="867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75" name="Text Placeholder 125">
            <a:extLst>
              <a:ext uri="{FF2B5EF4-FFF2-40B4-BE49-F238E27FC236}">
                <a16:creationId xmlns:a16="http://schemas.microsoft.com/office/drawing/2014/main" id="{9768840C-4C17-430E-8A75-5C03715FF3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863" y="1335879"/>
            <a:ext cx="10942968" cy="4302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000" b="1" cap="all" spc="10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35089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Rounded Rectangle 37">
            <a:extLst>
              <a:ext uri="{FF2B5EF4-FFF2-40B4-BE49-F238E27FC236}">
                <a16:creationId xmlns:a16="http://schemas.microsoft.com/office/drawing/2014/main" id="{299C283B-7129-48F0-95A3-94DC6DBD0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0399" y="426720"/>
            <a:ext cx="11402089" cy="597408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75" name="Text Placeholder 125">
            <a:extLst>
              <a:ext uri="{FF2B5EF4-FFF2-40B4-BE49-F238E27FC236}">
                <a16:creationId xmlns:a16="http://schemas.microsoft.com/office/drawing/2014/main" id="{9768840C-4C17-430E-8A75-5C03715FF3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863" y="1335879"/>
            <a:ext cx="10942968" cy="569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 cap="all" spc="100" baseline="0">
                <a:solidFill>
                  <a:schemeClr val="tx2"/>
                </a:solidFill>
                <a:latin typeface="+mj-lt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Text Placeholder 125">
            <a:extLst>
              <a:ext uri="{FF2B5EF4-FFF2-40B4-BE49-F238E27FC236}">
                <a16:creationId xmlns:a16="http://schemas.microsoft.com/office/drawing/2014/main" id="{D063A84D-1ABA-44B8-A1EB-EEBA125ED9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861" y="1945478"/>
            <a:ext cx="10942968" cy="569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2800" b="0" i="0" cap="none" spc="0" baseline="0">
                <a:solidFill>
                  <a:schemeClr val="tx2"/>
                </a:solidFill>
                <a:latin typeface="HelveticaNeueLT Std Lt" panose="020B0403020202020204" pitchFamily="34" charset="0"/>
              </a:defRPr>
            </a:lvl1pPr>
            <a:lvl2pPr marL="609494" indent="0">
              <a:buNone/>
              <a:defRPr sz="2000" b="1">
                <a:latin typeface="+mj-lt"/>
              </a:defRPr>
            </a:lvl2pPr>
            <a:lvl3pPr marL="1218986" indent="0">
              <a:buNone/>
              <a:defRPr sz="2000" b="1">
                <a:latin typeface="+mj-lt"/>
              </a:defRPr>
            </a:lvl3pPr>
            <a:lvl4pPr marL="1828480" indent="0">
              <a:buNone/>
              <a:defRPr sz="2000" b="1">
                <a:latin typeface="+mj-lt"/>
              </a:defRPr>
            </a:lvl4pPr>
            <a:lvl5pPr marL="2437973" indent="0">
              <a:buNone/>
              <a:defRPr sz="2000" b="1">
                <a:latin typeface="+mj-lt"/>
              </a:defRPr>
            </a:lvl5pPr>
          </a:lstStyle>
          <a:p>
            <a:pPr lvl="0"/>
            <a:r>
              <a:rPr lang="en-US" spc="0" baseline="0" dirty="0"/>
              <a:t>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84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evel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3F7A39C-B68D-BE22-3E83-82E2D48D4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B978BA-25FE-48B1-BDB9-0DFD66A08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6830" y="5562600"/>
            <a:ext cx="10365899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4">
            <a:extLst>
              <a:ext uri="{FF2B5EF4-FFF2-40B4-BE49-F238E27FC236}">
                <a16:creationId xmlns:a16="http://schemas.microsoft.com/office/drawing/2014/main" id="{B5BA447C-5757-44EF-9622-EFB9DC51F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368" y="1063862"/>
            <a:ext cx="10365899" cy="38129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defRPr spc="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2391041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07444" y="6264276"/>
            <a:ext cx="2844800" cy="365125"/>
          </a:xfrm>
          <a:prstGeom prst="rect">
            <a:avLst/>
          </a:prstGeom>
        </p:spPr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506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3C93-1FAD-0B0A-70B3-EB8FE4FD0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F2121-63B5-D6D8-C4DC-56585D2C5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5234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EE04-7704-DEF4-A003-13E0D147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F0A51-D286-0C8B-9B24-D0908DE2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185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BB9A-CF41-E4B0-2416-D7003F226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03178-F28B-F153-263F-4FD8D0814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05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91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B79EB-FB0A-F2E7-47DE-31974D5EE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76F5A-AF12-7F63-EFEE-28E92A652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43051" y="1981200"/>
            <a:ext cx="5092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1EECF-B50D-5D74-7944-5CE1E2ACD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8951" y="1981200"/>
            <a:ext cx="50927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2552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674CF-E232-6883-2ABE-00E90DB8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F5894-D189-BB40-E3BB-2793F7254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3F040-A78C-B06A-8F66-D252658EA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942202-F186-47E9-338C-894CC7E5F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EEA473-8FAF-FB58-8E9F-76DE587916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8124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0E2-CCC9-7D2F-0EF3-5782A2A0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3075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800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F9BB-5EC1-1E8E-1779-85D88DCC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1B889-7144-3C92-D62C-FEC46FFF4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8AD91-8C09-84BD-45FA-8EB150C92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6819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90D4-1751-B298-EAD3-2504BDBDA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BC7C8-F3B6-C672-113C-EA7DC5FEE1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CF323-F997-443C-EB27-6B077F74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0825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45F0-B638-4FE5-D785-8FD2769AF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35E1C-7645-6B23-9B26-AFA9FE926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5736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36FA57-DFBA-BA33-07BC-22A042F47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34501" y="609600"/>
            <a:ext cx="259715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9AF9F-0641-8619-025C-547F426F8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43052" y="609600"/>
            <a:ext cx="758824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36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0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1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2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6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ded Corner 6"/>
          <p:cNvSpPr/>
          <p:nvPr userDrawn="1"/>
        </p:nvSpPr>
        <p:spPr>
          <a:xfrm>
            <a:off x="656216" y="249382"/>
            <a:ext cx="11015831" cy="6377329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87000"/>
                </a:schemeClr>
              </a:gs>
              <a:gs pos="64000">
                <a:schemeClr val="accent1">
                  <a:lumMod val="45000"/>
                  <a:lumOff val="55000"/>
                  <a:alpha val="87000"/>
                </a:schemeClr>
              </a:gs>
              <a:gs pos="83000">
                <a:schemeClr val="accent1">
                  <a:lumMod val="45000"/>
                  <a:lumOff val="55000"/>
                  <a:alpha val="87000"/>
                </a:schemeClr>
              </a:gs>
              <a:gs pos="100000">
                <a:schemeClr val="accent1">
                  <a:lumMod val="30000"/>
                  <a:lumOff val="70000"/>
                  <a:alpha val="87000"/>
                </a:schemeClr>
              </a:gs>
            </a:gsLst>
            <a:lin ang="3600000" scaled="0"/>
          </a:gradFill>
          <a:ln>
            <a:noFill/>
          </a:ln>
          <a:effectLst>
            <a:outerShdw blurRad="165100" dist="165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3EC0C-D973-4240-BF21-13D918BC7D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29984-D937-41E6-9E9F-EFD2EFD2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7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6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None/>
        <a:defRPr sz="5400" b="1" i="0" kern="1200" spc="100" baseline="0">
          <a:solidFill>
            <a:schemeClr val="accent4">
              <a:lumMod val="75000"/>
            </a:schemeClr>
          </a:solidFill>
          <a:latin typeface="+mj-lt"/>
          <a:ea typeface="+mj-ea"/>
          <a:cs typeface="Arial"/>
        </a:defRPr>
      </a:lvl1pPr>
    </p:titleStyle>
    <p:bodyStyle>
      <a:lvl1pPr marL="457120" indent="-457120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4300" kern="1200">
          <a:solidFill>
            <a:schemeClr val="accent3">
              <a:lumMod val="75000"/>
            </a:schemeClr>
          </a:solidFill>
          <a:latin typeface="+mn-lt"/>
          <a:ea typeface="+mn-ea"/>
          <a:cs typeface="Arial"/>
        </a:defRPr>
      </a:lvl1pPr>
      <a:lvl2pPr marL="990427" indent="-380933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–"/>
        <a:defRPr sz="3700" kern="1200">
          <a:solidFill>
            <a:schemeClr val="accent3">
              <a:lumMod val="75000"/>
            </a:schemeClr>
          </a:solidFill>
          <a:latin typeface="+mn-lt"/>
          <a:ea typeface="+mn-ea"/>
          <a:cs typeface="Arial"/>
        </a:defRPr>
      </a:lvl2pPr>
      <a:lvl3pPr marL="1523733" indent="-304747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accent3">
              <a:lumMod val="75000"/>
            </a:schemeClr>
          </a:solidFill>
          <a:latin typeface="+mn-lt"/>
          <a:ea typeface="+mn-ea"/>
          <a:cs typeface="Arial"/>
        </a:defRPr>
      </a:lvl3pPr>
      <a:lvl4pPr marL="2133227" indent="-304747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–"/>
        <a:defRPr sz="2700" kern="1200">
          <a:solidFill>
            <a:schemeClr val="accent3">
              <a:lumMod val="75000"/>
            </a:schemeClr>
          </a:solidFill>
          <a:latin typeface="+mn-lt"/>
          <a:ea typeface="+mn-ea"/>
          <a:cs typeface="Arial"/>
        </a:defRPr>
      </a:lvl4pPr>
      <a:lvl5pPr marL="2742720" indent="-304747" algn="l" defTabSz="1218987" rtl="0" eaLnBrk="1" latinLnBrk="0" hangingPunct="1">
        <a:lnSpc>
          <a:spcPct val="85000"/>
        </a:lnSpc>
        <a:spcBef>
          <a:spcPts val="0"/>
        </a:spcBef>
        <a:spcAft>
          <a:spcPts val="600"/>
        </a:spcAft>
        <a:buFont typeface="Arial" pitchFamily="34" charset="0"/>
        <a:buChar char="»"/>
        <a:defRPr sz="2700" kern="1200">
          <a:solidFill>
            <a:schemeClr val="accent3">
              <a:lumMod val="75000"/>
            </a:schemeClr>
          </a:solidFill>
          <a:latin typeface="+mn-lt"/>
          <a:ea typeface="+mn-ea"/>
          <a:cs typeface="Arial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CF6D01-6887-09F2-1699-6F16CBB3E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43051" y="1981200"/>
            <a:ext cx="10388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DAE23B-3217-FFA7-A4F1-A90A4C64F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74800" y="609600"/>
            <a:ext cx="102870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F37CFF-4E4E-D63B-5553-9A4A280016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447800" cy="6845300"/>
          </a:xfrm>
          <a:prstGeom prst="rect">
            <a:avLst/>
          </a:prstGeom>
          <a:gradFill rotWithShape="0">
            <a:gsLst>
              <a:gs pos="0">
                <a:srgbClr val="114FFB"/>
              </a:gs>
              <a:gs pos="50000">
                <a:srgbClr val="114FFB">
                  <a:gamma/>
                  <a:shade val="20000"/>
                  <a:invGamma/>
                </a:srgbClr>
              </a:gs>
              <a:gs pos="100000">
                <a:srgbClr val="114FF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223874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b="1" u="sng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 b="1" u="sng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 b="1" u="sng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 b="1" u="sng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 b="1" u="sng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5400" b="1" u="sng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5400" b="1" u="sng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5400" b="1" u="sng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5400" b="1" u="sng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6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u"/>
        <a:defRPr sz="32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F"/>
        <a:defRPr sz="28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400" b="1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4BA745-1217-4389-9C42-A8D3C103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9" y="-304800"/>
            <a:ext cx="12188823" cy="716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4BC59C-6544-FB08-109D-26B242626558}"/>
              </a:ext>
            </a:extLst>
          </p:cNvPr>
          <p:cNvSpPr txBox="1"/>
          <p:nvPr/>
        </p:nvSpPr>
        <p:spPr>
          <a:xfrm>
            <a:off x="1781298" y="4465122"/>
            <a:ext cx="9191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First Missionary Journeys</a:t>
            </a:r>
          </a:p>
        </p:txBody>
      </p:sp>
    </p:spTree>
    <p:extLst>
      <p:ext uri="{BB962C8B-B14F-4D97-AF65-F5344CB8AC3E}">
        <p14:creationId xmlns:p14="http://schemas.microsoft.com/office/powerpoint/2010/main" val="3567145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47" name="Group 59">
            <a:extLst>
              <a:ext uri="{FF2B5EF4-FFF2-40B4-BE49-F238E27FC236}">
                <a16:creationId xmlns:a16="http://schemas.microsoft.com/office/drawing/2014/main" id="{C9D4FD6B-3EB5-46F3-A98E-E0A41635CE76}"/>
              </a:ext>
            </a:extLst>
          </p:cNvPr>
          <p:cNvGrpSpPr>
            <a:grpSpLocks/>
          </p:cNvGrpSpPr>
          <p:nvPr/>
        </p:nvGrpSpPr>
        <p:grpSpPr bwMode="auto">
          <a:xfrm>
            <a:off x="636608" y="0"/>
            <a:ext cx="10995949" cy="6872288"/>
            <a:chOff x="0" y="0"/>
            <a:chExt cx="5760" cy="4329"/>
          </a:xfrm>
        </p:grpSpPr>
        <p:grpSp>
          <p:nvGrpSpPr>
            <p:cNvPr id="37946" name="Group 58">
              <a:extLst>
                <a:ext uri="{FF2B5EF4-FFF2-40B4-BE49-F238E27FC236}">
                  <a16:creationId xmlns:a16="http://schemas.microsoft.com/office/drawing/2014/main" id="{6F5918E0-C0A6-9140-7319-E2D8ACA8F5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9"/>
              <a:chOff x="0" y="0"/>
              <a:chExt cx="5760" cy="4329"/>
            </a:xfrm>
          </p:grpSpPr>
          <p:pic>
            <p:nvPicPr>
              <p:cNvPr id="37944" name="Picture 56">
                <a:extLst>
                  <a:ext uri="{FF2B5EF4-FFF2-40B4-BE49-F238E27FC236}">
                    <a16:creationId xmlns:a16="http://schemas.microsoft.com/office/drawing/2014/main" id="{152214AA-8D21-C892-E098-EB6CD34ACB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" r="-2" b="-208"/>
              <a:stretch>
                <a:fillRect/>
              </a:stretch>
            </p:blipFill>
            <p:spPr bwMode="auto">
              <a:xfrm>
                <a:off x="0" y="0"/>
                <a:ext cx="5760" cy="4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7945" name="Group 57">
                <a:extLst>
                  <a:ext uri="{FF2B5EF4-FFF2-40B4-BE49-F238E27FC236}">
                    <a16:creationId xmlns:a16="http://schemas.microsoft.com/office/drawing/2014/main" id="{6C056E25-C9A5-C5BE-EA1E-D38C243CEE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" y="11"/>
                <a:ext cx="5711" cy="4016"/>
                <a:chOff x="4" y="11"/>
                <a:chExt cx="5711" cy="4016"/>
              </a:xfrm>
            </p:grpSpPr>
            <p:sp>
              <p:nvSpPr>
                <p:cNvPr id="37902" name="AutoShape 14">
                  <a:extLst>
                    <a:ext uri="{FF2B5EF4-FFF2-40B4-BE49-F238E27FC236}">
                      <a16:creationId xmlns:a16="http://schemas.microsoft.com/office/drawing/2014/main" id="{FF031A19-634A-2DFC-8FEE-A3DD02FAC3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" y="1448"/>
                  <a:ext cx="94" cy="112"/>
                </a:xfrm>
                <a:prstGeom prst="star5">
                  <a:avLst/>
                </a:prstGeom>
                <a:solidFill>
                  <a:srgbClr val="FC0128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03" name="Rectangle 15">
                  <a:extLst>
                    <a:ext uri="{FF2B5EF4-FFF2-40B4-BE49-F238E27FC236}">
                      <a16:creationId xmlns:a16="http://schemas.microsoft.com/office/drawing/2014/main" id="{9D6786C0-A280-D7BD-625E-15438E6D92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6" y="1333"/>
                  <a:ext cx="983" cy="3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8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Iconium</a:t>
                  </a:r>
                </a:p>
              </p:txBody>
            </p:sp>
            <p:sp>
              <p:nvSpPr>
                <p:cNvPr id="37904" name="AutoShape 16">
                  <a:extLst>
                    <a:ext uri="{FF2B5EF4-FFF2-40B4-BE49-F238E27FC236}">
                      <a16:creationId xmlns:a16="http://schemas.microsoft.com/office/drawing/2014/main" id="{FD6F3CE1-CE6D-7E2A-AEC7-3482CF9EF9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8" y="2477"/>
                  <a:ext cx="136" cy="136"/>
                </a:xfrm>
                <a:prstGeom prst="star5">
                  <a:avLst/>
                </a:prstGeom>
                <a:solidFill>
                  <a:srgbClr val="FC0128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05" name="Rectangle 17">
                  <a:extLst>
                    <a:ext uri="{FF2B5EF4-FFF2-40B4-BE49-F238E27FC236}">
                      <a16:creationId xmlns:a16="http://schemas.microsoft.com/office/drawing/2014/main" id="{A9A7B2BE-3AAD-1A08-EE1C-68594AB8DA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6" y="1048"/>
                  <a:ext cx="2040" cy="3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8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Antioch (Pisidian)</a:t>
                  </a:r>
                </a:p>
              </p:txBody>
            </p:sp>
            <p:sp>
              <p:nvSpPr>
                <p:cNvPr id="37906" name="Rectangle 18">
                  <a:extLst>
                    <a:ext uri="{FF2B5EF4-FFF2-40B4-BE49-F238E27FC236}">
                      <a16:creationId xmlns:a16="http://schemas.microsoft.com/office/drawing/2014/main" id="{5B3F07C1-AE78-03DE-6371-0BB0ED5A12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3" y="2277"/>
                  <a:ext cx="1198" cy="4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36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Antioch</a:t>
                  </a:r>
                </a:p>
              </p:txBody>
            </p:sp>
            <p:sp>
              <p:nvSpPr>
                <p:cNvPr id="37907" name="AutoShape 19">
                  <a:extLst>
                    <a:ext uri="{FF2B5EF4-FFF2-40B4-BE49-F238E27FC236}">
                      <a16:creationId xmlns:a16="http://schemas.microsoft.com/office/drawing/2014/main" id="{95A03F41-91B0-8FDA-2FD8-1248C8291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4" y="1622"/>
                  <a:ext cx="109" cy="109"/>
                </a:xfrm>
                <a:prstGeom prst="star5">
                  <a:avLst/>
                </a:prstGeom>
                <a:solidFill>
                  <a:srgbClr val="FC0128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08" name="Rectangle 20">
                  <a:extLst>
                    <a:ext uri="{FF2B5EF4-FFF2-40B4-BE49-F238E27FC236}">
                      <a16:creationId xmlns:a16="http://schemas.microsoft.com/office/drawing/2014/main" id="{0EF5A8A9-1526-4FC4-E361-BA93C5625B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6" y="1614"/>
                  <a:ext cx="691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4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Lystra</a:t>
                  </a:r>
                </a:p>
              </p:txBody>
            </p:sp>
            <p:sp>
              <p:nvSpPr>
                <p:cNvPr id="37909" name="AutoShape 21">
                  <a:extLst>
                    <a:ext uri="{FF2B5EF4-FFF2-40B4-BE49-F238E27FC236}">
                      <a16:creationId xmlns:a16="http://schemas.microsoft.com/office/drawing/2014/main" id="{F813DE9D-910A-5E42-C659-098F16E49E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" y="1892"/>
                  <a:ext cx="88" cy="88"/>
                </a:xfrm>
                <a:prstGeom prst="star5">
                  <a:avLst/>
                </a:prstGeom>
                <a:solidFill>
                  <a:srgbClr val="FC0128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10" name="Rectangle 22">
                  <a:extLst>
                    <a:ext uri="{FF2B5EF4-FFF2-40B4-BE49-F238E27FC236}">
                      <a16:creationId xmlns:a16="http://schemas.microsoft.com/office/drawing/2014/main" id="{A0701D29-766C-95C8-AD44-F0F0B64F8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" y="1875"/>
                  <a:ext cx="665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4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Derbe</a:t>
                  </a:r>
                </a:p>
              </p:txBody>
            </p:sp>
            <p:sp>
              <p:nvSpPr>
                <p:cNvPr id="37911" name="Line 23">
                  <a:extLst>
                    <a:ext uri="{FF2B5EF4-FFF2-40B4-BE49-F238E27FC236}">
                      <a16:creationId xmlns:a16="http://schemas.microsoft.com/office/drawing/2014/main" id="{1D5E9B1A-9911-6D3A-10CA-E28D3FB368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84" y="2625"/>
                  <a:ext cx="208" cy="128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12" name="Line 24">
                  <a:extLst>
                    <a:ext uri="{FF2B5EF4-FFF2-40B4-BE49-F238E27FC236}">
                      <a16:creationId xmlns:a16="http://schemas.microsoft.com/office/drawing/2014/main" id="{24EA34FC-6F3B-0EAE-C715-C198707081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56" y="2769"/>
                  <a:ext cx="2944" cy="752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13" name="Line 25">
                  <a:extLst>
                    <a:ext uri="{FF2B5EF4-FFF2-40B4-BE49-F238E27FC236}">
                      <a16:creationId xmlns:a16="http://schemas.microsoft.com/office/drawing/2014/main" id="{81C22AFD-4538-34A9-B8F2-AD760B826C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6" y="3473"/>
                  <a:ext cx="688" cy="64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14" name="Line 26">
                  <a:extLst>
                    <a:ext uri="{FF2B5EF4-FFF2-40B4-BE49-F238E27FC236}">
                      <a16:creationId xmlns:a16="http://schemas.microsoft.com/office/drawing/2014/main" id="{0A5F6583-12CD-E3F7-2BAF-754C39AD59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4" y="1907"/>
                  <a:ext cx="5" cy="1486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15" name="Line 27">
                  <a:extLst>
                    <a:ext uri="{FF2B5EF4-FFF2-40B4-BE49-F238E27FC236}">
                      <a16:creationId xmlns:a16="http://schemas.microsoft.com/office/drawing/2014/main" id="{389292FD-A71D-61F4-6BBD-6A879C98F9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3" y="1772"/>
                  <a:ext cx="74" cy="106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16" name="Line 28">
                  <a:extLst>
                    <a:ext uri="{FF2B5EF4-FFF2-40B4-BE49-F238E27FC236}">
                      <a16:creationId xmlns:a16="http://schemas.microsoft.com/office/drawing/2014/main" id="{987814D1-E4B2-C223-DDC9-B706302F31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63" y="1217"/>
                  <a:ext cx="325" cy="274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17" name="Line 29">
                  <a:extLst>
                    <a:ext uri="{FF2B5EF4-FFF2-40B4-BE49-F238E27FC236}">
                      <a16:creationId xmlns:a16="http://schemas.microsoft.com/office/drawing/2014/main" id="{07CE7CF6-B7A0-BA93-E24D-A4FD2CFB22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5" y="1275"/>
                  <a:ext cx="529" cy="434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18" name="AutoShape 30">
                  <a:extLst>
                    <a:ext uri="{FF2B5EF4-FFF2-40B4-BE49-F238E27FC236}">
                      <a16:creationId xmlns:a16="http://schemas.microsoft.com/office/drawing/2014/main" id="{24B3C59A-35E4-63B7-E841-4FF8480170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8" y="1172"/>
                  <a:ext cx="115" cy="109"/>
                </a:xfrm>
                <a:prstGeom prst="star5">
                  <a:avLst/>
                </a:prstGeom>
                <a:solidFill>
                  <a:srgbClr val="FC0128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19" name="Rectangle 31">
                  <a:extLst>
                    <a:ext uri="{FF2B5EF4-FFF2-40B4-BE49-F238E27FC236}">
                      <a16:creationId xmlns:a16="http://schemas.microsoft.com/office/drawing/2014/main" id="{A646FE1B-F4E5-B4E3-695E-667505BCB2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1" y="2622"/>
                  <a:ext cx="2587" cy="4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3600" i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Mediterranean Sea</a:t>
                  </a:r>
                </a:p>
              </p:txBody>
            </p:sp>
            <p:sp>
              <p:nvSpPr>
                <p:cNvPr id="37920" name="Rectangle 32">
                  <a:extLst>
                    <a:ext uri="{FF2B5EF4-FFF2-40B4-BE49-F238E27FC236}">
                      <a16:creationId xmlns:a16="http://schemas.microsoft.com/office/drawing/2014/main" id="{32EBAC12-8FA4-7052-A952-F59C77CC0D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" y="3621"/>
                  <a:ext cx="1117" cy="4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36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Cyprus</a:t>
                  </a:r>
                </a:p>
              </p:txBody>
            </p:sp>
            <p:sp>
              <p:nvSpPr>
                <p:cNvPr id="37921" name="AutoShape 33">
                  <a:extLst>
                    <a:ext uri="{FF2B5EF4-FFF2-40B4-BE49-F238E27FC236}">
                      <a16:creationId xmlns:a16="http://schemas.microsoft.com/office/drawing/2014/main" id="{1B6730F9-FD6A-C9EF-E89E-AC44CE7432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6" y="2669"/>
                  <a:ext cx="136" cy="88"/>
                </a:xfrm>
                <a:prstGeom prst="star5">
                  <a:avLst/>
                </a:prstGeom>
                <a:solidFill>
                  <a:srgbClr val="FC0128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22" name="Rectangle 34">
                  <a:extLst>
                    <a:ext uri="{FF2B5EF4-FFF2-40B4-BE49-F238E27FC236}">
                      <a16:creationId xmlns:a16="http://schemas.microsoft.com/office/drawing/2014/main" id="{6D7AC988-9E8D-DB10-EE5B-8257D072C4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5" y="2700"/>
                  <a:ext cx="902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4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Seleucia</a:t>
                  </a:r>
                </a:p>
              </p:txBody>
            </p:sp>
            <p:sp>
              <p:nvSpPr>
                <p:cNvPr id="37923" name="AutoShape 35">
                  <a:extLst>
                    <a:ext uri="{FF2B5EF4-FFF2-40B4-BE49-F238E27FC236}">
                      <a16:creationId xmlns:a16="http://schemas.microsoft.com/office/drawing/2014/main" id="{455303F6-73A6-F710-F6E3-781D057602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2" y="3485"/>
                  <a:ext cx="136" cy="88"/>
                </a:xfrm>
                <a:prstGeom prst="star5">
                  <a:avLst/>
                </a:prstGeom>
                <a:solidFill>
                  <a:srgbClr val="FC0128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24" name="Rectangle 36">
                  <a:extLst>
                    <a:ext uri="{FF2B5EF4-FFF2-40B4-BE49-F238E27FC236}">
                      <a16:creationId xmlns:a16="http://schemas.microsoft.com/office/drawing/2014/main" id="{609C2848-D481-C044-0E27-1FAA458551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9" y="3516"/>
                  <a:ext cx="903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4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Salamas</a:t>
                  </a:r>
                </a:p>
              </p:txBody>
            </p:sp>
            <p:sp>
              <p:nvSpPr>
                <p:cNvPr id="37925" name="AutoShape 37">
                  <a:extLst>
                    <a:ext uri="{FF2B5EF4-FFF2-40B4-BE49-F238E27FC236}">
                      <a16:creationId xmlns:a16="http://schemas.microsoft.com/office/drawing/2014/main" id="{B091D09E-B5B4-D392-C761-08DD57430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" y="3437"/>
                  <a:ext cx="136" cy="88"/>
                </a:xfrm>
                <a:prstGeom prst="star5">
                  <a:avLst/>
                </a:prstGeom>
                <a:solidFill>
                  <a:srgbClr val="FC0128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26" name="Rectangle 38">
                  <a:extLst>
                    <a:ext uri="{FF2B5EF4-FFF2-40B4-BE49-F238E27FC236}">
                      <a16:creationId xmlns:a16="http://schemas.microsoft.com/office/drawing/2014/main" id="{E3C0957C-A757-30C3-374F-707E422F14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" y="3228"/>
                  <a:ext cx="815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4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Paphos</a:t>
                  </a:r>
                </a:p>
              </p:txBody>
            </p:sp>
            <p:sp>
              <p:nvSpPr>
                <p:cNvPr id="37927" name="Rectangle 39">
                  <a:extLst>
                    <a:ext uri="{FF2B5EF4-FFF2-40B4-BE49-F238E27FC236}">
                      <a16:creationId xmlns:a16="http://schemas.microsoft.com/office/drawing/2014/main" id="{5E0701EC-22C8-3C02-3600-32F607EA4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" y="1836"/>
                  <a:ext cx="708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4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Attalia</a:t>
                  </a:r>
                </a:p>
              </p:txBody>
            </p:sp>
            <p:sp>
              <p:nvSpPr>
                <p:cNvPr id="37928" name="AutoShape 40">
                  <a:extLst>
                    <a:ext uri="{FF2B5EF4-FFF2-40B4-BE49-F238E27FC236}">
                      <a16:creationId xmlns:a16="http://schemas.microsoft.com/office/drawing/2014/main" id="{4D0EF2FE-1392-DAD3-18D6-C770514C63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" y="1853"/>
                  <a:ext cx="136" cy="88"/>
                </a:xfrm>
                <a:prstGeom prst="star5">
                  <a:avLst/>
                </a:prstGeom>
                <a:solidFill>
                  <a:srgbClr val="FC0128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29" name="Rectangle 41">
                  <a:extLst>
                    <a:ext uri="{FF2B5EF4-FFF2-40B4-BE49-F238E27FC236}">
                      <a16:creationId xmlns:a16="http://schemas.microsoft.com/office/drawing/2014/main" id="{346630F4-BA34-BA6C-2148-FC0B8C92DB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" y="1590"/>
                  <a:ext cx="654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400" b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panose="020B0604020202020204" pitchFamily="34" charset="0"/>
                    </a:rPr>
                    <a:t>Perga</a:t>
                  </a:r>
                </a:p>
              </p:txBody>
            </p:sp>
            <p:sp>
              <p:nvSpPr>
                <p:cNvPr id="37930" name="AutoShape 42">
                  <a:extLst>
                    <a:ext uri="{FF2B5EF4-FFF2-40B4-BE49-F238E27FC236}">
                      <a16:creationId xmlns:a16="http://schemas.microsoft.com/office/drawing/2014/main" id="{7C0E6455-35EA-C990-9400-A2BE4BFF7B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" y="1688"/>
                  <a:ext cx="136" cy="88"/>
                </a:xfrm>
                <a:prstGeom prst="star5">
                  <a:avLst/>
                </a:prstGeom>
                <a:solidFill>
                  <a:srgbClr val="FC0128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31" name="Line 43">
                  <a:extLst>
                    <a:ext uri="{FF2B5EF4-FFF2-40B4-BE49-F238E27FC236}">
                      <a16:creationId xmlns:a16="http://schemas.microsoft.com/office/drawing/2014/main" id="{AFA1F389-4CB2-7BA1-D671-BF245D1046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77" y="1544"/>
                  <a:ext cx="74" cy="106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32" name="Line 44">
                  <a:extLst>
                    <a:ext uri="{FF2B5EF4-FFF2-40B4-BE49-F238E27FC236}">
                      <a16:creationId xmlns:a16="http://schemas.microsoft.com/office/drawing/2014/main" id="{59E66778-08D5-476B-81AD-7C3DFD7B59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958" y="1700"/>
                  <a:ext cx="202" cy="241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33" name="Arc 45">
                  <a:extLst>
                    <a:ext uri="{FF2B5EF4-FFF2-40B4-BE49-F238E27FC236}">
                      <a16:creationId xmlns:a16="http://schemas.microsoft.com/office/drawing/2014/main" id="{B2F8FC23-8332-1FF8-C8C4-BA65C80A49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" y="2357"/>
                  <a:ext cx="3610" cy="334"/>
                </a:xfrm>
                <a:custGeom>
                  <a:avLst/>
                  <a:gdLst>
                    <a:gd name="G0" fmla="+- 21600 0 0"/>
                    <a:gd name="G1" fmla="+- 0 0 0"/>
                    <a:gd name="G2" fmla="+- 21600 0 0"/>
                    <a:gd name="T0" fmla="*/ 21600 w 21600"/>
                    <a:gd name="T1" fmla="*/ 21600 h 21600"/>
                    <a:gd name="T2" fmla="*/ 0 w 21600"/>
                    <a:gd name="T3" fmla="*/ 0 h 21600"/>
                    <a:gd name="T4" fmla="*/ 21600 w 2160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0" y="11929"/>
                        <a:pt x="0" y="0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0" y="11929"/>
                        <a:pt x="0" y="0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AFD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34" name="Rectangle 46">
                  <a:extLst>
                    <a:ext uri="{FF2B5EF4-FFF2-40B4-BE49-F238E27FC236}">
                      <a16:creationId xmlns:a16="http://schemas.microsoft.com/office/drawing/2014/main" id="{44BF41DB-B285-B4B8-8B0C-06A7D84BD9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73" y="11"/>
                  <a:ext cx="2701" cy="3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32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 New Roman" panose="02020603050405020304" pitchFamily="18" charset="0"/>
                    </a:rPr>
                    <a:t>1st Missionary Journey</a:t>
                  </a:r>
                </a:p>
              </p:txBody>
            </p:sp>
            <p:sp>
              <p:nvSpPr>
                <p:cNvPr id="37935" name="Rectangle 47">
                  <a:extLst>
                    <a:ext uri="{FF2B5EF4-FFF2-40B4-BE49-F238E27FC236}">
                      <a16:creationId xmlns:a16="http://schemas.microsoft.com/office/drawing/2014/main" id="{1B13FCDC-80FA-ADD9-56C6-B4D31D1A2D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5" y="223"/>
                  <a:ext cx="1401" cy="3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32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 New Roman" panose="02020603050405020304" pitchFamily="18" charset="0"/>
                    </a:rPr>
                    <a:t>Acts 3 &amp; 14</a:t>
                  </a:r>
                </a:p>
              </p:txBody>
            </p:sp>
            <p:sp>
              <p:nvSpPr>
                <p:cNvPr id="37936" name="Rectangle 48">
                  <a:extLst>
                    <a:ext uri="{FF2B5EF4-FFF2-40B4-BE49-F238E27FC236}">
                      <a16:creationId xmlns:a16="http://schemas.microsoft.com/office/drawing/2014/main" id="{D16022F6-70B2-79F2-07B3-7D87AEC0A5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85" y="851"/>
                  <a:ext cx="2530" cy="4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3600" b="1" i="1" dirty="0">
                      <a:solidFill>
                        <a:srgbClr val="FAFD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</a:rPr>
                    <a:t>Modern Day Turkey</a:t>
                  </a:r>
                </a:p>
              </p:txBody>
            </p:sp>
            <p:sp>
              <p:nvSpPr>
                <p:cNvPr id="37937" name="Line 49">
                  <a:extLst>
                    <a:ext uri="{FF2B5EF4-FFF2-40B4-BE49-F238E27FC236}">
                      <a16:creationId xmlns:a16="http://schemas.microsoft.com/office/drawing/2014/main" id="{F57D4A8C-B046-15CE-C714-E05980B607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16" y="3209"/>
                  <a:ext cx="112" cy="8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38" name="Line 50">
                  <a:extLst>
                    <a:ext uri="{FF2B5EF4-FFF2-40B4-BE49-F238E27FC236}">
                      <a16:creationId xmlns:a16="http://schemas.microsoft.com/office/drawing/2014/main" id="{715EA865-FFEA-83DF-30E7-6E9E40E072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" y="3505"/>
                  <a:ext cx="112" cy="0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39" name="Line 51">
                  <a:extLst>
                    <a:ext uri="{FF2B5EF4-FFF2-40B4-BE49-F238E27FC236}">
                      <a16:creationId xmlns:a16="http://schemas.microsoft.com/office/drawing/2014/main" id="{25F96C91-F4A7-8758-6F2C-4BFB7106DD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4" y="2817"/>
                  <a:ext cx="0" cy="96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40" name="Line 52">
                  <a:extLst>
                    <a:ext uri="{FF2B5EF4-FFF2-40B4-BE49-F238E27FC236}">
                      <a16:creationId xmlns:a16="http://schemas.microsoft.com/office/drawing/2014/main" id="{1B301704-F270-66D8-AE14-7D1C4558EC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04" y="2617"/>
                  <a:ext cx="80" cy="8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 b="1" u="sng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7941" name="Rectangle 53">
                  <a:extLst>
                    <a:ext uri="{FF2B5EF4-FFF2-40B4-BE49-F238E27FC236}">
                      <a16:creationId xmlns:a16="http://schemas.microsoft.com/office/drawing/2014/main" id="{1EE446B5-C5C2-14C6-706C-F5625C8B4C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0" y="3830"/>
                  <a:ext cx="1270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1400" dirty="0">
                      <a:solidFill>
                        <a:srgbClr val="FFFFFF"/>
                      </a:solidFill>
                      <a:latin typeface="Arial" panose="020B0604020202020204" pitchFamily="34" charset="0"/>
                    </a:rPr>
                    <a:t>Satellite Image - NASA</a:t>
                  </a:r>
                </a:p>
              </p:txBody>
            </p:sp>
          </p:grpSp>
        </p:grpSp>
        <p:sp>
          <p:nvSpPr>
            <p:cNvPr id="37896" name="Rectangle 8">
              <a:extLst>
                <a:ext uri="{FF2B5EF4-FFF2-40B4-BE49-F238E27FC236}">
                  <a16:creationId xmlns:a16="http://schemas.microsoft.com/office/drawing/2014/main" id="{5BDD40E7-24EF-25D4-8C87-056939EAE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6"/>
              <a:ext cx="106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FFFFFF"/>
                  </a:solidFill>
                  <a:latin typeface="Arial Narrow" panose="020B0606020202030204" pitchFamily="34" charset="0"/>
                </a:rPr>
                <a:t>©  EBibleTeacher.com  </a:t>
              </a:r>
            </a:p>
          </p:txBody>
        </p:sp>
      </p:grpSp>
      <p:sp>
        <p:nvSpPr>
          <p:cNvPr id="37898" name="Rectangle 10">
            <a:extLst>
              <a:ext uri="{FF2B5EF4-FFF2-40B4-BE49-F238E27FC236}">
                <a16:creationId xmlns:a16="http://schemas.microsoft.com/office/drawing/2014/main" id="{EDBCDC94-717C-A5EB-0BBE-C8B1C0080DE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391650" y="420688"/>
            <a:ext cx="1028700" cy="40005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100" b="0" u="none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Paul-1st Missionary Journey</a:t>
            </a:r>
            <a:endParaRPr lang="en-US" altLang="en-US" sz="100">
              <a:solidFill>
                <a:schemeClr val="bg1"/>
              </a:solidFill>
            </a:endParaRPr>
          </a:p>
        </p:txBody>
      </p:sp>
      <p:sp>
        <p:nvSpPr>
          <p:cNvPr id="37899" name="Text Box 11">
            <a:extLst>
              <a:ext uri="{FF2B5EF4-FFF2-40B4-BE49-F238E27FC236}">
                <a16:creationId xmlns:a16="http://schemas.microsoft.com/office/drawing/2014/main" id="{B4A941C1-EBA4-3BE5-DBB3-65726FE52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7100" y="6491288"/>
            <a:ext cx="850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latin typeface="Franklin Gothic Heavy" panose="020B0903020102020204" pitchFamily="34" charset="0"/>
                <a:hlinkClick r:id="rId4" action="ppaction://hlinksldjump"/>
              </a:rPr>
              <a:t>INDEX</a:t>
            </a:r>
            <a:endParaRPr lang="en-US" altLang="en-US" dirty="0">
              <a:solidFill>
                <a:srgbClr val="FFFFFF"/>
              </a:solidFill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55-036C-CE06-7086-B2BF9A4B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Listen for good news.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99B50-10E4-CC16-1F01-0BACC192F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Romans 1:16-17 (NIV)   I am not ashamed of the gospel, because it is the power of God for the salvation of everyone who believes: first for the Jew, then for the Gentile. [17] For in the gospel a righteousness from God is revealed, a righteousness that is by faith from first to last, just as it is written: "The righteous will live by faith."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CC56B-6CB9-CE07-E40D-4CE52B5F4F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49681" y="5663055"/>
            <a:ext cx="2095238" cy="323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FF532-2211-667D-6F47-3AC82DC38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Missionary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3EB2C-A38E-CF2D-1E9D-E7AA7B821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Paul was bold in proclaiming the </a:t>
            </a:r>
            <a:r>
              <a:rPr lang="en-US" b="1" dirty="0">
                <a:solidFill>
                  <a:srgbClr val="C00000"/>
                </a:solidFill>
              </a:rPr>
              <a:t>Gospel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It is powerful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It contains the </a:t>
            </a:r>
            <a:r>
              <a:rPr lang="en-US" b="1" dirty="0">
                <a:solidFill>
                  <a:srgbClr val="C00000"/>
                </a:solidFill>
              </a:rPr>
              <a:t>power</a:t>
            </a:r>
            <a:r>
              <a:rPr lang="en-US" dirty="0">
                <a:solidFill>
                  <a:srgbClr val="C00000"/>
                </a:solidFill>
              </a:rPr>
              <a:t> of God for </a:t>
            </a:r>
            <a:r>
              <a:rPr lang="en-US" i="1" dirty="0">
                <a:solidFill>
                  <a:srgbClr val="C00000"/>
                </a:solidFill>
              </a:rPr>
              <a:t>salvation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It is for all </a:t>
            </a:r>
            <a:r>
              <a:rPr lang="en-US" i="1" dirty="0">
                <a:solidFill>
                  <a:srgbClr val="C00000"/>
                </a:solidFill>
              </a:rPr>
              <a:t>cultures</a:t>
            </a:r>
            <a:r>
              <a:rPr lang="en-US" dirty="0">
                <a:solidFill>
                  <a:srgbClr val="C00000"/>
                </a:solidFill>
              </a:rPr>
              <a:t>, all </a:t>
            </a:r>
            <a:r>
              <a:rPr lang="en-US" i="1" dirty="0">
                <a:solidFill>
                  <a:srgbClr val="C00000"/>
                </a:solidFill>
              </a:rPr>
              <a:t>economic</a:t>
            </a:r>
            <a:r>
              <a:rPr lang="en-US" dirty="0">
                <a:solidFill>
                  <a:srgbClr val="C00000"/>
                </a:solidFill>
              </a:rPr>
              <a:t> levels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In the gospel, </a:t>
            </a:r>
            <a:r>
              <a:rPr lang="en-US" b="1" dirty="0">
                <a:solidFill>
                  <a:srgbClr val="C00000"/>
                </a:solidFill>
              </a:rPr>
              <a:t>God’s righteousness </a:t>
            </a:r>
            <a:r>
              <a:rPr lang="en-US" dirty="0">
                <a:solidFill>
                  <a:srgbClr val="C00000"/>
                </a:solidFill>
              </a:rPr>
              <a:t>is revealed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It shows </a:t>
            </a:r>
            <a:r>
              <a:rPr lang="en-US" i="1" dirty="0">
                <a:solidFill>
                  <a:srgbClr val="C00000"/>
                </a:solidFill>
              </a:rPr>
              <a:t>how</a:t>
            </a:r>
            <a:r>
              <a:rPr lang="en-US" dirty="0">
                <a:solidFill>
                  <a:srgbClr val="C00000"/>
                </a:solidFill>
              </a:rPr>
              <a:t> you are saved by faith … initially and ongoing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6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DB3EE-171D-AACC-3FA2-814CEF9F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Missionary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9DF24-7EDA-5A85-AC1A-4C131ED3E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486275"/>
          </a:xfrm>
        </p:spPr>
        <p:txBody>
          <a:bodyPr/>
          <a:lstStyle/>
          <a:p>
            <a:r>
              <a:rPr lang="en-US" dirty="0"/>
              <a:t>We read “a righteousness from God.” What does the word “righteous” mean?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One of God’s attributes … God is righteous, just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God declares believers positionally righteousness</a:t>
            </a:r>
          </a:p>
          <a:p>
            <a:pPr lvl="2"/>
            <a:r>
              <a:rPr lang="en-US" dirty="0">
                <a:solidFill>
                  <a:srgbClr val="C00000"/>
                </a:solidFill>
              </a:rPr>
              <a:t>When we confess and repent of sin, and trust in God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We are growing in experiential righteousness</a:t>
            </a:r>
          </a:p>
          <a:p>
            <a:r>
              <a:rPr lang="en-US" dirty="0"/>
              <a:t>What do you think Paul meant when he said, “The righteous shall live by faith”?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F2DC2-F587-641B-AEB7-C5B0CA9483D4}"/>
              </a:ext>
            </a:extLst>
          </p:cNvPr>
          <p:cNvSpPr txBox="1"/>
          <p:nvPr/>
        </p:nvSpPr>
        <p:spPr>
          <a:xfrm>
            <a:off x="2013994" y="150743"/>
            <a:ext cx="7535119" cy="1754326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in the gospel a </a:t>
            </a:r>
            <a:r>
              <a:rPr lang="en-US" dirty="0">
                <a:solidFill>
                  <a:srgbClr val="FFFF00"/>
                </a:solidFill>
              </a:rPr>
              <a:t>righteousness</a:t>
            </a:r>
            <a:r>
              <a:rPr lang="en-US" dirty="0"/>
              <a:t> from God is revealed, a </a:t>
            </a:r>
            <a:r>
              <a:rPr lang="en-US" dirty="0">
                <a:solidFill>
                  <a:srgbClr val="FFFF00"/>
                </a:solidFill>
              </a:rPr>
              <a:t>righteousness</a:t>
            </a:r>
            <a:r>
              <a:rPr lang="en-US" dirty="0"/>
              <a:t> that is by faith from first to last</a:t>
            </a:r>
          </a:p>
        </p:txBody>
      </p:sp>
    </p:spTree>
    <p:extLst>
      <p:ext uri="{BB962C8B-B14F-4D97-AF65-F5344CB8AC3E}">
        <p14:creationId xmlns:p14="http://schemas.microsoft.com/office/powerpoint/2010/main" val="396474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EE87B-8B70-6CC7-9B14-3B988F76E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Missionary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C886C-4FF6-0483-2E9A-E9B14F459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high school and college (and even afterwards) you are proud to wear your school colors and clothing with your school’s logo … why?</a:t>
            </a:r>
          </a:p>
          <a:p>
            <a:r>
              <a:rPr lang="en-US" dirty="0"/>
              <a:t>Why are some people not that proud and dedicated in the cause of sharing the gospel message?</a:t>
            </a:r>
          </a:p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FAC82B-35CF-FE2E-B8DE-3F10054C747B}"/>
              </a:ext>
            </a:extLst>
          </p:cNvPr>
          <p:cNvGrpSpPr/>
          <p:nvPr/>
        </p:nvGrpSpPr>
        <p:grpSpPr>
          <a:xfrm>
            <a:off x="1035577" y="3429000"/>
            <a:ext cx="10120846" cy="2543413"/>
            <a:chOff x="1363681" y="4609542"/>
            <a:chExt cx="10120846" cy="25434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93E30B-B0B6-A46B-D007-42163EF8D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3681" y="4886274"/>
              <a:ext cx="1883726" cy="22666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E6A039-52DB-E608-DDF9-4ECEF0E06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48981" y="4747907"/>
              <a:ext cx="2435546" cy="22666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C5866B-E3BC-687C-C892-F87EE4435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28646" y="4609542"/>
              <a:ext cx="2435545" cy="2543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2" name="Picture 4" descr="Vermilion High School Sailors Apparel Store">
              <a:extLst>
                <a:ext uri="{FF2B5EF4-FFF2-40B4-BE49-F238E27FC236}">
                  <a16:creationId xmlns:a16="http://schemas.microsoft.com/office/drawing/2014/main" id="{C6EA1D4A-DF66-E768-9D68-C5950FB26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6556" y="5038548"/>
              <a:ext cx="1230154" cy="1600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D3FD45-28CD-CD25-F04A-4561E7B9D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7826" y1="41463" x2="33152" y2="40650"/>
                          <a14:foregroundMark x1="33152" y1="40650" x2="47554" y2="43631"/>
                          <a14:foregroundMark x1="47554" y1="43631" x2="26087" y2="406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09920" y="4747907"/>
              <a:ext cx="2164011" cy="21698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715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A4C66-6679-4315-B40C-8776805B8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14600"/>
            <a:ext cx="10363200" cy="1828800"/>
          </a:xfrm>
        </p:spPr>
        <p:txBody>
          <a:bodyPr>
            <a:normAutofit/>
          </a:bodyPr>
          <a:lstStyle/>
          <a:p>
            <a:pPr marL="228600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3. THE </a:t>
            </a:r>
            <a:r>
              <a:rPr lang="en-US" dirty="0">
                <a:solidFill>
                  <a:srgbClr val="FFFF00"/>
                </a:solidFill>
              </a:rPr>
              <a:t>SECOND</a:t>
            </a:r>
            <a:r>
              <a:rPr lang="en-US" dirty="0"/>
              <a:t> MISSIONARY </a:t>
            </a:r>
            <a:r>
              <a:rPr lang="en-US" dirty="0">
                <a:solidFill>
                  <a:srgbClr val="FFFF00"/>
                </a:solidFill>
              </a:rPr>
              <a:t>JOURNEY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461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5374A3-C73E-1DB4-59CC-F75FE97EA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97" y="1412110"/>
            <a:ext cx="6492803" cy="4440259"/>
          </a:xfrm>
          <a:prstGeom prst="rect">
            <a:avLst/>
          </a:prstGeom>
        </p:spPr>
      </p:pic>
      <p:pic>
        <p:nvPicPr>
          <p:cNvPr id="7" name="Video_2024-11-01_102235">
            <a:hlinkClick r:id="" action="ppaction://media"/>
            <a:extLst>
              <a:ext uri="{FF2B5EF4-FFF2-40B4-BE49-F238E27FC236}">
                <a16:creationId xmlns:a16="http://schemas.microsoft.com/office/drawing/2014/main" id="{9A745099-31B3-F7E6-4908-B815EF33A8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58" end="174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9081" y="1701477"/>
            <a:ext cx="5784448" cy="323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00"/>
    </mc:Choice>
    <mc:Fallback xmlns="">
      <p:transition spd="slow" advTm="19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3" name="Rectangle 41">
            <a:extLst>
              <a:ext uri="{FF2B5EF4-FFF2-40B4-BE49-F238E27FC236}">
                <a16:creationId xmlns:a16="http://schemas.microsoft.com/office/drawing/2014/main" id="{2999BE75-3E63-649F-060D-0A8A1256FE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505950" y="609600"/>
            <a:ext cx="914400" cy="228600"/>
          </a:xfrm>
        </p:spPr>
        <p:txBody>
          <a:bodyPr/>
          <a:lstStyle/>
          <a:p>
            <a:r>
              <a:rPr lang="en-US" altLang="en-US" sz="100" b="0" u="none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Paul-2nd Missionary Journey</a:t>
            </a:r>
            <a:endParaRPr lang="en-US" altLang="en-US" sz="100"/>
          </a:p>
        </p:txBody>
      </p:sp>
      <p:grpSp>
        <p:nvGrpSpPr>
          <p:cNvPr id="38983" name="Group 71">
            <a:extLst>
              <a:ext uri="{FF2B5EF4-FFF2-40B4-BE49-F238E27FC236}">
                <a16:creationId xmlns:a16="http://schemas.microsoft.com/office/drawing/2014/main" id="{A24BF495-62CD-2E63-DC73-CD5BDAD36023}"/>
              </a:ext>
            </a:extLst>
          </p:cNvPr>
          <p:cNvGrpSpPr>
            <a:grpSpLocks/>
          </p:cNvGrpSpPr>
          <p:nvPr/>
        </p:nvGrpSpPr>
        <p:grpSpPr bwMode="auto">
          <a:xfrm>
            <a:off x="1523999" y="1"/>
            <a:ext cx="9703443" cy="6857999"/>
            <a:chOff x="0" y="0"/>
            <a:chExt cx="5760" cy="3858"/>
          </a:xfrm>
        </p:grpSpPr>
        <p:grpSp>
          <p:nvGrpSpPr>
            <p:cNvPr id="38980" name="Group 68">
              <a:extLst>
                <a:ext uri="{FF2B5EF4-FFF2-40B4-BE49-F238E27FC236}">
                  <a16:creationId xmlns:a16="http://schemas.microsoft.com/office/drawing/2014/main" id="{46A0F509-7D1C-4259-CDB5-2CA4A7CE1D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3858"/>
              <a:chOff x="0" y="0"/>
              <a:chExt cx="5760" cy="3858"/>
            </a:xfrm>
          </p:grpSpPr>
          <p:sp>
            <p:nvSpPr>
              <p:cNvPr id="38914" name="Rectangle 2">
                <a:extLst>
                  <a:ext uri="{FF2B5EF4-FFF2-40B4-BE49-F238E27FC236}">
                    <a16:creationId xmlns:a16="http://schemas.microsoft.com/office/drawing/2014/main" id="{8B06C5D7-CBDB-C788-ED45-D4BB24DCD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" y="69"/>
                <a:ext cx="5704" cy="3784"/>
              </a:xfrm>
              <a:prstGeom prst="rect">
                <a:avLst/>
              </a:prstGeom>
              <a:solidFill>
                <a:srgbClr val="00AE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7" name="Freeform 5">
                <a:extLst>
                  <a:ext uri="{FF2B5EF4-FFF2-40B4-BE49-F238E27FC236}">
                    <a16:creationId xmlns:a16="http://schemas.microsoft.com/office/drawing/2014/main" id="{3ABDEF4A-5557-FB20-5E05-C2DB0CD6C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102" cy="2578"/>
              </a:xfrm>
              <a:custGeom>
                <a:avLst/>
                <a:gdLst>
                  <a:gd name="T0" fmla="*/ 877 w 4102"/>
                  <a:gd name="T1" fmla="*/ 271 h 2578"/>
                  <a:gd name="T2" fmla="*/ 814 w 4102"/>
                  <a:gd name="T3" fmla="*/ 574 h 2578"/>
                  <a:gd name="T4" fmla="*/ 522 w 4102"/>
                  <a:gd name="T5" fmla="*/ 553 h 2578"/>
                  <a:gd name="T6" fmla="*/ 177 w 4102"/>
                  <a:gd name="T7" fmla="*/ 522 h 2578"/>
                  <a:gd name="T8" fmla="*/ 177 w 4102"/>
                  <a:gd name="T9" fmla="*/ 835 h 2578"/>
                  <a:gd name="T10" fmla="*/ 83 w 4102"/>
                  <a:gd name="T11" fmla="*/ 1127 h 2578"/>
                  <a:gd name="T12" fmla="*/ 240 w 4102"/>
                  <a:gd name="T13" fmla="*/ 1367 h 2578"/>
                  <a:gd name="T14" fmla="*/ 543 w 4102"/>
                  <a:gd name="T15" fmla="*/ 1409 h 2578"/>
                  <a:gd name="T16" fmla="*/ 835 w 4102"/>
                  <a:gd name="T17" fmla="*/ 1252 h 2578"/>
                  <a:gd name="T18" fmla="*/ 1043 w 4102"/>
                  <a:gd name="T19" fmla="*/ 981 h 2578"/>
                  <a:gd name="T20" fmla="*/ 1283 w 4102"/>
                  <a:gd name="T21" fmla="*/ 783 h 2578"/>
                  <a:gd name="T22" fmla="*/ 1597 w 4102"/>
                  <a:gd name="T23" fmla="*/ 762 h 2578"/>
                  <a:gd name="T24" fmla="*/ 1743 w 4102"/>
                  <a:gd name="T25" fmla="*/ 981 h 2578"/>
                  <a:gd name="T26" fmla="*/ 1983 w 4102"/>
                  <a:gd name="T27" fmla="*/ 1263 h 2578"/>
                  <a:gd name="T28" fmla="*/ 2097 w 4102"/>
                  <a:gd name="T29" fmla="*/ 1565 h 2578"/>
                  <a:gd name="T30" fmla="*/ 2223 w 4102"/>
                  <a:gd name="T31" fmla="*/ 1461 h 2578"/>
                  <a:gd name="T32" fmla="*/ 2337 w 4102"/>
                  <a:gd name="T33" fmla="*/ 1283 h 2578"/>
                  <a:gd name="T34" fmla="*/ 2097 w 4102"/>
                  <a:gd name="T35" fmla="*/ 1023 h 2578"/>
                  <a:gd name="T36" fmla="*/ 1899 w 4102"/>
                  <a:gd name="T37" fmla="*/ 710 h 2578"/>
                  <a:gd name="T38" fmla="*/ 2139 w 4102"/>
                  <a:gd name="T39" fmla="*/ 845 h 2578"/>
                  <a:gd name="T40" fmla="*/ 2379 w 4102"/>
                  <a:gd name="T41" fmla="*/ 1158 h 2578"/>
                  <a:gd name="T42" fmla="*/ 2504 w 4102"/>
                  <a:gd name="T43" fmla="*/ 1461 h 2578"/>
                  <a:gd name="T44" fmla="*/ 2713 w 4102"/>
                  <a:gd name="T45" fmla="*/ 1711 h 2578"/>
                  <a:gd name="T46" fmla="*/ 2817 w 4102"/>
                  <a:gd name="T47" fmla="*/ 1482 h 2578"/>
                  <a:gd name="T48" fmla="*/ 2984 w 4102"/>
                  <a:gd name="T49" fmla="*/ 1190 h 2578"/>
                  <a:gd name="T50" fmla="*/ 3235 w 4102"/>
                  <a:gd name="T51" fmla="*/ 1096 h 2578"/>
                  <a:gd name="T52" fmla="*/ 3183 w 4102"/>
                  <a:gd name="T53" fmla="*/ 783 h 2578"/>
                  <a:gd name="T54" fmla="*/ 3391 w 4102"/>
                  <a:gd name="T55" fmla="*/ 522 h 2578"/>
                  <a:gd name="T56" fmla="*/ 3652 w 4102"/>
                  <a:gd name="T57" fmla="*/ 699 h 2578"/>
                  <a:gd name="T58" fmla="*/ 3704 w 4102"/>
                  <a:gd name="T59" fmla="*/ 397 h 2578"/>
                  <a:gd name="T60" fmla="*/ 3767 w 4102"/>
                  <a:gd name="T61" fmla="*/ 616 h 2578"/>
                  <a:gd name="T62" fmla="*/ 4070 w 4102"/>
                  <a:gd name="T63" fmla="*/ 814 h 2578"/>
                  <a:gd name="T64" fmla="*/ 3882 w 4102"/>
                  <a:gd name="T65" fmla="*/ 950 h 2578"/>
                  <a:gd name="T66" fmla="*/ 3569 w 4102"/>
                  <a:gd name="T67" fmla="*/ 1033 h 2578"/>
                  <a:gd name="T68" fmla="*/ 3266 w 4102"/>
                  <a:gd name="T69" fmla="*/ 1252 h 2578"/>
                  <a:gd name="T70" fmla="*/ 3068 w 4102"/>
                  <a:gd name="T71" fmla="*/ 1482 h 2578"/>
                  <a:gd name="T72" fmla="*/ 3277 w 4102"/>
                  <a:gd name="T73" fmla="*/ 1763 h 2578"/>
                  <a:gd name="T74" fmla="*/ 3590 w 4102"/>
                  <a:gd name="T75" fmla="*/ 1763 h 2578"/>
                  <a:gd name="T76" fmla="*/ 3830 w 4102"/>
                  <a:gd name="T77" fmla="*/ 1649 h 2578"/>
                  <a:gd name="T78" fmla="*/ 3913 w 4102"/>
                  <a:gd name="T79" fmla="*/ 1951 h 2578"/>
                  <a:gd name="T80" fmla="*/ 3694 w 4102"/>
                  <a:gd name="T81" fmla="*/ 2212 h 2578"/>
                  <a:gd name="T82" fmla="*/ 3475 w 4102"/>
                  <a:gd name="T83" fmla="*/ 2504 h 2578"/>
                  <a:gd name="T84" fmla="*/ 3162 w 4102"/>
                  <a:gd name="T85" fmla="*/ 2442 h 2578"/>
                  <a:gd name="T86" fmla="*/ 2807 w 4102"/>
                  <a:gd name="T87" fmla="*/ 2504 h 2578"/>
                  <a:gd name="T88" fmla="*/ 2494 w 4102"/>
                  <a:gd name="T89" fmla="*/ 2400 h 2578"/>
                  <a:gd name="T90" fmla="*/ 2129 w 4102"/>
                  <a:gd name="T91" fmla="*/ 2421 h 2578"/>
                  <a:gd name="T92" fmla="*/ 1951 w 4102"/>
                  <a:gd name="T93" fmla="*/ 2483 h 2578"/>
                  <a:gd name="T94" fmla="*/ 1659 w 4102"/>
                  <a:gd name="T95" fmla="*/ 2254 h 2578"/>
                  <a:gd name="T96" fmla="*/ 1461 w 4102"/>
                  <a:gd name="T97" fmla="*/ 2045 h 2578"/>
                  <a:gd name="T98" fmla="*/ 1325 w 4102"/>
                  <a:gd name="T99" fmla="*/ 1805 h 2578"/>
                  <a:gd name="T100" fmla="*/ 908 w 4102"/>
                  <a:gd name="T101" fmla="*/ 1805 h 2578"/>
                  <a:gd name="T102" fmla="*/ 459 w 4102"/>
                  <a:gd name="T103" fmla="*/ 1680 h 2578"/>
                  <a:gd name="T104" fmla="*/ 125 w 4102"/>
                  <a:gd name="T105" fmla="*/ 1628 h 2578"/>
                  <a:gd name="T106" fmla="*/ 0 w 4102"/>
                  <a:gd name="T107" fmla="*/ 1617 h 2578"/>
                  <a:gd name="T108" fmla="*/ 0 w 4102"/>
                  <a:gd name="T109" fmla="*/ 908 h 2578"/>
                  <a:gd name="T110" fmla="*/ 0 w 4102"/>
                  <a:gd name="T111" fmla="*/ 104 h 2578"/>
                  <a:gd name="T112" fmla="*/ 397 w 4102"/>
                  <a:gd name="T113" fmla="*/ 21 h 2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102" h="2578">
                    <a:moveTo>
                      <a:pt x="720" y="0"/>
                    </a:moveTo>
                    <a:lnTo>
                      <a:pt x="751" y="31"/>
                    </a:lnTo>
                    <a:lnTo>
                      <a:pt x="772" y="63"/>
                    </a:lnTo>
                    <a:lnTo>
                      <a:pt x="803" y="83"/>
                    </a:lnTo>
                    <a:lnTo>
                      <a:pt x="824" y="115"/>
                    </a:lnTo>
                    <a:lnTo>
                      <a:pt x="845" y="146"/>
                    </a:lnTo>
                    <a:lnTo>
                      <a:pt x="856" y="177"/>
                    </a:lnTo>
                    <a:lnTo>
                      <a:pt x="866" y="209"/>
                    </a:lnTo>
                    <a:lnTo>
                      <a:pt x="877" y="240"/>
                    </a:lnTo>
                    <a:lnTo>
                      <a:pt x="877" y="271"/>
                    </a:lnTo>
                    <a:lnTo>
                      <a:pt x="877" y="303"/>
                    </a:lnTo>
                    <a:lnTo>
                      <a:pt x="877" y="334"/>
                    </a:lnTo>
                    <a:lnTo>
                      <a:pt x="877" y="365"/>
                    </a:lnTo>
                    <a:lnTo>
                      <a:pt x="866" y="397"/>
                    </a:lnTo>
                    <a:lnTo>
                      <a:pt x="866" y="428"/>
                    </a:lnTo>
                    <a:lnTo>
                      <a:pt x="866" y="459"/>
                    </a:lnTo>
                    <a:lnTo>
                      <a:pt x="866" y="490"/>
                    </a:lnTo>
                    <a:lnTo>
                      <a:pt x="866" y="522"/>
                    </a:lnTo>
                    <a:lnTo>
                      <a:pt x="845" y="553"/>
                    </a:lnTo>
                    <a:lnTo>
                      <a:pt x="814" y="574"/>
                    </a:lnTo>
                    <a:lnTo>
                      <a:pt x="793" y="605"/>
                    </a:lnTo>
                    <a:lnTo>
                      <a:pt x="772" y="637"/>
                    </a:lnTo>
                    <a:lnTo>
                      <a:pt x="741" y="657"/>
                    </a:lnTo>
                    <a:lnTo>
                      <a:pt x="710" y="637"/>
                    </a:lnTo>
                    <a:lnTo>
                      <a:pt x="678" y="616"/>
                    </a:lnTo>
                    <a:lnTo>
                      <a:pt x="647" y="595"/>
                    </a:lnTo>
                    <a:lnTo>
                      <a:pt x="616" y="574"/>
                    </a:lnTo>
                    <a:lnTo>
                      <a:pt x="584" y="563"/>
                    </a:lnTo>
                    <a:lnTo>
                      <a:pt x="553" y="563"/>
                    </a:lnTo>
                    <a:lnTo>
                      <a:pt x="522" y="553"/>
                    </a:lnTo>
                    <a:lnTo>
                      <a:pt x="449" y="553"/>
                    </a:lnTo>
                    <a:lnTo>
                      <a:pt x="417" y="543"/>
                    </a:lnTo>
                    <a:lnTo>
                      <a:pt x="386" y="543"/>
                    </a:lnTo>
                    <a:lnTo>
                      <a:pt x="355" y="543"/>
                    </a:lnTo>
                    <a:lnTo>
                      <a:pt x="323" y="532"/>
                    </a:lnTo>
                    <a:lnTo>
                      <a:pt x="292" y="522"/>
                    </a:lnTo>
                    <a:lnTo>
                      <a:pt x="261" y="511"/>
                    </a:lnTo>
                    <a:lnTo>
                      <a:pt x="230" y="501"/>
                    </a:lnTo>
                    <a:lnTo>
                      <a:pt x="198" y="490"/>
                    </a:lnTo>
                    <a:lnTo>
                      <a:pt x="177" y="522"/>
                    </a:lnTo>
                    <a:lnTo>
                      <a:pt x="177" y="553"/>
                    </a:lnTo>
                    <a:lnTo>
                      <a:pt x="177" y="584"/>
                    </a:lnTo>
                    <a:lnTo>
                      <a:pt x="177" y="616"/>
                    </a:lnTo>
                    <a:lnTo>
                      <a:pt x="177" y="647"/>
                    </a:lnTo>
                    <a:lnTo>
                      <a:pt x="177" y="678"/>
                    </a:lnTo>
                    <a:lnTo>
                      <a:pt x="177" y="710"/>
                    </a:lnTo>
                    <a:lnTo>
                      <a:pt x="177" y="741"/>
                    </a:lnTo>
                    <a:lnTo>
                      <a:pt x="177" y="772"/>
                    </a:lnTo>
                    <a:lnTo>
                      <a:pt x="177" y="803"/>
                    </a:lnTo>
                    <a:lnTo>
                      <a:pt x="177" y="835"/>
                    </a:lnTo>
                    <a:lnTo>
                      <a:pt x="146" y="845"/>
                    </a:lnTo>
                    <a:lnTo>
                      <a:pt x="125" y="877"/>
                    </a:lnTo>
                    <a:lnTo>
                      <a:pt x="94" y="908"/>
                    </a:lnTo>
                    <a:lnTo>
                      <a:pt x="83" y="939"/>
                    </a:lnTo>
                    <a:lnTo>
                      <a:pt x="73" y="970"/>
                    </a:lnTo>
                    <a:lnTo>
                      <a:pt x="73" y="1002"/>
                    </a:lnTo>
                    <a:lnTo>
                      <a:pt x="73" y="1033"/>
                    </a:lnTo>
                    <a:lnTo>
                      <a:pt x="73" y="1064"/>
                    </a:lnTo>
                    <a:lnTo>
                      <a:pt x="73" y="1096"/>
                    </a:lnTo>
                    <a:lnTo>
                      <a:pt x="83" y="1127"/>
                    </a:lnTo>
                    <a:lnTo>
                      <a:pt x="83" y="1158"/>
                    </a:lnTo>
                    <a:lnTo>
                      <a:pt x="94" y="1190"/>
                    </a:lnTo>
                    <a:lnTo>
                      <a:pt x="94" y="1221"/>
                    </a:lnTo>
                    <a:lnTo>
                      <a:pt x="94" y="1252"/>
                    </a:lnTo>
                    <a:lnTo>
                      <a:pt x="94" y="1283"/>
                    </a:lnTo>
                    <a:lnTo>
                      <a:pt x="125" y="1294"/>
                    </a:lnTo>
                    <a:lnTo>
                      <a:pt x="157" y="1304"/>
                    </a:lnTo>
                    <a:lnTo>
                      <a:pt x="188" y="1304"/>
                    </a:lnTo>
                    <a:lnTo>
                      <a:pt x="209" y="1336"/>
                    </a:lnTo>
                    <a:lnTo>
                      <a:pt x="240" y="1367"/>
                    </a:lnTo>
                    <a:lnTo>
                      <a:pt x="261" y="1398"/>
                    </a:lnTo>
                    <a:lnTo>
                      <a:pt x="292" y="1409"/>
                    </a:lnTo>
                    <a:lnTo>
                      <a:pt x="323" y="1409"/>
                    </a:lnTo>
                    <a:lnTo>
                      <a:pt x="355" y="1409"/>
                    </a:lnTo>
                    <a:lnTo>
                      <a:pt x="386" y="1409"/>
                    </a:lnTo>
                    <a:lnTo>
                      <a:pt x="417" y="1409"/>
                    </a:lnTo>
                    <a:lnTo>
                      <a:pt x="449" y="1409"/>
                    </a:lnTo>
                    <a:lnTo>
                      <a:pt x="480" y="1409"/>
                    </a:lnTo>
                    <a:lnTo>
                      <a:pt x="511" y="1409"/>
                    </a:lnTo>
                    <a:lnTo>
                      <a:pt x="543" y="1409"/>
                    </a:lnTo>
                    <a:lnTo>
                      <a:pt x="574" y="1409"/>
                    </a:lnTo>
                    <a:lnTo>
                      <a:pt x="605" y="1409"/>
                    </a:lnTo>
                    <a:lnTo>
                      <a:pt x="637" y="1409"/>
                    </a:lnTo>
                    <a:lnTo>
                      <a:pt x="668" y="1409"/>
                    </a:lnTo>
                    <a:lnTo>
                      <a:pt x="689" y="1377"/>
                    </a:lnTo>
                    <a:lnTo>
                      <a:pt x="720" y="1367"/>
                    </a:lnTo>
                    <a:lnTo>
                      <a:pt x="741" y="1336"/>
                    </a:lnTo>
                    <a:lnTo>
                      <a:pt x="772" y="1315"/>
                    </a:lnTo>
                    <a:lnTo>
                      <a:pt x="803" y="1283"/>
                    </a:lnTo>
                    <a:lnTo>
                      <a:pt x="835" y="1252"/>
                    </a:lnTo>
                    <a:lnTo>
                      <a:pt x="866" y="1231"/>
                    </a:lnTo>
                    <a:lnTo>
                      <a:pt x="866" y="1200"/>
                    </a:lnTo>
                    <a:lnTo>
                      <a:pt x="866" y="1169"/>
                    </a:lnTo>
                    <a:lnTo>
                      <a:pt x="866" y="1075"/>
                    </a:lnTo>
                    <a:lnTo>
                      <a:pt x="887" y="1043"/>
                    </a:lnTo>
                    <a:lnTo>
                      <a:pt x="918" y="1033"/>
                    </a:lnTo>
                    <a:lnTo>
                      <a:pt x="950" y="1023"/>
                    </a:lnTo>
                    <a:lnTo>
                      <a:pt x="981" y="1012"/>
                    </a:lnTo>
                    <a:lnTo>
                      <a:pt x="1012" y="1002"/>
                    </a:lnTo>
                    <a:lnTo>
                      <a:pt x="1043" y="981"/>
                    </a:lnTo>
                    <a:lnTo>
                      <a:pt x="1064" y="950"/>
                    </a:lnTo>
                    <a:lnTo>
                      <a:pt x="1085" y="918"/>
                    </a:lnTo>
                    <a:lnTo>
                      <a:pt x="1096" y="887"/>
                    </a:lnTo>
                    <a:lnTo>
                      <a:pt x="1106" y="856"/>
                    </a:lnTo>
                    <a:lnTo>
                      <a:pt x="1137" y="824"/>
                    </a:lnTo>
                    <a:lnTo>
                      <a:pt x="1158" y="793"/>
                    </a:lnTo>
                    <a:lnTo>
                      <a:pt x="1190" y="783"/>
                    </a:lnTo>
                    <a:lnTo>
                      <a:pt x="1221" y="772"/>
                    </a:lnTo>
                    <a:lnTo>
                      <a:pt x="1252" y="772"/>
                    </a:lnTo>
                    <a:lnTo>
                      <a:pt x="1283" y="783"/>
                    </a:lnTo>
                    <a:lnTo>
                      <a:pt x="1315" y="793"/>
                    </a:lnTo>
                    <a:lnTo>
                      <a:pt x="1346" y="803"/>
                    </a:lnTo>
                    <a:lnTo>
                      <a:pt x="1377" y="814"/>
                    </a:lnTo>
                    <a:lnTo>
                      <a:pt x="1409" y="814"/>
                    </a:lnTo>
                    <a:lnTo>
                      <a:pt x="1440" y="814"/>
                    </a:lnTo>
                    <a:lnTo>
                      <a:pt x="1471" y="814"/>
                    </a:lnTo>
                    <a:lnTo>
                      <a:pt x="1503" y="793"/>
                    </a:lnTo>
                    <a:lnTo>
                      <a:pt x="1534" y="772"/>
                    </a:lnTo>
                    <a:lnTo>
                      <a:pt x="1565" y="762"/>
                    </a:lnTo>
                    <a:lnTo>
                      <a:pt x="1597" y="762"/>
                    </a:lnTo>
                    <a:lnTo>
                      <a:pt x="1628" y="762"/>
                    </a:lnTo>
                    <a:lnTo>
                      <a:pt x="1659" y="762"/>
                    </a:lnTo>
                    <a:lnTo>
                      <a:pt x="1690" y="783"/>
                    </a:lnTo>
                    <a:lnTo>
                      <a:pt x="1722" y="793"/>
                    </a:lnTo>
                    <a:lnTo>
                      <a:pt x="1732" y="824"/>
                    </a:lnTo>
                    <a:lnTo>
                      <a:pt x="1732" y="856"/>
                    </a:lnTo>
                    <a:lnTo>
                      <a:pt x="1732" y="887"/>
                    </a:lnTo>
                    <a:lnTo>
                      <a:pt x="1732" y="918"/>
                    </a:lnTo>
                    <a:lnTo>
                      <a:pt x="1732" y="950"/>
                    </a:lnTo>
                    <a:lnTo>
                      <a:pt x="1743" y="981"/>
                    </a:lnTo>
                    <a:lnTo>
                      <a:pt x="1763" y="1012"/>
                    </a:lnTo>
                    <a:lnTo>
                      <a:pt x="1784" y="1043"/>
                    </a:lnTo>
                    <a:lnTo>
                      <a:pt x="1805" y="1075"/>
                    </a:lnTo>
                    <a:lnTo>
                      <a:pt x="1837" y="1096"/>
                    </a:lnTo>
                    <a:lnTo>
                      <a:pt x="1857" y="1127"/>
                    </a:lnTo>
                    <a:lnTo>
                      <a:pt x="1889" y="1148"/>
                    </a:lnTo>
                    <a:lnTo>
                      <a:pt x="1920" y="1169"/>
                    </a:lnTo>
                    <a:lnTo>
                      <a:pt x="1941" y="1200"/>
                    </a:lnTo>
                    <a:lnTo>
                      <a:pt x="1962" y="1231"/>
                    </a:lnTo>
                    <a:lnTo>
                      <a:pt x="1983" y="1263"/>
                    </a:lnTo>
                    <a:lnTo>
                      <a:pt x="2014" y="1283"/>
                    </a:lnTo>
                    <a:lnTo>
                      <a:pt x="2035" y="1315"/>
                    </a:lnTo>
                    <a:lnTo>
                      <a:pt x="2045" y="1346"/>
                    </a:lnTo>
                    <a:lnTo>
                      <a:pt x="2066" y="1377"/>
                    </a:lnTo>
                    <a:lnTo>
                      <a:pt x="2077" y="1409"/>
                    </a:lnTo>
                    <a:lnTo>
                      <a:pt x="2087" y="1440"/>
                    </a:lnTo>
                    <a:lnTo>
                      <a:pt x="2097" y="1471"/>
                    </a:lnTo>
                    <a:lnTo>
                      <a:pt x="2097" y="1503"/>
                    </a:lnTo>
                    <a:lnTo>
                      <a:pt x="2097" y="1534"/>
                    </a:lnTo>
                    <a:lnTo>
                      <a:pt x="2097" y="1565"/>
                    </a:lnTo>
                    <a:lnTo>
                      <a:pt x="2097" y="1597"/>
                    </a:lnTo>
                    <a:lnTo>
                      <a:pt x="2129" y="1628"/>
                    </a:lnTo>
                    <a:lnTo>
                      <a:pt x="2160" y="1649"/>
                    </a:lnTo>
                    <a:lnTo>
                      <a:pt x="2191" y="1649"/>
                    </a:lnTo>
                    <a:lnTo>
                      <a:pt x="2212" y="1617"/>
                    </a:lnTo>
                    <a:lnTo>
                      <a:pt x="2223" y="1586"/>
                    </a:lnTo>
                    <a:lnTo>
                      <a:pt x="2233" y="1555"/>
                    </a:lnTo>
                    <a:lnTo>
                      <a:pt x="2233" y="1523"/>
                    </a:lnTo>
                    <a:lnTo>
                      <a:pt x="2223" y="1492"/>
                    </a:lnTo>
                    <a:lnTo>
                      <a:pt x="2223" y="1461"/>
                    </a:lnTo>
                    <a:lnTo>
                      <a:pt x="2223" y="1430"/>
                    </a:lnTo>
                    <a:lnTo>
                      <a:pt x="2223" y="1398"/>
                    </a:lnTo>
                    <a:lnTo>
                      <a:pt x="2254" y="1388"/>
                    </a:lnTo>
                    <a:lnTo>
                      <a:pt x="2285" y="1388"/>
                    </a:lnTo>
                    <a:lnTo>
                      <a:pt x="2317" y="1398"/>
                    </a:lnTo>
                    <a:lnTo>
                      <a:pt x="2348" y="1409"/>
                    </a:lnTo>
                    <a:lnTo>
                      <a:pt x="2358" y="1377"/>
                    </a:lnTo>
                    <a:lnTo>
                      <a:pt x="2358" y="1346"/>
                    </a:lnTo>
                    <a:lnTo>
                      <a:pt x="2348" y="1315"/>
                    </a:lnTo>
                    <a:lnTo>
                      <a:pt x="2337" y="1283"/>
                    </a:lnTo>
                    <a:lnTo>
                      <a:pt x="2306" y="1273"/>
                    </a:lnTo>
                    <a:lnTo>
                      <a:pt x="2275" y="1242"/>
                    </a:lnTo>
                    <a:lnTo>
                      <a:pt x="2254" y="1210"/>
                    </a:lnTo>
                    <a:lnTo>
                      <a:pt x="2223" y="1190"/>
                    </a:lnTo>
                    <a:lnTo>
                      <a:pt x="2202" y="1158"/>
                    </a:lnTo>
                    <a:lnTo>
                      <a:pt x="2170" y="1137"/>
                    </a:lnTo>
                    <a:lnTo>
                      <a:pt x="2139" y="1117"/>
                    </a:lnTo>
                    <a:lnTo>
                      <a:pt x="2118" y="1085"/>
                    </a:lnTo>
                    <a:lnTo>
                      <a:pt x="2108" y="1054"/>
                    </a:lnTo>
                    <a:lnTo>
                      <a:pt x="2097" y="1023"/>
                    </a:lnTo>
                    <a:lnTo>
                      <a:pt x="2087" y="991"/>
                    </a:lnTo>
                    <a:lnTo>
                      <a:pt x="2066" y="960"/>
                    </a:lnTo>
                    <a:lnTo>
                      <a:pt x="2045" y="929"/>
                    </a:lnTo>
                    <a:lnTo>
                      <a:pt x="2014" y="897"/>
                    </a:lnTo>
                    <a:lnTo>
                      <a:pt x="2003" y="866"/>
                    </a:lnTo>
                    <a:lnTo>
                      <a:pt x="1983" y="835"/>
                    </a:lnTo>
                    <a:lnTo>
                      <a:pt x="1962" y="803"/>
                    </a:lnTo>
                    <a:lnTo>
                      <a:pt x="1941" y="772"/>
                    </a:lnTo>
                    <a:lnTo>
                      <a:pt x="1920" y="741"/>
                    </a:lnTo>
                    <a:lnTo>
                      <a:pt x="1899" y="710"/>
                    </a:lnTo>
                    <a:lnTo>
                      <a:pt x="1910" y="678"/>
                    </a:lnTo>
                    <a:lnTo>
                      <a:pt x="1941" y="668"/>
                    </a:lnTo>
                    <a:lnTo>
                      <a:pt x="1972" y="668"/>
                    </a:lnTo>
                    <a:lnTo>
                      <a:pt x="2003" y="668"/>
                    </a:lnTo>
                    <a:lnTo>
                      <a:pt x="2035" y="689"/>
                    </a:lnTo>
                    <a:lnTo>
                      <a:pt x="2056" y="720"/>
                    </a:lnTo>
                    <a:lnTo>
                      <a:pt x="2087" y="751"/>
                    </a:lnTo>
                    <a:lnTo>
                      <a:pt x="2108" y="783"/>
                    </a:lnTo>
                    <a:lnTo>
                      <a:pt x="2129" y="814"/>
                    </a:lnTo>
                    <a:lnTo>
                      <a:pt x="2139" y="845"/>
                    </a:lnTo>
                    <a:lnTo>
                      <a:pt x="2160" y="877"/>
                    </a:lnTo>
                    <a:lnTo>
                      <a:pt x="2191" y="908"/>
                    </a:lnTo>
                    <a:lnTo>
                      <a:pt x="2202" y="939"/>
                    </a:lnTo>
                    <a:lnTo>
                      <a:pt x="2233" y="970"/>
                    </a:lnTo>
                    <a:lnTo>
                      <a:pt x="2254" y="1002"/>
                    </a:lnTo>
                    <a:lnTo>
                      <a:pt x="2285" y="1033"/>
                    </a:lnTo>
                    <a:lnTo>
                      <a:pt x="2296" y="1064"/>
                    </a:lnTo>
                    <a:lnTo>
                      <a:pt x="2317" y="1096"/>
                    </a:lnTo>
                    <a:lnTo>
                      <a:pt x="2348" y="1127"/>
                    </a:lnTo>
                    <a:lnTo>
                      <a:pt x="2379" y="1158"/>
                    </a:lnTo>
                    <a:lnTo>
                      <a:pt x="2410" y="1190"/>
                    </a:lnTo>
                    <a:lnTo>
                      <a:pt x="2431" y="1221"/>
                    </a:lnTo>
                    <a:lnTo>
                      <a:pt x="2452" y="1252"/>
                    </a:lnTo>
                    <a:lnTo>
                      <a:pt x="2463" y="1283"/>
                    </a:lnTo>
                    <a:lnTo>
                      <a:pt x="2473" y="1315"/>
                    </a:lnTo>
                    <a:lnTo>
                      <a:pt x="2473" y="1346"/>
                    </a:lnTo>
                    <a:lnTo>
                      <a:pt x="2473" y="1377"/>
                    </a:lnTo>
                    <a:lnTo>
                      <a:pt x="2473" y="1409"/>
                    </a:lnTo>
                    <a:lnTo>
                      <a:pt x="2473" y="1440"/>
                    </a:lnTo>
                    <a:lnTo>
                      <a:pt x="2504" y="1461"/>
                    </a:lnTo>
                    <a:lnTo>
                      <a:pt x="2536" y="1482"/>
                    </a:lnTo>
                    <a:lnTo>
                      <a:pt x="2557" y="1513"/>
                    </a:lnTo>
                    <a:lnTo>
                      <a:pt x="2557" y="1544"/>
                    </a:lnTo>
                    <a:lnTo>
                      <a:pt x="2557" y="1576"/>
                    </a:lnTo>
                    <a:lnTo>
                      <a:pt x="2557" y="1607"/>
                    </a:lnTo>
                    <a:lnTo>
                      <a:pt x="2588" y="1628"/>
                    </a:lnTo>
                    <a:lnTo>
                      <a:pt x="2619" y="1649"/>
                    </a:lnTo>
                    <a:lnTo>
                      <a:pt x="2650" y="1670"/>
                    </a:lnTo>
                    <a:lnTo>
                      <a:pt x="2682" y="1690"/>
                    </a:lnTo>
                    <a:lnTo>
                      <a:pt x="2713" y="1711"/>
                    </a:lnTo>
                    <a:lnTo>
                      <a:pt x="2744" y="1711"/>
                    </a:lnTo>
                    <a:lnTo>
                      <a:pt x="2776" y="1711"/>
                    </a:lnTo>
                    <a:lnTo>
                      <a:pt x="2807" y="1701"/>
                    </a:lnTo>
                    <a:lnTo>
                      <a:pt x="2828" y="1670"/>
                    </a:lnTo>
                    <a:lnTo>
                      <a:pt x="2849" y="1638"/>
                    </a:lnTo>
                    <a:lnTo>
                      <a:pt x="2859" y="1607"/>
                    </a:lnTo>
                    <a:lnTo>
                      <a:pt x="2870" y="1576"/>
                    </a:lnTo>
                    <a:lnTo>
                      <a:pt x="2859" y="1544"/>
                    </a:lnTo>
                    <a:lnTo>
                      <a:pt x="2838" y="1513"/>
                    </a:lnTo>
                    <a:lnTo>
                      <a:pt x="2817" y="1482"/>
                    </a:lnTo>
                    <a:lnTo>
                      <a:pt x="2797" y="1450"/>
                    </a:lnTo>
                    <a:lnTo>
                      <a:pt x="2786" y="1419"/>
                    </a:lnTo>
                    <a:lnTo>
                      <a:pt x="2786" y="1388"/>
                    </a:lnTo>
                    <a:lnTo>
                      <a:pt x="2817" y="1357"/>
                    </a:lnTo>
                    <a:lnTo>
                      <a:pt x="2849" y="1336"/>
                    </a:lnTo>
                    <a:lnTo>
                      <a:pt x="2880" y="1325"/>
                    </a:lnTo>
                    <a:lnTo>
                      <a:pt x="2911" y="1315"/>
                    </a:lnTo>
                    <a:lnTo>
                      <a:pt x="2943" y="1294"/>
                    </a:lnTo>
                    <a:lnTo>
                      <a:pt x="2974" y="1273"/>
                    </a:lnTo>
                    <a:lnTo>
                      <a:pt x="2984" y="1190"/>
                    </a:lnTo>
                    <a:lnTo>
                      <a:pt x="2995" y="1106"/>
                    </a:lnTo>
                    <a:lnTo>
                      <a:pt x="3026" y="1096"/>
                    </a:lnTo>
                    <a:lnTo>
                      <a:pt x="3057" y="1096"/>
                    </a:lnTo>
                    <a:lnTo>
                      <a:pt x="3089" y="1096"/>
                    </a:lnTo>
                    <a:lnTo>
                      <a:pt x="3120" y="1106"/>
                    </a:lnTo>
                    <a:lnTo>
                      <a:pt x="3151" y="1127"/>
                    </a:lnTo>
                    <a:lnTo>
                      <a:pt x="3183" y="1148"/>
                    </a:lnTo>
                    <a:lnTo>
                      <a:pt x="3214" y="1158"/>
                    </a:lnTo>
                    <a:lnTo>
                      <a:pt x="3235" y="1127"/>
                    </a:lnTo>
                    <a:lnTo>
                      <a:pt x="3235" y="1096"/>
                    </a:lnTo>
                    <a:lnTo>
                      <a:pt x="3235" y="1064"/>
                    </a:lnTo>
                    <a:lnTo>
                      <a:pt x="3214" y="1033"/>
                    </a:lnTo>
                    <a:lnTo>
                      <a:pt x="3193" y="1002"/>
                    </a:lnTo>
                    <a:lnTo>
                      <a:pt x="3183" y="970"/>
                    </a:lnTo>
                    <a:lnTo>
                      <a:pt x="3183" y="939"/>
                    </a:lnTo>
                    <a:lnTo>
                      <a:pt x="3183" y="908"/>
                    </a:lnTo>
                    <a:lnTo>
                      <a:pt x="3183" y="877"/>
                    </a:lnTo>
                    <a:lnTo>
                      <a:pt x="3183" y="845"/>
                    </a:lnTo>
                    <a:lnTo>
                      <a:pt x="3183" y="814"/>
                    </a:lnTo>
                    <a:lnTo>
                      <a:pt x="3183" y="783"/>
                    </a:lnTo>
                    <a:lnTo>
                      <a:pt x="3183" y="751"/>
                    </a:lnTo>
                    <a:lnTo>
                      <a:pt x="3193" y="668"/>
                    </a:lnTo>
                    <a:lnTo>
                      <a:pt x="3193" y="637"/>
                    </a:lnTo>
                    <a:lnTo>
                      <a:pt x="3203" y="605"/>
                    </a:lnTo>
                    <a:lnTo>
                      <a:pt x="3235" y="574"/>
                    </a:lnTo>
                    <a:lnTo>
                      <a:pt x="3266" y="563"/>
                    </a:lnTo>
                    <a:lnTo>
                      <a:pt x="3297" y="543"/>
                    </a:lnTo>
                    <a:lnTo>
                      <a:pt x="3329" y="532"/>
                    </a:lnTo>
                    <a:lnTo>
                      <a:pt x="3360" y="522"/>
                    </a:lnTo>
                    <a:lnTo>
                      <a:pt x="3391" y="522"/>
                    </a:lnTo>
                    <a:lnTo>
                      <a:pt x="3423" y="522"/>
                    </a:lnTo>
                    <a:lnTo>
                      <a:pt x="3454" y="553"/>
                    </a:lnTo>
                    <a:lnTo>
                      <a:pt x="3475" y="584"/>
                    </a:lnTo>
                    <a:lnTo>
                      <a:pt x="3475" y="616"/>
                    </a:lnTo>
                    <a:lnTo>
                      <a:pt x="3496" y="647"/>
                    </a:lnTo>
                    <a:lnTo>
                      <a:pt x="3527" y="668"/>
                    </a:lnTo>
                    <a:lnTo>
                      <a:pt x="3558" y="699"/>
                    </a:lnTo>
                    <a:lnTo>
                      <a:pt x="3590" y="710"/>
                    </a:lnTo>
                    <a:lnTo>
                      <a:pt x="3621" y="710"/>
                    </a:lnTo>
                    <a:lnTo>
                      <a:pt x="3652" y="699"/>
                    </a:lnTo>
                    <a:lnTo>
                      <a:pt x="3673" y="668"/>
                    </a:lnTo>
                    <a:lnTo>
                      <a:pt x="3694" y="637"/>
                    </a:lnTo>
                    <a:lnTo>
                      <a:pt x="3704" y="605"/>
                    </a:lnTo>
                    <a:lnTo>
                      <a:pt x="3694" y="574"/>
                    </a:lnTo>
                    <a:lnTo>
                      <a:pt x="3673" y="543"/>
                    </a:lnTo>
                    <a:lnTo>
                      <a:pt x="3652" y="511"/>
                    </a:lnTo>
                    <a:lnTo>
                      <a:pt x="3652" y="480"/>
                    </a:lnTo>
                    <a:lnTo>
                      <a:pt x="3652" y="449"/>
                    </a:lnTo>
                    <a:lnTo>
                      <a:pt x="3673" y="417"/>
                    </a:lnTo>
                    <a:lnTo>
                      <a:pt x="3704" y="397"/>
                    </a:lnTo>
                    <a:lnTo>
                      <a:pt x="3736" y="386"/>
                    </a:lnTo>
                    <a:lnTo>
                      <a:pt x="3767" y="365"/>
                    </a:lnTo>
                    <a:lnTo>
                      <a:pt x="3777" y="397"/>
                    </a:lnTo>
                    <a:lnTo>
                      <a:pt x="3798" y="428"/>
                    </a:lnTo>
                    <a:lnTo>
                      <a:pt x="3819" y="459"/>
                    </a:lnTo>
                    <a:lnTo>
                      <a:pt x="3809" y="490"/>
                    </a:lnTo>
                    <a:lnTo>
                      <a:pt x="3788" y="522"/>
                    </a:lnTo>
                    <a:lnTo>
                      <a:pt x="3767" y="553"/>
                    </a:lnTo>
                    <a:lnTo>
                      <a:pt x="3767" y="584"/>
                    </a:lnTo>
                    <a:lnTo>
                      <a:pt x="3767" y="616"/>
                    </a:lnTo>
                    <a:lnTo>
                      <a:pt x="3798" y="637"/>
                    </a:lnTo>
                    <a:lnTo>
                      <a:pt x="3830" y="668"/>
                    </a:lnTo>
                    <a:lnTo>
                      <a:pt x="3861" y="678"/>
                    </a:lnTo>
                    <a:lnTo>
                      <a:pt x="3892" y="689"/>
                    </a:lnTo>
                    <a:lnTo>
                      <a:pt x="3923" y="710"/>
                    </a:lnTo>
                    <a:lnTo>
                      <a:pt x="3955" y="720"/>
                    </a:lnTo>
                    <a:lnTo>
                      <a:pt x="3986" y="730"/>
                    </a:lnTo>
                    <a:lnTo>
                      <a:pt x="4017" y="751"/>
                    </a:lnTo>
                    <a:lnTo>
                      <a:pt x="4049" y="783"/>
                    </a:lnTo>
                    <a:lnTo>
                      <a:pt x="4070" y="814"/>
                    </a:lnTo>
                    <a:lnTo>
                      <a:pt x="4090" y="845"/>
                    </a:lnTo>
                    <a:lnTo>
                      <a:pt x="4101" y="877"/>
                    </a:lnTo>
                    <a:lnTo>
                      <a:pt x="4080" y="908"/>
                    </a:lnTo>
                    <a:lnTo>
                      <a:pt x="4070" y="939"/>
                    </a:lnTo>
                    <a:lnTo>
                      <a:pt x="4038" y="950"/>
                    </a:lnTo>
                    <a:lnTo>
                      <a:pt x="4007" y="950"/>
                    </a:lnTo>
                    <a:lnTo>
                      <a:pt x="3976" y="950"/>
                    </a:lnTo>
                    <a:lnTo>
                      <a:pt x="3944" y="950"/>
                    </a:lnTo>
                    <a:lnTo>
                      <a:pt x="3913" y="950"/>
                    </a:lnTo>
                    <a:lnTo>
                      <a:pt x="3882" y="950"/>
                    </a:lnTo>
                    <a:lnTo>
                      <a:pt x="3850" y="950"/>
                    </a:lnTo>
                    <a:lnTo>
                      <a:pt x="3819" y="960"/>
                    </a:lnTo>
                    <a:lnTo>
                      <a:pt x="3788" y="960"/>
                    </a:lnTo>
                    <a:lnTo>
                      <a:pt x="3757" y="960"/>
                    </a:lnTo>
                    <a:lnTo>
                      <a:pt x="3725" y="960"/>
                    </a:lnTo>
                    <a:lnTo>
                      <a:pt x="3694" y="970"/>
                    </a:lnTo>
                    <a:lnTo>
                      <a:pt x="3663" y="981"/>
                    </a:lnTo>
                    <a:lnTo>
                      <a:pt x="3631" y="1002"/>
                    </a:lnTo>
                    <a:lnTo>
                      <a:pt x="3600" y="1012"/>
                    </a:lnTo>
                    <a:lnTo>
                      <a:pt x="3569" y="1033"/>
                    </a:lnTo>
                    <a:lnTo>
                      <a:pt x="3537" y="1064"/>
                    </a:lnTo>
                    <a:lnTo>
                      <a:pt x="3506" y="1085"/>
                    </a:lnTo>
                    <a:lnTo>
                      <a:pt x="3475" y="1106"/>
                    </a:lnTo>
                    <a:lnTo>
                      <a:pt x="3454" y="1137"/>
                    </a:lnTo>
                    <a:lnTo>
                      <a:pt x="3423" y="1158"/>
                    </a:lnTo>
                    <a:lnTo>
                      <a:pt x="3391" y="1179"/>
                    </a:lnTo>
                    <a:lnTo>
                      <a:pt x="3360" y="1190"/>
                    </a:lnTo>
                    <a:lnTo>
                      <a:pt x="3329" y="1200"/>
                    </a:lnTo>
                    <a:lnTo>
                      <a:pt x="3297" y="1221"/>
                    </a:lnTo>
                    <a:lnTo>
                      <a:pt x="3266" y="1252"/>
                    </a:lnTo>
                    <a:lnTo>
                      <a:pt x="3235" y="1273"/>
                    </a:lnTo>
                    <a:lnTo>
                      <a:pt x="3203" y="1283"/>
                    </a:lnTo>
                    <a:lnTo>
                      <a:pt x="3172" y="1294"/>
                    </a:lnTo>
                    <a:lnTo>
                      <a:pt x="3141" y="1304"/>
                    </a:lnTo>
                    <a:lnTo>
                      <a:pt x="3120" y="1336"/>
                    </a:lnTo>
                    <a:lnTo>
                      <a:pt x="3089" y="1357"/>
                    </a:lnTo>
                    <a:lnTo>
                      <a:pt x="3078" y="1388"/>
                    </a:lnTo>
                    <a:lnTo>
                      <a:pt x="3057" y="1419"/>
                    </a:lnTo>
                    <a:lnTo>
                      <a:pt x="3057" y="1450"/>
                    </a:lnTo>
                    <a:lnTo>
                      <a:pt x="3068" y="1482"/>
                    </a:lnTo>
                    <a:lnTo>
                      <a:pt x="3078" y="1513"/>
                    </a:lnTo>
                    <a:lnTo>
                      <a:pt x="3089" y="1544"/>
                    </a:lnTo>
                    <a:lnTo>
                      <a:pt x="3120" y="1565"/>
                    </a:lnTo>
                    <a:lnTo>
                      <a:pt x="3130" y="1597"/>
                    </a:lnTo>
                    <a:lnTo>
                      <a:pt x="3151" y="1628"/>
                    </a:lnTo>
                    <a:lnTo>
                      <a:pt x="3172" y="1659"/>
                    </a:lnTo>
                    <a:lnTo>
                      <a:pt x="3203" y="1690"/>
                    </a:lnTo>
                    <a:lnTo>
                      <a:pt x="3235" y="1711"/>
                    </a:lnTo>
                    <a:lnTo>
                      <a:pt x="3245" y="1743"/>
                    </a:lnTo>
                    <a:lnTo>
                      <a:pt x="3277" y="1763"/>
                    </a:lnTo>
                    <a:lnTo>
                      <a:pt x="3308" y="1763"/>
                    </a:lnTo>
                    <a:lnTo>
                      <a:pt x="3339" y="1763"/>
                    </a:lnTo>
                    <a:lnTo>
                      <a:pt x="3370" y="1763"/>
                    </a:lnTo>
                    <a:lnTo>
                      <a:pt x="3402" y="1763"/>
                    </a:lnTo>
                    <a:lnTo>
                      <a:pt x="3433" y="1753"/>
                    </a:lnTo>
                    <a:lnTo>
                      <a:pt x="3464" y="1743"/>
                    </a:lnTo>
                    <a:lnTo>
                      <a:pt x="3496" y="1743"/>
                    </a:lnTo>
                    <a:lnTo>
                      <a:pt x="3527" y="1743"/>
                    </a:lnTo>
                    <a:lnTo>
                      <a:pt x="3558" y="1753"/>
                    </a:lnTo>
                    <a:lnTo>
                      <a:pt x="3590" y="1763"/>
                    </a:lnTo>
                    <a:lnTo>
                      <a:pt x="3621" y="1774"/>
                    </a:lnTo>
                    <a:lnTo>
                      <a:pt x="3652" y="1774"/>
                    </a:lnTo>
                    <a:lnTo>
                      <a:pt x="3683" y="1774"/>
                    </a:lnTo>
                    <a:lnTo>
                      <a:pt x="3704" y="1743"/>
                    </a:lnTo>
                    <a:lnTo>
                      <a:pt x="3725" y="1711"/>
                    </a:lnTo>
                    <a:lnTo>
                      <a:pt x="3736" y="1680"/>
                    </a:lnTo>
                    <a:lnTo>
                      <a:pt x="3757" y="1649"/>
                    </a:lnTo>
                    <a:lnTo>
                      <a:pt x="3788" y="1628"/>
                    </a:lnTo>
                    <a:lnTo>
                      <a:pt x="3819" y="1617"/>
                    </a:lnTo>
                    <a:lnTo>
                      <a:pt x="3830" y="1649"/>
                    </a:lnTo>
                    <a:lnTo>
                      <a:pt x="3830" y="1680"/>
                    </a:lnTo>
                    <a:lnTo>
                      <a:pt x="3819" y="1711"/>
                    </a:lnTo>
                    <a:lnTo>
                      <a:pt x="3809" y="1743"/>
                    </a:lnTo>
                    <a:lnTo>
                      <a:pt x="3830" y="1774"/>
                    </a:lnTo>
                    <a:lnTo>
                      <a:pt x="3861" y="1795"/>
                    </a:lnTo>
                    <a:lnTo>
                      <a:pt x="3882" y="1826"/>
                    </a:lnTo>
                    <a:lnTo>
                      <a:pt x="3892" y="1857"/>
                    </a:lnTo>
                    <a:lnTo>
                      <a:pt x="3913" y="1889"/>
                    </a:lnTo>
                    <a:lnTo>
                      <a:pt x="3913" y="1920"/>
                    </a:lnTo>
                    <a:lnTo>
                      <a:pt x="3913" y="1951"/>
                    </a:lnTo>
                    <a:lnTo>
                      <a:pt x="3903" y="1983"/>
                    </a:lnTo>
                    <a:lnTo>
                      <a:pt x="3903" y="2014"/>
                    </a:lnTo>
                    <a:lnTo>
                      <a:pt x="3903" y="2045"/>
                    </a:lnTo>
                    <a:lnTo>
                      <a:pt x="3882" y="2077"/>
                    </a:lnTo>
                    <a:lnTo>
                      <a:pt x="3850" y="2097"/>
                    </a:lnTo>
                    <a:lnTo>
                      <a:pt x="3819" y="2118"/>
                    </a:lnTo>
                    <a:lnTo>
                      <a:pt x="3788" y="2150"/>
                    </a:lnTo>
                    <a:lnTo>
                      <a:pt x="3757" y="2170"/>
                    </a:lnTo>
                    <a:lnTo>
                      <a:pt x="3725" y="2191"/>
                    </a:lnTo>
                    <a:lnTo>
                      <a:pt x="3694" y="2212"/>
                    </a:lnTo>
                    <a:lnTo>
                      <a:pt x="3663" y="2233"/>
                    </a:lnTo>
                    <a:lnTo>
                      <a:pt x="3631" y="2264"/>
                    </a:lnTo>
                    <a:lnTo>
                      <a:pt x="3600" y="2285"/>
                    </a:lnTo>
                    <a:lnTo>
                      <a:pt x="3590" y="2317"/>
                    </a:lnTo>
                    <a:lnTo>
                      <a:pt x="3569" y="2348"/>
                    </a:lnTo>
                    <a:lnTo>
                      <a:pt x="3548" y="2379"/>
                    </a:lnTo>
                    <a:lnTo>
                      <a:pt x="3527" y="2410"/>
                    </a:lnTo>
                    <a:lnTo>
                      <a:pt x="3506" y="2442"/>
                    </a:lnTo>
                    <a:lnTo>
                      <a:pt x="3485" y="2473"/>
                    </a:lnTo>
                    <a:lnTo>
                      <a:pt x="3475" y="2504"/>
                    </a:lnTo>
                    <a:lnTo>
                      <a:pt x="3443" y="2515"/>
                    </a:lnTo>
                    <a:lnTo>
                      <a:pt x="3412" y="2515"/>
                    </a:lnTo>
                    <a:lnTo>
                      <a:pt x="3381" y="2515"/>
                    </a:lnTo>
                    <a:lnTo>
                      <a:pt x="3350" y="2515"/>
                    </a:lnTo>
                    <a:lnTo>
                      <a:pt x="3318" y="2504"/>
                    </a:lnTo>
                    <a:lnTo>
                      <a:pt x="3287" y="2504"/>
                    </a:lnTo>
                    <a:lnTo>
                      <a:pt x="3256" y="2483"/>
                    </a:lnTo>
                    <a:lnTo>
                      <a:pt x="3224" y="2463"/>
                    </a:lnTo>
                    <a:lnTo>
                      <a:pt x="3193" y="2442"/>
                    </a:lnTo>
                    <a:lnTo>
                      <a:pt x="3162" y="2442"/>
                    </a:lnTo>
                    <a:lnTo>
                      <a:pt x="3130" y="2442"/>
                    </a:lnTo>
                    <a:lnTo>
                      <a:pt x="3099" y="2442"/>
                    </a:lnTo>
                    <a:lnTo>
                      <a:pt x="3068" y="2452"/>
                    </a:lnTo>
                    <a:lnTo>
                      <a:pt x="3047" y="2483"/>
                    </a:lnTo>
                    <a:lnTo>
                      <a:pt x="3016" y="2504"/>
                    </a:lnTo>
                    <a:lnTo>
                      <a:pt x="2984" y="2504"/>
                    </a:lnTo>
                    <a:lnTo>
                      <a:pt x="2901" y="2504"/>
                    </a:lnTo>
                    <a:lnTo>
                      <a:pt x="2870" y="2504"/>
                    </a:lnTo>
                    <a:lnTo>
                      <a:pt x="2838" y="2504"/>
                    </a:lnTo>
                    <a:lnTo>
                      <a:pt x="2807" y="2504"/>
                    </a:lnTo>
                    <a:lnTo>
                      <a:pt x="2776" y="2504"/>
                    </a:lnTo>
                    <a:lnTo>
                      <a:pt x="2744" y="2494"/>
                    </a:lnTo>
                    <a:lnTo>
                      <a:pt x="2713" y="2483"/>
                    </a:lnTo>
                    <a:lnTo>
                      <a:pt x="2682" y="2452"/>
                    </a:lnTo>
                    <a:lnTo>
                      <a:pt x="2650" y="2431"/>
                    </a:lnTo>
                    <a:lnTo>
                      <a:pt x="2619" y="2410"/>
                    </a:lnTo>
                    <a:lnTo>
                      <a:pt x="2588" y="2410"/>
                    </a:lnTo>
                    <a:lnTo>
                      <a:pt x="2557" y="2400"/>
                    </a:lnTo>
                    <a:lnTo>
                      <a:pt x="2525" y="2400"/>
                    </a:lnTo>
                    <a:lnTo>
                      <a:pt x="2494" y="2400"/>
                    </a:lnTo>
                    <a:lnTo>
                      <a:pt x="2463" y="2400"/>
                    </a:lnTo>
                    <a:lnTo>
                      <a:pt x="2379" y="2400"/>
                    </a:lnTo>
                    <a:lnTo>
                      <a:pt x="2348" y="2400"/>
                    </a:lnTo>
                    <a:lnTo>
                      <a:pt x="2317" y="2400"/>
                    </a:lnTo>
                    <a:lnTo>
                      <a:pt x="2285" y="2400"/>
                    </a:lnTo>
                    <a:lnTo>
                      <a:pt x="2254" y="2400"/>
                    </a:lnTo>
                    <a:lnTo>
                      <a:pt x="2223" y="2400"/>
                    </a:lnTo>
                    <a:lnTo>
                      <a:pt x="2191" y="2410"/>
                    </a:lnTo>
                    <a:lnTo>
                      <a:pt x="2160" y="2410"/>
                    </a:lnTo>
                    <a:lnTo>
                      <a:pt x="2129" y="2421"/>
                    </a:lnTo>
                    <a:lnTo>
                      <a:pt x="2097" y="2431"/>
                    </a:lnTo>
                    <a:lnTo>
                      <a:pt x="2087" y="2463"/>
                    </a:lnTo>
                    <a:lnTo>
                      <a:pt x="2087" y="2494"/>
                    </a:lnTo>
                    <a:lnTo>
                      <a:pt x="2087" y="2525"/>
                    </a:lnTo>
                    <a:lnTo>
                      <a:pt x="2087" y="2557"/>
                    </a:lnTo>
                    <a:lnTo>
                      <a:pt x="2056" y="2577"/>
                    </a:lnTo>
                    <a:lnTo>
                      <a:pt x="2024" y="2567"/>
                    </a:lnTo>
                    <a:lnTo>
                      <a:pt x="1993" y="2546"/>
                    </a:lnTo>
                    <a:lnTo>
                      <a:pt x="1972" y="2515"/>
                    </a:lnTo>
                    <a:lnTo>
                      <a:pt x="1951" y="2483"/>
                    </a:lnTo>
                    <a:lnTo>
                      <a:pt x="1920" y="2452"/>
                    </a:lnTo>
                    <a:lnTo>
                      <a:pt x="1889" y="2431"/>
                    </a:lnTo>
                    <a:lnTo>
                      <a:pt x="1857" y="2410"/>
                    </a:lnTo>
                    <a:lnTo>
                      <a:pt x="1826" y="2390"/>
                    </a:lnTo>
                    <a:lnTo>
                      <a:pt x="1805" y="2358"/>
                    </a:lnTo>
                    <a:lnTo>
                      <a:pt x="1774" y="2337"/>
                    </a:lnTo>
                    <a:lnTo>
                      <a:pt x="1743" y="2306"/>
                    </a:lnTo>
                    <a:lnTo>
                      <a:pt x="1722" y="2275"/>
                    </a:lnTo>
                    <a:lnTo>
                      <a:pt x="1690" y="2264"/>
                    </a:lnTo>
                    <a:lnTo>
                      <a:pt x="1659" y="2254"/>
                    </a:lnTo>
                    <a:lnTo>
                      <a:pt x="1628" y="2254"/>
                    </a:lnTo>
                    <a:lnTo>
                      <a:pt x="1597" y="2254"/>
                    </a:lnTo>
                    <a:lnTo>
                      <a:pt x="1513" y="2254"/>
                    </a:lnTo>
                    <a:lnTo>
                      <a:pt x="1482" y="2233"/>
                    </a:lnTo>
                    <a:lnTo>
                      <a:pt x="1471" y="2202"/>
                    </a:lnTo>
                    <a:lnTo>
                      <a:pt x="1471" y="2170"/>
                    </a:lnTo>
                    <a:lnTo>
                      <a:pt x="1461" y="2139"/>
                    </a:lnTo>
                    <a:lnTo>
                      <a:pt x="1461" y="2108"/>
                    </a:lnTo>
                    <a:lnTo>
                      <a:pt x="1461" y="2077"/>
                    </a:lnTo>
                    <a:lnTo>
                      <a:pt x="1461" y="2045"/>
                    </a:lnTo>
                    <a:lnTo>
                      <a:pt x="1461" y="2014"/>
                    </a:lnTo>
                    <a:lnTo>
                      <a:pt x="1461" y="1983"/>
                    </a:lnTo>
                    <a:lnTo>
                      <a:pt x="1461" y="1951"/>
                    </a:lnTo>
                    <a:lnTo>
                      <a:pt x="1450" y="1920"/>
                    </a:lnTo>
                    <a:lnTo>
                      <a:pt x="1440" y="1889"/>
                    </a:lnTo>
                    <a:lnTo>
                      <a:pt x="1440" y="1857"/>
                    </a:lnTo>
                    <a:lnTo>
                      <a:pt x="1419" y="1826"/>
                    </a:lnTo>
                    <a:lnTo>
                      <a:pt x="1388" y="1805"/>
                    </a:lnTo>
                    <a:lnTo>
                      <a:pt x="1357" y="1805"/>
                    </a:lnTo>
                    <a:lnTo>
                      <a:pt x="1325" y="1805"/>
                    </a:lnTo>
                    <a:lnTo>
                      <a:pt x="1294" y="1805"/>
                    </a:lnTo>
                    <a:lnTo>
                      <a:pt x="1210" y="1805"/>
                    </a:lnTo>
                    <a:lnTo>
                      <a:pt x="1179" y="1816"/>
                    </a:lnTo>
                    <a:lnTo>
                      <a:pt x="1096" y="1816"/>
                    </a:lnTo>
                    <a:lnTo>
                      <a:pt x="1064" y="1826"/>
                    </a:lnTo>
                    <a:lnTo>
                      <a:pt x="1033" y="1826"/>
                    </a:lnTo>
                    <a:lnTo>
                      <a:pt x="1002" y="1826"/>
                    </a:lnTo>
                    <a:lnTo>
                      <a:pt x="970" y="1826"/>
                    </a:lnTo>
                    <a:lnTo>
                      <a:pt x="939" y="1826"/>
                    </a:lnTo>
                    <a:lnTo>
                      <a:pt x="908" y="1805"/>
                    </a:lnTo>
                    <a:lnTo>
                      <a:pt x="877" y="1784"/>
                    </a:lnTo>
                    <a:lnTo>
                      <a:pt x="845" y="1763"/>
                    </a:lnTo>
                    <a:lnTo>
                      <a:pt x="814" y="1732"/>
                    </a:lnTo>
                    <a:lnTo>
                      <a:pt x="783" y="1722"/>
                    </a:lnTo>
                    <a:lnTo>
                      <a:pt x="751" y="1711"/>
                    </a:lnTo>
                    <a:lnTo>
                      <a:pt x="678" y="1701"/>
                    </a:lnTo>
                    <a:lnTo>
                      <a:pt x="605" y="1701"/>
                    </a:lnTo>
                    <a:lnTo>
                      <a:pt x="522" y="1690"/>
                    </a:lnTo>
                    <a:lnTo>
                      <a:pt x="490" y="1680"/>
                    </a:lnTo>
                    <a:lnTo>
                      <a:pt x="459" y="1680"/>
                    </a:lnTo>
                    <a:lnTo>
                      <a:pt x="428" y="1649"/>
                    </a:lnTo>
                    <a:lnTo>
                      <a:pt x="407" y="1617"/>
                    </a:lnTo>
                    <a:lnTo>
                      <a:pt x="376" y="1597"/>
                    </a:lnTo>
                    <a:lnTo>
                      <a:pt x="344" y="1576"/>
                    </a:lnTo>
                    <a:lnTo>
                      <a:pt x="313" y="1576"/>
                    </a:lnTo>
                    <a:lnTo>
                      <a:pt x="282" y="1576"/>
                    </a:lnTo>
                    <a:lnTo>
                      <a:pt x="209" y="1576"/>
                    </a:lnTo>
                    <a:lnTo>
                      <a:pt x="177" y="1586"/>
                    </a:lnTo>
                    <a:lnTo>
                      <a:pt x="146" y="1597"/>
                    </a:lnTo>
                    <a:lnTo>
                      <a:pt x="125" y="1628"/>
                    </a:lnTo>
                    <a:lnTo>
                      <a:pt x="104" y="1659"/>
                    </a:lnTo>
                    <a:lnTo>
                      <a:pt x="73" y="1690"/>
                    </a:lnTo>
                    <a:lnTo>
                      <a:pt x="52" y="1722"/>
                    </a:lnTo>
                    <a:lnTo>
                      <a:pt x="21" y="1743"/>
                    </a:lnTo>
                    <a:lnTo>
                      <a:pt x="0" y="1774"/>
                    </a:lnTo>
                    <a:lnTo>
                      <a:pt x="0" y="1743"/>
                    </a:lnTo>
                    <a:lnTo>
                      <a:pt x="0" y="1711"/>
                    </a:lnTo>
                    <a:lnTo>
                      <a:pt x="0" y="1680"/>
                    </a:lnTo>
                    <a:lnTo>
                      <a:pt x="0" y="1649"/>
                    </a:lnTo>
                    <a:lnTo>
                      <a:pt x="0" y="1617"/>
                    </a:lnTo>
                    <a:lnTo>
                      <a:pt x="0" y="1534"/>
                    </a:lnTo>
                    <a:lnTo>
                      <a:pt x="0" y="1440"/>
                    </a:lnTo>
                    <a:lnTo>
                      <a:pt x="0" y="1357"/>
                    </a:lnTo>
                    <a:lnTo>
                      <a:pt x="0" y="1263"/>
                    </a:lnTo>
                    <a:lnTo>
                      <a:pt x="0" y="1169"/>
                    </a:lnTo>
                    <a:lnTo>
                      <a:pt x="0" y="1075"/>
                    </a:lnTo>
                    <a:lnTo>
                      <a:pt x="0" y="1043"/>
                    </a:lnTo>
                    <a:lnTo>
                      <a:pt x="0" y="1012"/>
                    </a:lnTo>
                    <a:lnTo>
                      <a:pt x="0" y="981"/>
                    </a:lnTo>
                    <a:lnTo>
                      <a:pt x="0" y="908"/>
                    </a:lnTo>
                    <a:lnTo>
                      <a:pt x="0" y="814"/>
                    </a:lnTo>
                    <a:lnTo>
                      <a:pt x="0" y="730"/>
                    </a:lnTo>
                    <a:lnTo>
                      <a:pt x="0" y="657"/>
                    </a:lnTo>
                    <a:lnTo>
                      <a:pt x="0" y="584"/>
                    </a:lnTo>
                    <a:lnTo>
                      <a:pt x="0" y="501"/>
                    </a:lnTo>
                    <a:lnTo>
                      <a:pt x="0" y="417"/>
                    </a:lnTo>
                    <a:lnTo>
                      <a:pt x="0" y="323"/>
                    </a:lnTo>
                    <a:lnTo>
                      <a:pt x="0" y="230"/>
                    </a:lnTo>
                    <a:lnTo>
                      <a:pt x="0" y="136"/>
                    </a:lnTo>
                    <a:lnTo>
                      <a:pt x="0" y="104"/>
                    </a:lnTo>
                    <a:lnTo>
                      <a:pt x="0" y="73"/>
                    </a:lnTo>
                    <a:lnTo>
                      <a:pt x="0" y="42"/>
                    </a:lnTo>
                    <a:lnTo>
                      <a:pt x="31" y="21"/>
                    </a:lnTo>
                    <a:lnTo>
                      <a:pt x="63" y="21"/>
                    </a:lnTo>
                    <a:lnTo>
                      <a:pt x="94" y="21"/>
                    </a:lnTo>
                    <a:lnTo>
                      <a:pt x="125" y="21"/>
                    </a:lnTo>
                    <a:lnTo>
                      <a:pt x="157" y="21"/>
                    </a:lnTo>
                    <a:lnTo>
                      <a:pt x="240" y="21"/>
                    </a:lnTo>
                    <a:lnTo>
                      <a:pt x="313" y="21"/>
                    </a:lnTo>
                    <a:lnTo>
                      <a:pt x="397" y="21"/>
                    </a:lnTo>
                    <a:lnTo>
                      <a:pt x="490" y="21"/>
                    </a:lnTo>
                    <a:lnTo>
                      <a:pt x="563" y="21"/>
                    </a:lnTo>
                    <a:lnTo>
                      <a:pt x="647" y="21"/>
                    </a:lnTo>
                    <a:lnTo>
                      <a:pt x="720" y="21"/>
                    </a:lnTo>
                    <a:lnTo>
                      <a:pt x="751" y="21"/>
                    </a:lnTo>
                    <a:lnTo>
                      <a:pt x="783" y="21"/>
                    </a:lnTo>
                    <a:lnTo>
                      <a:pt x="720" y="0"/>
                    </a:lnTo>
                  </a:path>
                </a:pathLst>
              </a:custGeom>
              <a:solidFill>
                <a:srgbClr val="114FFB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8" name="Freeform 6">
                <a:extLst>
                  <a:ext uri="{FF2B5EF4-FFF2-40B4-BE49-F238E27FC236}">
                    <a16:creationId xmlns:a16="http://schemas.microsoft.com/office/drawing/2014/main" id="{1147D532-9B1F-D9A1-BC44-381D6202B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2" y="2473"/>
                <a:ext cx="210" cy="976"/>
              </a:xfrm>
              <a:custGeom>
                <a:avLst/>
                <a:gdLst>
                  <a:gd name="T0" fmla="*/ 0 w 210"/>
                  <a:gd name="T1" fmla="*/ 0 h 976"/>
                  <a:gd name="T2" fmla="*/ 21 w 210"/>
                  <a:gd name="T3" fmla="*/ 35 h 976"/>
                  <a:gd name="T4" fmla="*/ 42 w 210"/>
                  <a:gd name="T5" fmla="*/ 67 h 976"/>
                  <a:gd name="T6" fmla="*/ 42 w 210"/>
                  <a:gd name="T7" fmla="*/ 98 h 976"/>
                  <a:gd name="T8" fmla="*/ 42 w 210"/>
                  <a:gd name="T9" fmla="*/ 129 h 976"/>
                  <a:gd name="T10" fmla="*/ 42 w 210"/>
                  <a:gd name="T11" fmla="*/ 161 h 976"/>
                  <a:gd name="T12" fmla="*/ 31 w 210"/>
                  <a:gd name="T13" fmla="*/ 192 h 976"/>
                  <a:gd name="T14" fmla="*/ 31 w 210"/>
                  <a:gd name="T15" fmla="*/ 223 h 976"/>
                  <a:gd name="T16" fmla="*/ 31 w 210"/>
                  <a:gd name="T17" fmla="*/ 255 h 976"/>
                  <a:gd name="T18" fmla="*/ 31 w 210"/>
                  <a:gd name="T19" fmla="*/ 286 h 976"/>
                  <a:gd name="T20" fmla="*/ 31 w 210"/>
                  <a:gd name="T21" fmla="*/ 317 h 976"/>
                  <a:gd name="T22" fmla="*/ 31 w 210"/>
                  <a:gd name="T23" fmla="*/ 349 h 976"/>
                  <a:gd name="T24" fmla="*/ 31 w 210"/>
                  <a:gd name="T25" fmla="*/ 380 h 976"/>
                  <a:gd name="T26" fmla="*/ 31 w 210"/>
                  <a:gd name="T27" fmla="*/ 411 h 976"/>
                  <a:gd name="T28" fmla="*/ 42 w 210"/>
                  <a:gd name="T29" fmla="*/ 442 h 976"/>
                  <a:gd name="T30" fmla="*/ 42 w 210"/>
                  <a:gd name="T31" fmla="*/ 474 h 976"/>
                  <a:gd name="T32" fmla="*/ 42 w 210"/>
                  <a:gd name="T33" fmla="*/ 505 h 976"/>
                  <a:gd name="T34" fmla="*/ 52 w 210"/>
                  <a:gd name="T35" fmla="*/ 536 h 976"/>
                  <a:gd name="T36" fmla="*/ 63 w 210"/>
                  <a:gd name="T37" fmla="*/ 568 h 976"/>
                  <a:gd name="T38" fmla="*/ 73 w 210"/>
                  <a:gd name="T39" fmla="*/ 599 h 976"/>
                  <a:gd name="T40" fmla="*/ 94 w 210"/>
                  <a:gd name="T41" fmla="*/ 630 h 976"/>
                  <a:gd name="T42" fmla="*/ 115 w 210"/>
                  <a:gd name="T43" fmla="*/ 662 h 976"/>
                  <a:gd name="T44" fmla="*/ 136 w 210"/>
                  <a:gd name="T45" fmla="*/ 693 h 976"/>
                  <a:gd name="T46" fmla="*/ 136 w 210"/>
                  <a:gd name="T47" fmla="*/ 724 h 976"/>
                  <a:gd name="T48" fmla="*/ 146 w 210"/>
                  <a:gd name="T49" fmla="*/ 755 h 976"/>
                  <a:gd name="T50" fmla="*/ 157 w 210"/>
                  <a:gd name="T51" fmla="*/ 787 h 976"/>
                  <a:gd name="T52" fmla="*/ 177 w 210"/>
                  <a:gd name="T53" fmla="*/ 818 h 976"/>
                  <a:gd name="T54" fmla="*/ 198 w 210"/>
                  <a:gd name="T55" fmla="*/ 849 h 976"/>
                  <a:gd name="T56" fmla="*/ 209 w 210"/>
                  <a:gd name="T57" fmla="*/ 881 h 976"/>
                  <a:gd name="T58" fmla="*/ 209 w 210"/>
                  <a:gd name="T59" fmla="*/ 912 h 976"/>
                  <a:gd name="T60" fmla="*/ 209 w 210"/>
                  <a:gd name="T61" fmla="*/ 943 h 976"/>
                  <a:gd name="T62" fmla="*/ 209 w 210"/>
                  <a:gd name="T63" fmla="*/ 975 h 976"/>
                  <a:gd name="T64" fmla="*/ 192 w 210"/>
                  <a:gd name="T65" fmla="*/ 864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0" h="976">
                    <a:moveTo>
                      <a:pt x="0" y="0"/>
                    </a:moveTo>
                    <a:lnTo>
                      <a:pt x="21" y="35"/>
                    </a:lnTo>
                    <a:lnTo>
                      <a:pt x="42" y="67"/>
                    </a:lnTo>
                    <a:lnTo>
                      <a:pt x="42" y="98"/>
                    </a:lnTo>
                    <a:lnTo>
                      <a:pt x="42" y="129"/>
                    </a:lnTo>
                    <a:lnTo>
                      <a:pt x="42" y="161"/>
                    </a:lnTo>
                    <a:lnTo>
                      <a:pt x="31" y="192"/>
                    </a:lnTo>
                    <a:lnTo>
                      <a:pt x="31" y="223"/>
                    </a:lnTo>
                    <a:lnTo>
                      <a:pt x="31" y="255"/>
                    </a:lnTo>
                    <a:lnTo>
                      <a:pt x="31" y="286"/>
                    </a:lnTo>
                    <a:lnTo>
                      <a:pt x="31" y="317"/>
                    </a:lnTo>
                    <a:lnTo>
                      <a:pt x="31" y="349"/>
                    </a:lnTo>
                    <a:lnTo>
                      <a:pt x="31" y="380"/>
                    </a:lnTo>
                    <a:lnTo>
                      <a:pt x="31" y="411"/>
                    </a:lnTo>
                    <a:lnTo>
                      <a:pt x="42" y="442"/>
                    </a:lnTo>
                    <a:lnTo>
                      <a:pt x="42" y="474"/>
                    </a:lnTo>
                    <a:lnTo>
                      <a:pt x="42" y="505"/>
                    </a:lnTo>
                    <a:lnTo>
                      <a:pt x="52" y="536"/>
                    </a:lnTo>
                    <a:lnTo>
                      <a:pt x="63" y="568"/>
                    </a:lnTo>
                    <a:lnTo>
                      <a:pt x="73" y="599"/>
                    </a:lnTo>
                    <a:lnTo>
                      <a:pt x="94" y="630"/>
                    </a:lnTo>
                    <a:lnTo>
                      <a:pt x="115" y="662"/>
                    </a:lnTo>
                    <a:lnTo>
                      <a:pt x="136" y="693"/>
                    </a:lnTo>
                    <a:lnTo>
                      <a:pt x="136" y="724"/>
                    </a:lnTo>
                    <a:lnTo>
                      <a:pt x="146" y="755"/>
                    </a:lnTo>
                    <a:lnTo>
                      <a:pt x="157" y="787"/>
                    </a:lnTo>
                    <a:lnTo>
                      <a:pt x="177" y="818"/>
                    </a:lnTo>
                    <a:lnTo>
                      <a:pt x="198" y="849"/>
                    </a:lnTo>
                    <a:lnTo>
                      <a:pt x="209" y="881"/>
                    </a:lnTo>
                    <a:lnTo>
                      <a:pt x="209" y="912"/>
                    </a:lnTo>
                    <a:lnTo>
                      <a:pt x="209" y="943"/>
                    </a:lnTo>
                    <a:lnTo>
                      <a:pt x="209" y="975"/>
                    </a:lnTo>
                    <a:lnTo>
                      <a:pt x="192" y="864"/>
                    </a:lnTo>
                  </a:path>
                </a:pathLst>
              </a:custGeom>
              <a:solidFill>
                <a:srgbClr val="114FFB"/>
              </a:solidFill>
              <a:ln w="12700" cap="rnd" cmpd="sng">
                <a:solidFill>
                  <a:srgbClr val="114FF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9" name="Freeform 7">
                <a:extLst>
                  <a:ext uri="{FF2B5EF4-FFF2-40B4-BE49-F238E27FC236}">
                    <a16:creationId xmlns:a16="http://schemas.microsoft.com/office/drawing/2014/main" id="{444A63C0-CFBD-BF97-3B8F-E42F5C2B6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7" y="2655"/>
                <a:ext cx="992" cy="1203"/>
              </a:xfrm>
              <a:custGeom>
                <a:avLst/>
                <a:gdLst>
                  <a:gd name="T0" fmla="*/ 62 w 992"/>
                  <a:gd name="T1" fmla="*/ 41 h 1203"/>
                  <a:gd name="T2" fmla="*/ 73 w 992"/>
                  <a:gd name="T3" fmla="*/ 104 h 1203"/>
                  <a:gd name="T4" fmla="*/ 94 w 992"/>
                  <a:gd name="T5" fmla="*/ 167 h 1203"/>
                  <a:gd name="T6" fmla="*/ 135 w 992"/>
                  <a:gd name="T7" fmla="*/ 229 h 1203"/>
                  <a:gd name="T8" fmla="*/ 167 w 992"/>
                  <a:gd name="T9" fmla="*/ 292 h 1203"/>
                  <a:gd name="T10" fmla="*/ 208 w 992"/>
                  <a:gd name="T11" fmla="*/ 344 h 1203"/>
                  <a:gd name="T12" fmla="*/ 240 w 992"/>
                  <a:gd name="T13" fmla="*/ 407 h 1203"/>
                  <a:gd name="T14" fmla="*/ 271 w 992"/>
                  <a:gd name="T15" fmla="*/ 469 h 1203"/>
                  <a:gd name="T16" fmla="*/ 302 w 992"/>
                  <a:gd name="T17" fmla="*/ 532 h 1203"/>
                  <a:gd name="T18" fmla="*/ 344 w 992"/>
                  <a:gd name="T19" fmla="*/ 594 h 1203"/>
                  <a:gd name="T20" fmla="*/ 396 w 992"/>
                  <a:gd name="T21" fmla="*/ 657 h 1203"/>
                  <a:gd name="T22" fmla="*/ 428 w 992"/>
                  <a:gd name="T23" fmla="*/ 720 h 1203"/>
                  <a:gd name="T24" fmla="*/ 469 w 992"/>
                  <a:gd name="T25" fmla="*/ 782 h 1203"/>
                  <a:gd name="T26" fmla="*/ 522 w 992"/>
                  <a:gd name="T27" fmla="*/ 845 h 1203"/>
                  <a:gd name="T28" fmla="*/ 553 w 992"/>
                  <a:gd name="T29" fmla="*/ 907 h 1203"/>
                  <a:gd name="T30" fmla="*/ 553 w 992"/>
                  <a:gd name="T31" fmla="*/ 970 h 1203"/>
                  <a:gd name="T32" fmla="*/ 563 w 992"/>
                  <a:gd name="T33" fmla="*/ 1033 h 1203"/>
                  <a:gd name="T34" fmla="*/ 584 w 992"/>
                  <a:gd name="T35" fmla="*/ 1095 h 1203"/>
                  <a:gd name="T36" fmla="*/ 636 w 992"/>
                  <a:gd name="T37" fmla="*/ 1158 h 1203"/>
                  <a:gd name="T38" fmla="*/ 699 w 992"/>
                  <a:gd name="T39" fmla="*/ 1202 h 1203"/>
                  <a:gd name="T40" fmla="*/ 762 w 992"/>
                  <a:gd name="T41" fmla="*/ 1202 h 1203"/>
                  <a:gd name="T42" fmla="*/ 824 w 992"/>
                  <a:gd name="T43" fmla="*/ 1202 h 1203"/>
                  <a:gd name="T44" fmla="*/ 887 w 992"/>
                  <a:gd name="T45" fmla="*/ 1202 h 1203"/>
                  <a:gd name="T46" fmla="*/ 949 w 992"/>
                  <a:gd name="T47" fmla="*/ 1202 h 1203"/>
                  <a:gd name="T48" fmla="*/ 991 w 992"/>
                  <a:gd name="T49" fmla="*/ 1168 h 1203"/>
                  <a:gd name="T50" fmla="*/ 960 w 992"/>
                  <a:gd name="T51" fmla="*/ 1106 h 1203"/>
                  <a:gd name="T52" fmla="*/ 928 w 992"/>
                  <a:gd name="T53" fmla="*/ 1043 h 1203"/>
                  <a:gd name="T54" fmla="*/ 887 w 992"/>
                  <a:gd name="T55" fmla="*/ 980 h 1203"/>
                  <a:gd name="T56" fmla="*/ 855 w 992"/>
                  <a:gd name="T57" fmla="*/ 918 h 1203"/>
                  <a:gd name="T58" fmla="*/ 803 w 992"/>
                  <a:gd name="T59" fmla="*/ 855 h 1203"/>
                  <a:gd name="T60" fmla="*/ 741 w 992"/>
                  <a:gd name="T61" fmla="*/ 803 h 1203"/>
                  <a:gd name="T62" fmla="*/ 688 w 992"/>
                  <a:gd name="T63" fmla="*/ 751 h 1203"/>
                  <a:gd name="T64" fmla="*/ 657 w 992"/>
                  <a:gd name="T65" fmla="*/ 688 h 1203"/>
                  <a:gd name="T66" fmla="*/ 636 w 992"/>
                  <a:gd name="T67" fmla="*/ 626 h 1203"/>
                  <a:gd name="T68" fmla="*/ 595 w 992"/>
                  <a:gd name="T69" fmla="*/ 563 h 1203"/>
                  <a:gd name="T70" fmla="*/ 553 w 992"/>
                  <a:gd name="T71" fmla="*/ 500 h 1203"/>
                  <a:gd name="T72" fmla="*/ 511 w 992"/>
                  <a:gd name="T73" fmla="*/ 438 h 1203"/>
                  <a:gd name="T74" fmla="*/ 469 w 992"/>
                  <a:gd name="T75" fmla="*/ 386 h 1203"/>
                  <a:gd name="T76" fmla="*/ 417 w 992"/>
                  <a:gd name="T77" fmla="*/ 333 h 1203"/>
                  <a:gd name="T78" fmla="*/ 355 w 992"/>
                  <a:gd name="T79" fmla="*/ 292 h 1203"/>
                  <a:gd name="T80" fmla="*/ 292 w 992"/>
                  <a:gd name="T81" fmla="*/ 250 h 1203"/>
                  <a:gd name="T82" fmla="*/ 229 w 992"/>
                  <a:gd name="T83" fmla="*/ 187 h 1203"/>
                  <a:gd name="T84" fmla="*/ 219 w 992"/>
                  <a:gd name="T85" fmla="*/ 125 h 1203"/>
                  <a:gd name="T86" fmla="*/ 240 w 992"/>
                  <a:gd name="T87" fmla="*/ 62 h 1203"/>
                  <a:gd name="T88" fmla="*/ 250 w 992"/>
                  <a:gd name="T89" fmla="*/ 0 h 1203"/>
                  <a:gd name="T90" fmla="*/ 198 w 992"/>
                  <a:gd name="T91" fmla="*/ 41 h 1203"/>
                  <a:gd name="T92" fmla="*/ 156 w 992"/>
                  <a:gd name="T93" fmla="*/ 104 h 1203"/>
                  <a:gd name="T94" fmla="*/ 125 w 992"/>
                  <a:gd name="T95" fmla="*/ 114 h 1203"/>
                  <a:gd name="T96" fmla="*/ 94 w 992"/>
                  <a:gd name="T97" fmla="*/ 52 h 1203"/>
                  <a:gd name="T98" fmla="*/ 31 w 992"/>
                  <a:gd name="T99" fmla="*/ 20 h 1203"/>
                  <a:gd name="T100" fmla="*/ 29 w 992"/>
                  <a:gd name="T101" fmla="*/ 10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92" h="1203">
                    <a:moveTo>
                      <a:pt x="29" y="10"/>
                    </a:moveTo>
                    <a:lnTo>
                      <a:pt x="62" y="41"/>
                    </a:lnTo>
                    <a:lnTo>
                      <a:pt x="62" y="73"/>
                    </a:lnTo>
                    <a:lnTo>
                      <a:pt x="73" y="104"/>
                    </a:lnTo>
                    <a:lnTo>
                      <a:pt x="83" y="135"/>
                    </a:lnTo>
                    <a:lnTo>
                      <a:pt x="94" y="167"/>
                    </a:lnTo>
                    <a:lnTo>
                      <a:pt x="115" y="198"/>
                    </a:lnTo>
                    <a:lnTo>
                      <a:pt x="135" y="229"/>
                    </a:lnTo>
                    <a:lnTo>
                      <a:pt x="146" y="260"/>
                    </a:lnTo>
                    <a:lnTo>
                      <a:pt x="167" y="292"/>
                    </a:lnTo>
                    <a:lnTo>
                      <a:pt x="177" y="323"/>
                    </a:lnTo>
                    <a:lnTo>
                      <a:pt x="208" y="344"/>
                    </a:lnTo>
                    <a:lnTo>
                      <a:pt x="219" y="375"/>
                    </a:lnTo>
                    <a:lnTo>
                      <a:pt x="240" y="407"/>
                    </a:lnTo>
                    <a:lnTo>
                      <a:pt x="261" y="438"/>
                    </a:lnTo>
                    <a:lnTo>
                      <a:pt x="271" y="469"/>
                    </a:lnTo>
                    <a:lnTo>
                      <a:pt x="282" y="500"/>
                    </a:lnTo>
                    <a:lnTo>
                      <a:pt x="302" y="532"/>
                    </a:lnTo>
                    <a:lnTo>
                      <a:pt x="323" y="563"/>
                    </a:lnTo>
                    <a:lnTo>
                      <a:pt x="344" y="594"/>
                    </a:lnTo>
                    <a:lnTo>
                      <a:pt x="375" y="626"/>
                    </a:lnTo>
                    <a:lnTo>
                      <a:pt x="396" y="657"/>
                    </a:lnTo>
                    <a:lnTo>
                      <a:pt x="407" y="688"/>
                    </a:lnTo>
                    <a:lnTo>
                      <a:pt x="428" y="720"/>
                    </a:lnTo>
                    <a:lnTo>
                      <a:pt x="448" y="751"/>
                    </a:lnTo>
                    <a:lnTo>
                      <a:pt x="469" y="782"/>
                    </a:lnTo>
                    <a:lnTo>
                      <a:pt x="490" y="813"/>
                    </a:lnTo>
                    <a:lnTo>
                      <a:pt x="522" y="845"/>
                    </a:lnTo>
                    <a:lnTo>
                      <a:pt x="542" y="876"/>
                    </a:lnTo>
                    <a:lnTo>
                      <a:pt x="553" y="907"/>
                    </a:lnTo>
                    <a:lnTo>
                      <a:pt x="553" y="939"/>
                    </a:lnTo>
                    <a:lnTo>
                      <a:pt x="553" y="970"/>
                    </a:lnTo>
                    <a:lnTo>
                      <a:pt x="553" y="1001"/>
                    </a:lnTo>
                    <a:lnTo>
                      <a:pt x="563" y="1033"/>
                    </a:lnTo>
                    <a:lnTo>
                      <a:pt x="563" y="1064"/>
                    </a:lnTo>
                    <a:lnTo>
                      <a:pt x="584" y="1095"/>
                    </a:lnTo>
                    <a:lnTo>
                      <a:pt x="615" y="1127"/>
                    </a:lnTo>
                    <a:lnTo>
                      <a:pt x="636" y="1158"/>
                    </a:lnTo>
                    <a:lnTo>
                      <a:pt x="668" y="1189"/>
                    </a:lnTo>
                    <a:lnTo>
                      <a:pt x="699" y="1202"/>
                    </a:lnTo>
                    <a:lnTo>
                      <a:pt x="730" y="1202"/>
                    </a:lnTo>
                    <a:lnTo>
                      <a:pt x="762" y="1202"/>
                    </a:lnTo>
                    <a:lnTo>
                      <a:pt x="793" y="1202"/>
                    </a:lnTo>
                    <a:lnTo>
                      <a:pt x="824" y="1202"/>
                    </a:lnTo>
                    <a:lnTo>
                      <a:pt x="855" y="1202"/>
                    </a:lnTo>
                    <a:lnTo>
                      <a:pt x="887" y="1202"/>
                    </a:lnTo>
                    <a:lnTo>
                      <a:pt x="918" y="1202"/>
                    </a:lnTo>
                    <a:lnTo>
                      <a:pt x="949" y="1202"/>
                    </a:lnTo>
                    <a:lnTo>
                      <a:pt x="981" y="1202"/>
                    </a:lnTo>
                    <a:lnTo>
                      <a:pt x="991" y="1168"/>
                    </a:lnTo>
                    <a:lnTo>
                      <a:pt x="970" y="1137"/>
                    </a:lnTo>
                    <a:lnTo>
                      <a:pt x="960" y="1106"/>
                    </a:lnTo>
                    <a:lnTo>
                      <a:pt x="949" y="1074"/>
                    </a:lnTo>
                    <a:lnTo>
                      <a:pt x="928" y="1043"/>
                    </a:lnTo>
                    <a:lnTo>
                      <a:pt x="908" y="1012"/>
                    </a:lnTo>
                    <a:lnTo>
                      <a:pt x="887" y="980"/>
                    </a:lnTo>
                    <a:lnTo>
                      <a:pt x="876" y="949"/>
                    </a:lnTo>
                    <a:lnTo>
                      <a:pt x="855" y="918"/>
                    </a:lnTo>
                    <a:lnTo>
                      <a:pt x="824" y="887"/>
                    </a:lnTo>
                    <a:lnTo>
                      <a:pt x="803" y="855"/>
                    </a:lnTo>
                    <a:lnTo>
                      <a:pt x="772" y="824"/>
                    </a:lnTo>
                    <a:lnTo>
                      <a:pt x="741" y="803"/>
                    </a:lnTo>
                    <a:lnTo>
                      <a:pt x="720" y="772"/>
                    </a:lnTo>
                    <a:lnTo>
                      <a:pt x="688" y="751"/>
                    </a:lnTo>
                    <a:lnTo>
                      <a:pt x="668" y="720"/>
                    </a:lnTo>
                    <a:lnTo>
                      <a:pt x="657" y="688"/>
                    </a:lnTo>
                    <a:lnTo>
                      <a:pt x="647" y="657"/>
                    </a:lnTo>
                    <a:lnTo>
                      <a:pt x="636" y="626"/>
                    </a:lnTo>
                    <a:lnTo>
                      <a:pt x="615" y="594"/>
                    </a:lnTo>
                    <a:lnTo>
                      <a:pt x="595" y="563"/>
                    </a:lnTo>
                    <a:lnTo>
                      <a:pt x="574" y="532"/>
                    </a:lnTo>
                    <a:lnTo>
                      <a:pt x="553" y="500"/>
                    </a:lnTo>
                    <a:lnTo>
                      <a:pt x="532" y="469"/>
                    </a:lnTo>
                    <a:lnTo>
                      <a:pt x="511" y="438"/>
                    </a:lnTo>
                    <a:lnTo>
                      <a:pt x="501" y="407"/>
                    </a:lnTo>
                    <a:lnTo>
                      <a:pt x="469" y="386"/>
                    </a:lnTo>
                    <a:lnTo>
                      <a:pt x="438" y="365"/>
                    </a:lnTo>
                    <a:lnTo>
                      <a:pt x="417" y="333"/>
                    </a:lnTo>
                    <a:lnTo>
                      <a:pt x="386" y="313"/>
                    </a:lnTo>
                    <a:lnTo>
                      <a:pt x="355" y="292"/>
                    </a:lnTo>
                    <a:lnTo>
                      <a:pt x="323" y="271"/>
                    </a:lnTo>
                    <a:lnTo>
                      <a:pt x="292" y="250"/>
                    </a:lnTo>
                    <a:lnTo>
                      <a:pt x="261" y="219"/>
                    </a:lnTo>
                    <a:lnTo>
                      <a:pt x="229" y="187"/>
                    </a:lnTo>
                    <a:lnTo>
                      <a:pt x="219" y="156"/>
                    </a:lnTo>
                    <a:lnTo>
                      <a:pt x="219" y="125"/>
                    </a:lnTo>
                    <a:lnTo>
                      <a:pt x="229" y="93"/>
                    </a:lnTo>
                    <a:lnTo>
                      <a:pt x="240" y="62"/>
                    </a:lnTo>
                    <a:lnTo>
                      <a:pt x="250" y="31"/>
                    </a:lnTo>
                    <a:lnTo>
                      <a:pt x="250" y="0"/>
                    </a:lnTo>
                    <a:lnTo>
                      <a:pt x="219" y="10"/>
                    </a:lnTo>
                    <a:lnTo>
                      <a:pt x="198" y="41"/>
                    </a:lnTo>
                    <a:lnTo>
                      <a:pt x="177" y="73"/>
                    </a:lnTo>
                    <a:lnTo>
                      <a:pt x="156" y="104"/>
                    </a:lnTo>
                    <a:lnTo>
                      <a:pt x="156" y="135"/>
                    </a:lnTo>
                    <a:lnTo>
                      <a:pt x="125" y="114"/>
                    </a:lnTo>
                    <a:lnTo>
                      <a:pt x="115" y="83"/>
                    </a:lnTo>
                    <a:lnTo>
                      <a:pt x="94" y="52"/>
                    </a:lnTo>
                    <a:lnTo>
                      <a:pt x="62" y="41"/>
                    </a:lnTo>
                    <a:lnTo>
                      <a:pt x="31" y="20"/>
                    </a:lnTo>
                    <a:lnTo>
                      <a:pt x="0" y="10"/>
                    </a:lnTo>
                    <a:lnTo>
                      <a:pt x="29" y="10"/>
                    </a:lnTo>
                  </a:path>
                </a:pathLst>
              </a:custGeom>
              <a:solidFill>
                <a:srgbClr val="114FFB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0" name="Line 8">
                <a:extLst>
                  <a:ext uri="{FF2B5EF4-FFF2-40B4-BE49-F238E27FC236}">
                    <a16:creationId xmlns:a16="http://schemas.microsoft.com/office/drawing/2014/main" id="{50F79755-F84B-9C50-68E1-40823A484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" y="3433"/>
                <a:ext cx="736" cy="0"/>
              </a:xfrm>
              <a:prstGeom prst="line">
                <a:avLst/>
              </a:prstGeom>
              <a:noFill/>
              <a:ln w="50800">
                <a:solidFill>
                  <a:srgbClr val="FAFD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1" name="Rectangle 9">
                <a:extLst>
                  <a:ext uri="{FF2B5EF4-FFF2-40B4-BE49-F238E27FC236}">
                    <a16:creationId xmlns:a16="http://schemas.microsoft.com/office/drawing/2014/main" id="{1C09DB60-61AB-2DA3-A5E8-86CD39757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" y="2808"/>
                <a:ext cx="2741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2" name="Rectangle 10">
                <a:extLst>
                  <a:ext uri="{FF2B5EF4-FFF2-40B4-BE49-F238E27FC236}">
                    <a16:creationId xmlns:a16="http://schemas.microsoft.com/office/drawing/2014/main" id="{B0FAA491-CEA3-6052-EDF8-718BF81DC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5" y="155"/>
                <a:ext cx="2842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b="1" dirty="0">
                    <a:solidFill>
                      <a:srgbClr val="FCFEB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anose="020B0606020202030204" pitchFamily="34" charset="0"/>
                  </a:rPr>
                  <a:t>2nd Missionary Journey</a:t>
                </a:r>
              </a:p>
            </p:txBody>
          </p:sp>
          <p:sp>
            <p:nvSpPr>
              <p:cNvPr id="38923" name="Freeform 11">
                <a:extLst>
                  <a:ext uri="{FF2B5EF4-FFF2-40B4-BE49-F238E27FC236}">
                    <a16:creationId xmlns:a16="http://schemas.microsoft.com/office/drawing/2014/main" id="{8467CB7A-B081-1C52-D62D-DBE9E7A8F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293"/>
                <a:ext cx="106" cy="128"/>
              </a:xfrm>
              <a:custGeom>
                <a:avLst/>
                <a:gdLst>
                  <a:gd name="T0" fmla="*/ 92 w 106"/>
                  <a:gd name="T1" fmla="*/ 0 h 128"/>
                  <a:gd name="T2" fmla="*/ 52 w 106"/>
                  <a:gd name="T3" fmla="*/ 23 h 128"/>
                  <a:gd name="T4" fmla="*/ 21 w 106"/>
                  <a:gd name="T5" fmla="*/ 33 h 128"/>
                  <a:gd name="T6" fmla="*/ 0 w 106"/>
                  <a:gd name="T7" fmla="*/ 65 h 128"/>
                  <a:gd name="T8" fmla="*/ 11 w 106"/>
                  <a:gd name="T9" fmla="*/ 96 h 128"/>
                  <a:gd name="T10" fmla="*/ 21 w 106"/>
                  <a:gd name="T11" fmla="*/ 127 h 128"/>
                  <a:gd name="T12" fmla="*/ 52 w 106"/>
                  <a:gd name="T13" fmla="*/ 127 h 128"/>
                  <a:gd name="T14" fmla="*/ 73 w 106"/>
                  <a:gd name="T15" fmla="*/ 96 h 128"/>
                  <a:gd name="T16" fmla="*/ 94 w 106"/>
                  <a:gd name="T17" fmla="*/ 65 h 128"/>
                  <a:gd name="T18" fmla="*/ 94 w 106"/>
                  <a:gd name="T19" fmla="*/ 33 h 128"/>
                  <a:gd name="T20" fmla="*/ 105 w 106"/>
                  <a:gd name="T21" fmla="*/ 2 h 128"/>
                  <a:gd name="T22" fmla="*/ 92 w 106"/>
                  <a:gd name="T2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6" h="128">
                    <a:moveTo>
                      <a:pt x="92" y="0"/>
                    </a:moveTo>
                    <a:lnTo>
                      <a:pt x="52" y="23"/>
                    </a:lnTo>
                    <a:lnTo>
                      <a:pt x="21" y="33"/>
                    </a:lnTo>
                    <a:lnTo>
                      <a:pt x="0" y="65"/>
                    </a:lnTo>
                    <a:lnTo>
                      <a:pt x="11" y="96"/>
                    </a:lnTo>
                    <a:lnTo>
                      <a:pt x="21" y="127"/>
                    </a:lnTo>
                    <a:lnTo>
                      <a:pt x="52" y="127"/>
                    </a:lnTo>
                    <a:lnTo>
                      <a:pt x="73" y="96"/>
                    </a:lnTo>
                    <a:lnTo>
                      <a:pt x="94" y="65"/>
                    </a:lnTo>
                    <a:lnTo>
                      <a:pt x="94" y="33"/>
                    </a:lnTo>
                    <a:lnTo>
                      <a:pt x="105" y="2"/>
                    </a:lnTo>
                    <a:lnTo>
                      <a:pt x="92" y="0"/>
                    </a:lnTo>
                  </a:path>
                </a:pathLst>
              </a:custGeom>
              <a:solidFill>
                <a:srgbClr val="008000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4" name="Rectangle 12">
                <a:extLst>
                  <a:ext uri="{FF2B5EF4-FFF2-40B4-BE49-F238E27FC236}">
                    <a16:creationId xmlns:a16="http://schemas.microsoft.com/office/drawing/2014/main" id="{253FB57B-B362-A4A0-3286-B43B0380D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9" y="2359"/>
                <a:ext cx="1306" cy="3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>
                    <a:solidFill>
                      <a:srgbClr val="FCFEB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</a:rPr>
                  <a:t>Jerusalem</a:t>
                </a:r>
              </a:p>
            </p:txBody>
          </p:sp>
          <p:sp>
            <p:nvSpPr>
              <p:cNvPr id="38925" name="Rectangle 13">
                <a:extLst>
                  <a:ext uri="{FF2B5EF4-FFF2-40B4-BE49-F238E27FC236}">
                    <a16:creationId xmlns:a16="http://schemas.microsoft.com/office/drawing/2014/main" id="{3AFD3E82-A715-91F6-935A-4AA353DFD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2656"/>
                <a:ext cx="611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>
                    <a:solidFill>
                      <a:srgbClr val="FCFEB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</a:rPr>
                  <a:t>Egypt</a:t>
                </a:r>
              </a:p>
            </p:txBody>
          </p:sp>
          <p:sp>
            <p:nvSpPr>
              <p:cNvPr id="38927" name="AutoShape 15">
                <a:extLst>
                  <a:ext uri="{FF2B5EF4-FFF2-40B4-BE49-F238E27FC236}">
                    <a16:creationId xmlns:a16="http://schemas.microsoft.com/office/drawing/2014/main" id="{4A33C27F-1FF4-3EEC-9E19-D54D460D3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1085"/>
                <a:ext cx="136" cy="88"/>
              </a:xfrm>
              <a:prstGeom prst="star5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8" name="Rectangle 16">
                <a:extLst>
                  <a:ext uri="{FF2B5EF4-FFF2-40B4-BE49-F238E27FC236}">
                    <a16:creationId xmlns:a16="http://schemas.microsoft.com/office/drawing/2014/main" id="{42754C84-AE24-91DD-8B48-3B396A36C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1" y="793"/>
                <a:ext cx="923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b="1">
                    <a:solidFill>
                      <a:srgbClr val="FCFEB9"/>
                    </a:solidFill>
                    <a:latin typeface="Arial" panose="020B0604020202020204" pitchFamily="34" charset="0"/>
                  </a:rPr>
                  <a:t>Rome</a:t>
                </a:r>
              </a:p>
            </p:txBody>
          </p:sp>
          <p:sp>
            <p:nvSpPr>
              <p:cNvPr id="38929" name="AutoShape 17">
                <a:extLst>
                  <a:ext uri="{FF2B5EF4-FFF2-40B4-BE49-F238E27FC236}">
                    <a16:creationId xmlns:a16="http://schemas.microsoft.com/office/drawing/2014/main" id="{EEC2ABD6-327F-DCE9-E753-893862EC8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8" y="1133"/>
                <a:ext cx="136" cy="88"/>
              </a:xfrm>
              <a:prstGeom prst="star5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0" name="AutoShape 18">
                <a:extLst>
                  <a:ext uri="{FF2B5EF4-FFF2-40B4-BE49-F238E27FC236}">
                    <a16:creationId xmlns:a16="http://schemas.microsoft.com/office/drawing/2014/main" id="{2FEC0BD4-A8FC-74F8-1B17-2CE2C928A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2" y="1325"/>
                <a:ext cx="136" cy="88"/>
              </a:xfrm>
              <a:prstGeom prst="star5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1" name="AutoShape 19">
                <a:extLst>
                  <a:ext uri="{FF2B5EF4-FFF2-40B4-BE49-F238E27FC236}">
                    <a16:creationId xmlns:a16="http://schemas.microsoft.com/office/drawing/2014/main" id="{22541CB1-CEA3-CA8F-E1E8-E7A1C1B31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6" y="1589"/>
                <a:ext cx="136" cy="88"/>
              </a:xfrm>
              <a:prstGeom prst="star5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2" name="Rectangle 20">
                <a:extLst>
                  <a:ext uri="{FF2B5EF4-FFF2-40B4-BE49-F238E27FC236}">
                    <a16:creationId xmlns:a16="http://schemas.microsoft.com/office/drawing/2014/main" id="{177C9CCC-AABF-725A-15E6-60F08D50B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1" y="937"/>
                <a:ext cx="977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b="1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anose="020B0606020202030204" pitchFamily="34" charset="0"/>
                  </a:rPr>
                  <a:t>Philippi</a:t>
                </a:r>
              </a:p>
            </p:txBody>
          </p:sp>
          <p:sp>
            <p:nvSpPr>
              <p:cNvPr id="38933" name="Rectangle 21">
                <a:extLst>
                  <a:ext uri="{FF2B5EF4-FFF2-40B4-BE49-F238E27FC236}">
                    <a16:creationId xmlns:a16="http://schemas.microsoft.com/office/drawing/2014/main" id="{785C8939-71F7-CE55-3F13-D801D1CFF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7" y="1693"/>
                <a:ext cx="962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b="1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anose="020B0606020202030204" pitchFamily="34" charset="0"/>
                  </a:rPr>
                  <a:t>Corinth</a:t>
                </a:r>
              </a:p>
            </p:txBody>
          </p:sp>
          <p:sp>
            <p:nvSpPr>
              <p:cNvPr id="38934" name="Rectangle 22">
                <a:extLst>
                  <a:ext uri="{FF2B5EF4-FFF2-40B4-BE49-F238E27FC236}">
                    <a16:creationId xmlns:a16="http://schemas.microsoft.com/office/drawing/2014/main" id="{CD5A9363-3BD9-4C7C-E0AE-5125295A8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7" y="1129"/>
                <a:ext cx="803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b="1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anose="020B0606020202030204" pitchFamily="34" charset="0"/>
                  </a:rPr>
                  <a:t>Thess</a:t>
                </a:r>
              </a:p>
            </p:txBody>
          </p:sp>
          <p:sp>
            <p:nvSpPr>
              <p:cNvPr id="38935" name="Rectangle 23">
                <a:extLst>
                  <a:ext uri="{FF2B5EF4-FFF2-40B4-BE49-F238E27FC236}">
                    <a16:creationId xmlns:a16="http://schemas.microsoft.com/office/drawing/2014/main" id="{591CFB08-859F-BEF5-9C3D-4FBCBBD69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5" y="1321"/>
                <a:ext cx="922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b="1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anose="020B0606020202030204" pitchFamily="34" charset="0"/>
                  </a:rPr>
                  <a:t>Athens</a:t>
                </a:r>
              </a:p>
            </p:txBody>
          </p:sp>
          <p:sp>
            <p:nvSpPr>
              <p:cNvPr id="38936" name="AutoShape 24">
                <a:extLst>
                  <a:ext uri="{FF2B5EF4-FFF2-40B4-BE49-F238E27FC236}">
                    <a16:creationId xmlns:a16="http://schemas.microsoft.com/office/drawing/2014/main" id="{957486E5-2C06-ECF6-C4E1-EAEF37DAD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6" y="1709"/>
                <a:ext cx="136" cy="88"/>
              </a:xfrm>
              <a:prstGeom prst="star5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7" name="Line 25">
                <a:extLst>
                  <a:ext uri="{FF2B5EF4-FFF2-40B4-BE49-F238E27FC236}">
                    <a16:creationId xmlns:a16="http://schemas.microsoft.com/office/drawing/2014/main" id="{DF820556-FB09-B5FE-5CDB-D88351B583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6" y="1817"/>
                <a:ext cx="80" cy="64"/>
              </a:xfrm>
              <a:prstGeom prst="line">
                <a:avLst/>
              </a:prstGeom>
              <a:noFill/>
              <a:ln w="50800">
                <a:solidFill>
                  <a:srgbClr val="FAFD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8" name="Line 26">
                <a:extLst>
                  <a:ext uri="{FF2B5EF4-FFF2-40B4-BE49-F238E27FC236}">
                    <a16:creationId xmlns:a16="http://schemas.microsoft.com/office/drawing/2014/main" id="{051A9D03-71BF-6234-9DF7-E46DCF0391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84" y="1785"/>
                <a:ext cx="112" cy="90"/>
              </a:xfrm>
              <a:prstGeom prst="line">
                <a:avLst/>
              </a:prstGeom>
              <a:noFill/>
              <a:ln w="50800">
                <a:solidFill>
                  <a:srgbClr val="FAFD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45" name="Rectangle 33">
                <a:extLst>
                  <a:ext uri="{FF2B5EF4-FFF2-40B4-BE49-F238E27FC236}">
                    <a16:creationId xmlns:a16="http://schemas.microsoft.com/office/drawing/2014/main" id="{033592BA-AD7A-57BD-CB73-06833337A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3" y="2114"/>
                <a:ext cx="1173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b="1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anose="020B0606020202030204" pitchFamily="34" charset="0"/>
                  </a:rPr>
                  <a:t>Caesarea</a:t>
                </a:r>
              </a:p>
            </p:txBody>
          </p:sp>
          <p:sp>
            <p:nvSpPr>
              <p:cNvPr id="38946" name="AutoShape 34">
                <a:extLst>
                  <a:ext uri="{FF2B5EF4-FFF2-40B4-BE49-F238E27FC236}">
                    <a16:creationId xmlns:a16="http://schemas.microsoft.com/office/drawing/2014/main" id="{0F0E3D30-8B68-BA99-4E3A-5114A21B4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234"/>
                <a:ext cx="136" cy="88"/>
              </a:xfrm>
              <a:prstGeom prst="star5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47" name="Freeform 35">
                <a:extLst>
                  <a:ext uri="{FF2B5EF4-FFF2-40B4-BE49-F238E27FC236}">
                    <a16:creationId xmlns:a16="http://schemas.microsoft.com/office/drawing/2014/main" id="{37B4E6C1-3CD4-3CC5-8D90-BCA949F85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1225"/>
                <a:ext cx="1201" cy="1159"/>
              </a:xfrm>
              <a:custGeom>
                <a:avLst/>
                <a:gdLst>
                  <a:gd name="T0" fmla="*/ 991 w 1201"/>
                  <a:gd name="T1" fmla="*/ 1137 h 1159"/>
                  <a:gd name="T2" fmla="*/ 1043 w 1201"/>
                  <a:gd name="T3" fmla="*/ 1075 h 1159"/>
                  <a:gd name="T4" fmla="*/ 1085 w 1201"/>
                  <a:gd name="T5" fmla="*/ 1023 h 1159"/>
                  <a:gd name="T6" fmla="*/ 1137 w 1201"/>
                  <a:gd name="T7" fmla="*/ 970 h 1159"/>
                  <a:gd name="T8" fmla="*/ 1179 w 1201"/>
                  <a:gd name="T9" fmla="*/ 908 h 1159"/>
                  <a:gd name="T10" fmla="*/ 1200 w 1201"/>
                  <a:gd name="T11" fmla="*/ 845 h 1159"/>
                  <a:gd name="T12" fmla="*/ 1189 w 1201"/>
                  <a:gd name="T13" fmla="*/ 783 h 1159"/>
                  <a:gd name="T14" fmla="*/ 1179 w 1201"/>
                  <a:gd name="T15" fmla="*/ 720 h 1159"/>
                  <a:gd name="T16" fmla="*/ 1158 w 1201"/>
                  <a:gd name="T17" fmla="*/ 657 h 1159"/>
                  <a:gd name="T18" fmla="*/ 1158 w 1201"/>
                  <a:gd name="T19" fmla="*/ 595 h 1159"/>
                  <a:gd name="T20" fmla="*/ 1137 w 1201"/>
                  <a:gd name="T21" fmla="*/ 532 h 1159"/>
                  <a:gd name="T22" fmla="*/ 1127 w 1201"/>
                  <a:gd name="T23" fmla="*/ 470 h 1159"/>
                  <a:gd name="T24" fmla="*/ 1085 w 1201"/>
                  <a:gd name="T25" fmla="*/ 407 h 1159"/>
                  <a:gd name="T26" fmla="*/ 1033 w 1201"/>
                  <a:gd name="T27" fmla="*/ 365 h 1159"/>
                  <a:gd name="T28" fmla="*/ 981 w 1201"/>
                  <a:gd name="T29" fmla="*/ 417 h 1159"/>
                  <a:gd name="T30" fmla="*/ 960 w 1201"/>
                  <a:gd name="T31" fmla="*/ 417 h 1159"/>
                  <a:gd name="T32" fmla="*/ 897 w 1201"/>
                  <a:gd name="T33" fmla="*/ 365 h 1159"/>
                  <a:gd name="T34" fmla="*/ 835 w 1201"/>
                  <a:gd name="T35" fmla="*/ 344 h 1159"/>
                  <a:gd name="T36" fmla="*/ 772 w 1201"/>
                  <a:gd name="T37" fmla="*/ 344 h 1159"/>
                  <a:gd name="T38" fmla="*/ 709 w 1201"/>
                  <a:gd name="T39" fmla="*/ 344 h 1159"/>
                  <a:gd name="T40" fmla="*/ 657 w 1201"/>
                  <a:gd name="T41" fmla="*/ 303 h 1159"/>
                  <a:gd name="T42" fmla="*/ 595 w 1201"/>
                  <a:gd name="T43" fmla="*/ 261 h 1159"/>
                  <a:gd name="T44" fmla="*/ 532 w 1201"/>
                  <a:gd name="T45" fmla="*/ 240 h 1159"/>
                  <a:gd name="T46" fmla="*/ 469 w 1201"/>
                  <a:gd name="T47" fmla="*/ 219 h 1159"/>
                  <a:gd name="T48" fmla="*/ 407 w 1201"/>
                  <a:gd name="T49" fmla="*/ 198 h 1159"/>
                  <a:gd name="T50" fmla="*/ 355 w 1201"/>
                  <a:gd name="T51" fmla="*/ 157 h 1159"/>
                  <a:gd name="T52" fmla="*/ 323 w 1201"/>
                  <a:gd name="T53" fmla="*/ 94 h 1159"/>
                  <a:gd name="T54" fmla="*/ 271 w 1201"/>
                  <a:gd name="T55" fmla="*/ 42 h 1159"/>
                  <a:gd name="T56" fmla="*/ 219 w 1201"/>
                  <a:gd name="T57" fmla="*/ 10 h 1159"/>
                  <a:gd name="T58" fmla="*/ 156 w 1201"/>
                  <a:gd name="T59" fmla="*/ 0 h 1159"/>
                  <a:gd name="T60" fmla="*/ 136 w 1201"/>
                  <a:gd name="T61" fmla="*/ 63 h 1159"/>
                  <a:gd name="T62" fmla="*/ 94 w 1201"/>
                  <a:gd name="T63" fmla="*/ 115 h 1159"/>
                  <a:gd name="T64" fmla="*/ 42 w 1201"/>
                  <a:gd name="T65" fmla="*/ 167 h 1159"/>
                  <a:gd name="T66" fmla="*/ 83 w 1201"/>
                  <a:gd name="T67" fmla="*/ 230 h 1159"/>
                  <a:gd name="T68" fmla="*/ 125 w 1201"/>
                  <a:gd name="T69" fmla="*/ 292 h 1159"/>
                  <a:gd name="T70" fmla="*/ 94 w 1201"/>
                  <a:gd name="T71" fmla="*/ 344 h 1159"/>
                  <a:gd name="T72" fmla="*/ 31 w 1201"/>
                  <a:gd name="T73" fmla="*/ 376 h 1159"/>
                  <a:gd name="T74" fmla="*/ 21 w 1201"/>
                  <a:gd name="T75" fmla="*/ 438 h 1159"/>
                  <a:gd name="T76" fmla="*/ 10 w 1201"/>
                  <a:gd name="T77" fmla="*/ 501 h 1159"/>
                  <a:gd name="T78" fmla="*/ 0 w 1201"/>
                  <a:gd name="T79" fmla="*/ 563 h 1159"/>
                  <a:gd name="T80" fmla="*/ 63 w 1201"/>
                  <a:gd name="T81" fmla="*/ 563 h 1159"/>
                  <a:gd name="T82" fmla="*/ 125 w 1201"/>
                  <a:gd name="T83" fmla="*/ 532 h 1159"/>
                  <a:gd name="T84" fmla="*/ 188 w 1201"/>
                  <a:gd name="T85" fmla="*/ 522 h 1159"/>
                  <a:gd name="T86" fmla="*/ 250 w 1201"/>
                  <a:gd name="T87" fmla="*/ 511 h 1159"/>
                  <a:gd name="T88" fmla="*/ 313 w 1201"/>
                  <a:gd name="T89" fmla="*/ 490 h 1159"/>
                  <a:gd name="T90" fmla="*/ 376 w 1201"/>
                  <a:gd name="T91" fmla="*/ 449 h 1159"/>
                  <a:gd name="T92" fmla="*/ 438 w 1201"/>
                  <a:gd name="T93" fmla="*/ 438 h 1159"/>
                  <a:gd name="T94" fmla="*/ 438 w 1201"/>
                  <a:gd name="T95" fmla="*/ 501 h 1159"/>
                  <a:gd name="T96" fmla="*/ 428 w 1201"/>
                  <a:gd name="T97" fmla="*/ 563 h 1159"/>
                  <a:gd name="T98" fmla="*/ 459 w 1201"/>
                  <a:gd name="T99" fmla="*/ 626 h 1159"/>
                  <a:gd name="T100" fmla="*/ 522 w 1201"/>
                  <a:gd name="T101" fmla="*/ 657 h 1159"/>
                  <a:gd name="T102" fmla="*/ 584 w 1201"/>
                  <a:gd name="T103" fmla="*/ 668 h 1159"/>
                  <a:gd name="T104" fmla="*/ 647 w 1201"/>
                  <a:gd name="T105" fmla="*/ 720 h 1159"/>
                  <a:gd name="T106" fmla="*/ 709 w 1201"/>
                  <a:gd name="T107" fmla="*/ 762 h 1159"/>
                  <a:gd name="T108" fmla="*/ 751 w 1201"/>
                  <a:gd name="T109" fmla="*/ 814 h 1159"/>
                  <a:gd name="T110" fmla="*/ 803 w 1201"/>
                  <a:gd name="T111" fmla="*/ 877 h 1159"/>
                  <a:gd name="T112" fmla="*/ 866 w 1201"/>
                  <a:gd name="T113" fmla="*/ 929 h 1159"/>
                  <a:gd name="T114" fmla="*/ 918 w 1201"/>
                  <a:gd name="T115" fmla="*/ 991 h 1159"/>
                  <a:gd name="T116" fmla="*/ 949 w 1201"/>
                  <a:gd name="T117" fmla="*/ 1054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01" h="1159">
                    <a:moveTo>
                      <a:pt x="960" y="1158"/>
                    </a:moveTo>
                    <a:lnTo>
                      <a:pt x="991" y="1137"/>
                    </a:lnTo>
                    <a:lnTo>
                      <a:pt x="1012" y="1106"/>
                    </a:lnTo>
                    <a:lnTo>
                      <a:pt x="1043" y="1075"/>
                    </a:lnTo>
                    <a:lnTo>
                      <a:pt x="1054" y="1043"/>
                    </a:lnTo>
                    <a:lnTo>
                      <a:pt x="1085" y="1023"/>
                    </a:lnTo>
                    <a:lnTo>
                      <a:pt x="1106" y="991"/>
                    </a:lnTo>
                    <a:lnTo>
                      <a:pt x="1137" y="970"/>
                    </a:lnTo>
                    <a:lnTo>
                      <a:pt x="1158" y="939"/>
                    </a:lnTo>
                    <a:lnTo>
                      <a:pt x="1179" y="908"/>
                    </a:lnTo>
                    <a:lnTo>
                      <a:pt x="1200" y="877"/>
                    </a:lnTo>
                    <a:lnTo>
                      <a:pt x="1200" y="845"/>
                    </a:lnTo>
                    <a:lnTo>
                      <a:pt x="1200" y="814"/>
                    </a:lnTo>
                    <a:lnTo>
                      <a:pt x="1189" y="783"/>
                    </a:lnTo>
                    <a:lnTo>
                      <a:pt x="1189" y="751"/>
                    </a:lnTo>
                    <a:lnTo>
                      <a:pt x="1179" y="720"/>
                    </a:lnTo>
                    <a:lnTo>
                      <a:pt x="1169" y="689"/>
                    </a:lnTo>
                    <a:lnTo>
                      <a:pt x="1158" y="657"/>
                    </a:lnTo>
                    <a:lnTo>
                      <a:pt x="1158" y="626"/>
                    </a:lnTo>
                    <a:lnTo>
                      <a:pt x="1158" y="595"/>
                    </a:lnTo>
                    <a:lnTo>
                      <a:pt x="1137" y="563"/>
                    </a:lnTo>
                    <a:lnTo>
                      <a:pt x="1137" y="532"/>
                    </a:lnTo>
                    <a:lnTo>
                      <a:pt x="1127" y="501"/>
                    </a:lnTo>
                    <a:lnTo>
                      <a:pt x="1127" y="470"/>
                    </a:lnTo>
                    <a:lnTo>
                      <a:pt x="1116" y="438"/>
                    </a:lnTo>
                    <a:lnTo>
                      <a:pt x="1085" y="407"/>
                    </a:lnTo>
                    <a:lnTo>
                      <a:pt x="1064" y="376"/>
                    </a:lnTo>
                    <a:lnTo>
                      <a:pt x="1033" y="365"/>
                    </a:lnTo>
                    <a:lnTo>
                      <a:pt x="1012" y="397"/>
                    </a:lnTo>
                    <a:lnTo>
                      <a:pt x="981" y="417"/>
                    </a:lnTo>
                    <a:lnTo>
                      <a:pt x="960" y="449"/>
                    </a:lnTo>
                    <a:lnTo>
                      <a:pt x="960" y="417"/>
                    </a:lnTo>
                    <a:lnTo>
                      <a:pt x="929" y="397"/>
                    </a:lnTo>
                    <a:lnTo>
                      <a:pt x="897" y="365"/>
                    </a:lnTo>
                    <a:lnTo>
                      <a:pt x="866" y="355"/>
                    </a:lnTo>
                    <a:lnTo>
                      <a:pt x="835" y="344"/>
                    </a:lnTo>
                    <a:lnTo>
                      <a:pt x="803" y="344"/>
                    </a:lnTo>
                    <a:lnTo>
                      <a:pt x="772" y="344"/>
                    </a:lnTo>
                    <a:lnTo>
                      <a:pt x="741" y="344"/>
                    </a:lnTo>
                    <a:lnTo>
                      <a:pt x="709" y="344"/>
                    </a:lnTo>
                    <a:lnTo>
                      <a:pt x="678" y="334"/>
                    </a:lnTo>
                    <a:lnTo>
                      <a:pt x="657" y="303"/>
                    </a:lnTo>
                    <a:lnTo>
                      <a:pt x="626" y="282"/>
                    </a:lnTo>
                    <a:lnTo>
                      <a:pt x="595" y="261"/>
                    </a:lnTo>
                    <a:lnTo>
                      <a:pt x="563" y="240"/>
                    </a:lnTo>
                    <a:lnTo>
                      <a:pt x="532" y="240"/>
                    </a:lnTo>
                    <a:lnTo>
                      <a:pt x="501" y="230"/>
                    </a:lnTo>
                    <a:lnTo>
                      <a:pt x="469" y="219"/>
                    </a:lnTo>
                    <a:lnTo>
                      <a:pt x="438" y="209"/>
                    </a:lnTo>
                    <a:lnTo>
                      <a:pt x="407" y="198"/>
                    </a:lnTo>
                    <a:lnTo>
                      <a:pt x="376" y="188"/>
                    </a:lnTo>
                    <a:lnTo>
                      <a:pt x="355" y="157"/>
                    </a:lnTo>
                    <a:lnTo>
                      <a:pt x="344" y="125"/>
                    </a:lnTo>
                    <a:lnTo>
                      <a:pt x="323" y="94"/>
                    </a:lnTo>
                    <a:lnTo>
                      <a:pt x="303" y="63"/>
                    </a:lnTo>
                    <a:lnTo>
                      <a:pt x="271" y="42"/>
                    </a:lnTo>
                    <a:lnTo>
                      <a:pt x="250" y="10"/>
                    </a:lnTo>
                    <a:lnTo>
                      <a:pt x="219" y="10"/>
                    </a:lnTo>
                    <a:lnTo>
                      <a:pt x="188" y="0"/>
                    </a:lnTo>
                    <a:lnTo>
                      <a:pt x="156" y="0"/>
                    </a:lnTo>
                    <a:lnTo>
                      <a:pt x="136" y="31"/>
                    </a:lnTo>
                    <a:lnTo>
                      <a:pt x="136" y="63"/>
                    </a:lnTo>
                    <a:lnTo>
                      <a:pt x="125" y="94"/>
                    </a:lnTo>
                    <a:lnTo>
                      <a:pt x="94" y="115"/>
                    </a:lnTo>
                    <a:lnTo>
                      <a:pt x="63" y="136"/>
                    </a:lnTo>
                    <a:lnTo>
                      <a:pt x="42" y="167"/>
                    </a:lnTo>
                    <a:lnTo>
                      <a:pt x="63" y="198"/>
                    </a:lnTo>
                    <a:lnTo>
                      <a:pt x="83" y="230"/>
                    </a:lnTo>
                    <a:lnTo>
                      <a:pt x="115" y="261"/>
                    </a:lnTo>
                    <a:lnTo>
                      <a:pt x="125" y="292"/>
                    </a:lnTo>
                    <a:lnTo>
                      <a:pt x="125" y="323"/>
                    </a:lnTo>
                    <a:lnTo>
                      <a:pt x="94" y="344"/>
                    </a:lnTo>
                    <a:lnTo>
                      <a:pt x="63" y="355"/>
                    </a:lnTo>
                    <a:lnTo>
                      <a:pt x="31" y="376"/>
                    </a:lnTo>
                    <a:lnTo>
                      <a:pt x="21" y="407"/>
                    </a:lnTo>
                    <a:lnTo>
                      <a:pt x="21" y="438"/>
                    </a:lnTo>
                    <a:lnTo>
                      <a:pt x="10" y="470"/>
                    </a:lnTo>
                    <a:lnTo>
                      <a:pt x="10" y="501"/>
                    </a:lnTo>
                    <a:lnTo>
                      <a:pt x="0" y="532"/>
                    </a:lnTo>
                    <a:lnTo>
                      <a:pt x="0" y="563"/>
                    </a:lnTo>
                    <a:lnTo>
                      <a:pt x="31" y="584"/>
                    </a:lnTo>
                    <a:lnTo>
                      <a:pt x="63" y="563"/>
                    </a:lnTo>
                    <a:lnTo>
                      <a:pt x="94" y="543"/>
                    </a:lnTo>
                    <a:lnTo>
                      <a:pt x="125" y="532"/>
                    </a:lnTo>
                    <a:lnTo>
                      <a:pt x="156" y="522"/>
                    </a:lnTo>
                    <a:lnTo>
                      <a:pt x="188" y="522"/>
                    </a:lnTo>
                    <a:lnTo>
                      <a:pt x="219" y="522"/>
                    </a:lnTo>
                    <a:lnTo>
                      <a:pt x="250" y="511"/>
                    </a:lnTo>
                    <a:lnTo>
                      <a:pt x="282" y="501"/>
                    </a:lnTo>
                    <a:lnTo>
                      <a:pt x="313" y="490"/>
                    </a:lnTo>
                    <a:lnTo>
                      <a:pt x="344" y="470"/>
                    </a:lnTo>
                    <a:lnTo>
                      <a:pt x="376" y="449"/>
                    </a:lnTo>
                    <a:lnTo>
                      <a:pt x="407" y="449"/>
                    </a:lnTo>
                    <a:lnTo>
                      <a:pt x="438" y="438"/>
                    </a:lnTo>
                    <a:lnTo>
                      <a:pt x="459" y="470"/>
                    </a:lnTo>
                    <a:lnTo>
                      <a:pt x="438" y="501"/>
                    </a:lnTo>
                    <a:lnTo>
                      <a:pt x="428" y="532"/>
                    </a:lnTo>
                    <a:lnTo>
                      <a:pt x="428" y="563"/>
                    </a:lnTo>
                    <a:lnTo>
                      <a:pt x="438" y="595"/>
                    </a:lnTo>
                    <a:lnTo>
                      <a:pt x="459" y="626"/>
                    </a:lnTo>
                    <a:lnTo>
                      <a:pt x="490" y="647"/>
                    </a:lnTo>
                    <a:lnTo>
                      <a:pt x="522" y="657"/>
                    </a:lnTo>
                    <a:lnTo>
                      <a:pt x="553" y="657"/>
                    </a:lnTo>
                    <a:lnTo>
                      <a:pt x="584" y="668"/>
                    </a:lnTo>
                    <a:lnTo>
                      <a:pt x="616" y="689"/>
                    </a:lnTo>
                    <a:lnTo>
                      <a:pt x="647" y="720"/>
                    </a:lnTo>
                    <a:lnTo>
                      <a:pt x="678" y="741"/>
                    </a:lnTo>
                    <a:lnTo>
                      <a:pt x="709" y="762"/>
                    </a:lnTo>
                    <a:lnTo>
                      <a:pt x="720" y="793"/>
                    </a:lnTo>
                    <a:lnTo>
                      <a:pt x="751" y="814"/>
                    </a:lnTo>
                    <a:lnTo>
                      <a:pt x="783" y="845"/>
                    </a:lnTo>
                    <a:lnTo>
                      <a:pt x="803" y="877"/>
                    </a:lnTo>
                    <a:lnTo>
                      <a:pt x="835" y="908"/>
                    </a:lnTo>
                    <a:lnTo>
                      <a:pt x="866" y="929"/>
                    </a:lnTo>
                    <a:lnTo>
                      <a:pt x="887" y="960"/>
                    </a:lnTo>
                    <a:lnTo>
                      <a:pt x="918" y="991"/>
                    </a:lnTo>
                    <a:lnTo>
                      <a:pt x="939" y="1023"/>
                    </a:lnTo>
                    <a:lnTo>
                      <a:pt x="949" y="1054"/>
                    </a:lnTo>
                  </a:path>
                </a:pathLst>
              </a:custGeom>
              <a:noFill/>
              <a:ln w="25400" cap="rnd" cmpd="sng">
                <a:solidFill>
                  <a:srgbClr val="FAFD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48" name="AutoShape 36">
                <a:extLst>
                  <a:ext uri="{FF2B5EF4-FFF2-40B4-BE49-F238E27FC236}">
                    <a16:creationId xmlns:a16="http://schemas.microsoft.com/office/drawing/2014/main" id="{035D4A5B-1684-B903-406F-5E4D813D4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0" y="1599"/>
                <a:ext cx="136" cy="88"/>
              </a:xfrm>
              <a:prstGeom prst="star5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49" name="Rectangle 37">
                <a:extLst>
                  <a:ext uri="{FF2B5EF4-FFF2-40B4-BE49-F238E27FC236}">
                    <a16:creationId xmlns:a16="http://schemas.microsoft.com/office/drawing/2014/main" id="{74A13AA2-E4E7-D5E4-AADC-DF223284D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7" y="1613"/>
                <a:ext cx="1108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b="1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anose="020B0606020202030204" pitchFamily="34" charset="0"/>
                  </a:rPr>
                  <a:t>Ephesus</a:t>
                </a:r>
              </a:p>
            </p:txBody>
          </p:sp>
          <p:sp>
            <p:nvSpPr>
              <p:cNvPr id="38950" name="Rectangle 38">
                <a:extLst>
                  <a:ext uri="{FF2B5EF4-FFF2-40B4-BE49-F238E27FC236}">
                    <a16:creationId xmlns:a16="http://schemas.microsoft.com/office/drawing/2014/main" id="{D6B8DBBE-E3DD-4266-F76D-AB1954A78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5" y="2041"/>
                <a:ext cx="738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b="1">
                    <a:solidFill>
                      <a:srgbClr val="F6BF6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anose="020B0606020202030204" pitchFamily="34" charset="0"/>
                  </a:rPr>
                  <a:t>Israel</a:t>
                </a:r>
              </a:p>
            </p:txBody>
          </p:sp>
          <p:sp>
            <p:nvSpPr>
              <p:cNvPr id="38951" name="Rectangle 39">
                <a:extLst>
                  <a:ext uri="{FF2B5EF4-FFF2-40B4-BE49-F238E27FC236}">
                    <a16:creationId xmlns:a16="http://schemas.microsoft.com/office/drawing/2014/main" id="{02D538DC-3626-B344-C387-6498248B0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" y="3626"/>
                <a:ext cx="106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©  EBibleTeacher.com  </a:t>
                </a:r>
              </a:p>
            </p:txBody>
          </p:sp>
          <p:sp>
            <p:nvSpPr>
              <p:cNvPr id="38954" name="AutoShape 42">
                <a:extLst>
                  <a:ext uri="{FF2B5EF4-FFF2-40B4-BE49-F238E27FC236}">
                    <a16:creationId xmlns:a16="http://schemas.microsoft.com/office/drawing/2014/main" id="{F6BB5F5A-D624-B2E7-4176-43E345DD3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63654">
                <a:off x="3162" y="1384"/>
                <a:ext cx="90" cy="117"/>
              </a:xfrm>
              <a:prstGeom prst="triangle">
                <a:avLst>
                  <a:gd name="adj" fmla="val 50000"/>
                </a:avLst>
              </a:prstGeom>
              <a:solidFill>
                <a:srgbClr val="FAFD00"/>
              </a:solidFill>
              <a:ln w="12700">
                <a:solidFill>
                  <a:srgbClr val="FAFD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55" name="AutoShape 43">
                <a:extLst>
                  <a:ext uri="{FF2B5EF4-FFF2-40B4-BE49-F238E27FC236}">
                    <a16:creationId xmlns:a16="http://schemas.microsoft.com/office/drawing/2014/main" id="{B620F583-7063-DA22-B482-536BEABE8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336699">
                <a:off x="2958" y="1672"/>
                <a:ext cx="90" cy="117"/>
              </a:xfrm>
              <a:prstGeom prst="triangle">
                <a:avLst>
                  <a:gd name="adj" fmla="val 50000"/>
                </a:avLst>
              </a:prstGeom>
              <a:solidFill>
                <a:srgbClr val="FAFD00"/>
              </a:solidFill>
              <a:ln w="12700">
                <a:solidFill>
                  <a:srgbClr val="FAFD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56" name="AutoShape 44">
                <a:extLst>
                  <a:ext uri="{FF2B5EF4-FFF2-40B4-BE49-F238E27FC236}">
                    <a16:creationId xmlns:a16="http://schemas.microsoft.com/office/drawing/2014/main" id="{EA033362-A499-B1A1-0476-38AB6FC50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61471">
                <a:off x="3894" y="1984"/>
                <a:ext cx="90" cy="117"/>
              </a:xfrm>
              <a:prstGeom prst="triangle">
                <a:avLst>
                  <a:gd name="adj" fmla="val 50000"/>
                </a:avLst>
              </a:prstGeom>
              <a:solidFill>
                <a:srgbClr val="FAFD00"/>
              </a:solidFill>
              <a:ln w="12700">
                <a:solidFill>
                  <a:srgbClr val="FAFD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57" name="AutoShape 45">
                <a:extLst>
                  <a:ext uri="{FF2B5EF4-FFF2-40B4-BE49-F238E27FC236}">
                    <a16:creationId xmlns:a16="http://schemas.microsoft.com/office/drawing/2014/main" id="{965D4996-FAEF-0D60-CBB0-C5264F91B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998310">
                <a:off x="3462" y="2008"/>
                <a:ext cx="90" cy="117"/>
              </a:xfrm>
              <a:prstGeom prst="triangle">
                <a:avLst>
                  <a:gd name="adj" fmla="val 50000"/>
                </a:avLst>
              </a:prstGeom>
              <a:solidFill>
                <a:srgbClr val="FAFD00"/>
              </a:solidFill>
              <a:ln w="12700">
                <a:solidFill>
                  <a:srgbClr val="FAFD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6000" b="1" u="sng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8966" name="Freeform 54">
              <a:extLst>
                <a:ext uri="{FF2B5EF4-FFF2-40B4-BE49-F238E27FC236}">
                  <a16:creationId xmlns:a16="http://schemas.microsoft.com/office/drawing/2014/main" id="{87E95A61-FF4A-570E-F801-9A99186CE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" y="620"/>
              <a:ext cx="420" cy="588"/>
            </a:xfrm>
            <a:custGeom>
              <a:avLst/>
              <a:gdLst>
                <a:gd name="T0" fmla="*/ 0 w 420"/>
                <a:gd name="T1" fmla="*/ 252 h 588"/>
                <a:gd name="T2" fmla="*/ 48 w 420"/>
                <a:gd name="T3" fmla="*/ 132 h 588"/>
                <a:gd name="T4" fmla="*/ 252 w 420"/>
                <a:gd name="T5" fmla="*/ 0 h 588"/>
                <a:gd name="T6" fmla="*/ 300 w 420"/>
                <a:gd name="T7" fmla="*/ 60 h 588"/>
                <a:gd name="T8" fmla="*/ 228 w 420"/>
                <a:gd name="T9" fmla="*/ 156 h 588"/>
                <a:gd name="T10" fmla="*/ 288 w 420"/>
                <a:gd name="T11" fmla="*/ 192 h 588"/>
                <a:gd name="T12" fmla="*/ 348 w 420"/>
                <a:gd name="T13" fmla="*/ 300 h 588"/>
                <a:gd name="T14" fmla="*/ 384 w 420"/>
                <a:gd name="T15" fmla="*/ 276 h 588"/>
                <a:gd name="T16" fmla="*/ 420 w 420"/>
                <a:gd name="T17" fmla="*/ 348 h 588"/>
                <a:gd name="T18" fmla="*/ 396 w 420"/>
                <a:gd name="T19" fmla="*/ 360 h 588"/>
                <a:gd name="T20" fmla="*/ 372 w 420"/>
                <a:gd name="T21" fmla="*/ 336 h 588"/>
                <a:gd name="T22" fmla="*/ 420 w 420"/>
                <a:gd name="T23" fmla="*/ 480 h 588"/>
                <a:gd name="T24" fmla="*/ 336 w 420"/>
                <a:gd name="T25" fmla="*/ 564 h 588"/>
                <a:gd name="T26" fmla="*/ 300 w 420"/>
                <a:gd name="T27" fmla="*/ 564 h 588"/>
                <a:gd name="T28" fmla="*/ 276 w 420"/>
                <a:gd name="T29" fmla="*/ 540 h 588"/>
                <a:gd name="T30" fmla="*/ 252 w 420"/>
                <a:gd name="T31" fmla="*/ 588 h 588"/>
                <a:gd name="T32" fmla="*/ 120 w 420"/>
                <a:gd name="T33" fmla="*/ 516 h 588"/>
                <a:gd name="T34" fmla="*/ 120 w 420"/>
                <a:gd name="T35" fmla="*/ 420 h 588"/>
                <a:gd name="T36" fmla="*/ 120 w 420"/>
                <a:gd name="T37" fmla="*/ 360 h 588"/>
                <a:gd name="T38" fmla="*/ 48 w 420"/>
                <a:gd name="T39" fmla="*/ 324 h 588"/>
                <a:gd name="T40" fmla="*/ 0 w 420"/>
                <a:gd name="T41" fmla="*/ 252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0" h="588">
                  <a:moveTo>
                    <a:pt x="0" y="252"/>
                  </a:moveTo>
                  <a:lnTo>
                    <a:pt x="48" y="132"/>
                  </a:lnTo>
                  <a:lnTo>
                    <a:pt x="252" y="0"/>
                  </a:lnTo>
                  <a:lnTo>
                    <a:pt x="300" y="60"/>
                  </a:lnTo>
                  <a:lnTo>
                    <a:pt x="228" y="156"/>
                  </a:lnTo>
                  <a:lnTo>
                    <a:pt x="288" y="192"/>
                  </a:lnTo>
                  <a:lnTo>
                    <a:pt x="348" y="300"/>
                  </a:lnTo>
                  <a:lnTo>
                    <a:pt x="384" y="276"/>
                  </a:lnTo>
                  <a:lnTo>
                    <a:pt x="420" y="348"/>
                  </a:lnTo>
                  <a:lnTo>
                    <a:pt x="396" y="360"/>
                  </a:lnTo>
                  <a:lnTo>
                    <a:pt x="372" y="336"/>
                  </a:lnTo>
                  <a:lnTo>
                    <a:pt x="420" y="480"/>
                  </a:lnTo>
                  <a:lnTo>
                    <a:pt x="336" y="564"/>
                  </a:lnTo>
                  <a:lnTo>
                    <a:pt x="300" y="564"/>
                  </a:lnTo>
                  <a:lnTo>
                    <a:pt x="276" y="540"/>
                  </a:lnTo>
                  <a:lnTo>
                    <a:pt x="252" y="588"/>
                  </a:lnTo>
                  <a:lnTo>
                    <a:pt x="120" y="516"/>
                  </a:lnTo>
                  <a:lnTo>
                    <a:pt x="120" y="420"/>
                  </a:lnTo>
                  <a:lnTo>
                    <a:pt x="120" y="360"/>
                  </a:lnTo>
                  <a:lnTo>
                    <a:pt x="48" y="324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114FFB"/>
            </a:solidFill>
            <a:ln w="127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000" b="1" u="sng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8969" name="Freeform 57">
              <a:extLst>
                <a:ext uri="{FF2B5EF4-FFF2-40B4-BE49-F238E27FC236}">
                  <a16:creationId xmlns:a16="http://schemas.microsoft.com/office/drawing/2014/main" id="{7874CE10-0FDE-219E-DB24-D93C1A782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1" y="2856"/>
              <a:ext cx="972" cy="1002"/>
            </a:xfrm>
            <a:custGeom>
              <a:avLst/>
              <a:gdLst>
                <a:gd name="T0" fmla="*/ 972 w 972"/>
                <a:gd name="T1" fmla="*/ 504 h 1002"/>
                <a:gd name="T2" fmla="*/ 940 w 972"/>
                <a:gd name="T3" fmla="*/ 420 h 1002"/>
                <a:gd name="T4" fmla="*/ 892 w 972"/>
                <a:gd name="T5" fmla="*/ 396 h 1002"/>
                <a:gd name="T6" fmla="*/ 736 w 972"/>
                <a:gd name="T7" fmla="*/ 468 h 1002"/>
                <a:gd name="T8" fmla="*/ 652 w 972"/>
                <a:gd name="T9" fmla="*/ 348 h 1002"/>
                <a:gd name="T10" fmla="*/ 556 w 972"/>
                <a:gd name="T11" fmla="*/ 252 h 1002"/>
                <a:gd name="T12" fmla="*/ 448 w 972"/>
                <a:gd name="T13" fmla="*/ 216 h 1002"/>
                <a:gd name="T14" fmla="*/ 364 w 972"/>
                <a:gd name="T15" fmla="*/ 144 h 1002"/>
                <a:gd name="T16" fmla="*/ 252 w 972"/>
                <a:gd name="T17" fmla="*/ 0 h 1002"/>
                <a:gd name="T18" fmla="*/ 160 w 972"/>
                <a:gd name="T19" fmla="*/ 12 h 1002"/>
                <a:gd name="T20" fmla="*/ 112 w 972"/>
                <a:gd name="T21" fmla="*/ 60 h 1002"/>
                <a:gd name="T22" fmla="*/ 0 w 972"/>
                <a:gd name="T23" fmla="*/ 72 h 1002"/>
                <a:gd name="T24" fmla="*/ 64 w 972"/>
                <a:gd name="T25" fmla="*/ 240 h 1002"/>
                <a:gd name="T26" fmla="*/ 196 w 972"/>
                <a:gd name="T27" fmla="*/ 372 h 1002"/>
                <a:gd name="T28" fmla="*/ 252 w 972"/>
                <a:gd name="T29" fmla="*/ 504 h 1002"/>
                <a:gd name="T30" fmla="*/ 252 w 972"/>
                <a:gd name="T31" fmla="*/ 576 h 1002"/>
                <a:gd name="T32" fmla="*/ 268 w 972"/>
                <a:gd name="T33" fmla="*/ 624 h 1002"/>
                <a:gd name="T34" fmla="*/ 324 w 972"/>
                <a:gd name="T35" fmla="*/ 540 h 1002"/>
                <a:gd name="T36" fmla="*/ 364 w 972"/>
                <a:gd name="T37" fmla="*/ 552 h 1002"/>
                <a:gd name="T38" fmla="*/ 360 w 972"/>
                <a:gd name="T39" fmla="*/ 612 h 1002"/>
                <a:gd name="T40" fmla="*/ 388 w 972"/>
                <a:gd name="T41" fmla="*/ 744 h 1002"/>
                <a:gd name="T42" fmla="*/ 640 w 972"/>
                <a:gd name="T43" fmla="*/ 756 h 1002"/>
                <a:gd name="T44" fmla="*/ 788 w 972"/>
                <a:gd name="T45" fmla="*/ 660 h 1002"/>
                <a:gd name="T46" fmla="*/ 720 w 972"/>
                <a:gd name="T47" fmla="*/ 900 h 1002"/>
                <a:gd name="T48" fmla="*/ 816 w 972"/>
                <a:gd name="T49" fmla="*/ 1002 h 1002"/>
                <a:gd name="T50" fmla="*/ 972 w 972"/>
                <a:gd name="T51" fmla="*/ 1002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72" h="1002">
                  <a:moveTo>
                    <a:pt x="972" y="504"/>
                  </a:moveTo>
                  <a:lnTo>
                    <a:pt x="940" y="420"/>
                  </a:lnTo>
                  <a:lnTo>
                    <a:pt x="892" y="396"/>
                  </a:lnTo>
                  <a:lnTo>
                    <a:pt x="736" y="468"/>
                  </a:lnTo>
                  <a:lnTo>
                    <a:pt x="652" y="348"/>
                  </a:lnTo>
                  <a:lnTo>
                    <a:pt x="556" y="252"/>
                  </a:lnTo>
                  <a:lnTo>
                    <a:pt x="448" y="216"/>
                  </a:lnTo>
                  <a:lnTo>
                    <a:pt x="364" y="144"/>
                  </a:lnTo>
                  <a:lnTo>
                    <a:pt x="252" y="0"/>
                  </a:lnTo>
                  <a:lnTo>
                    <a:pt x="160" y="12"/>
                  </a:lnTo>
                  <a:lnTo>
                    <a:pt x="112" y="60"/>
                  </a:lnTo>
                  <a:lnTo>
                    <a:pt x="0" y="72"/>
                  </a:lnTo>
                  <a:lnTo>
                    <a:pt x="64" y="240"/>
                  </a:lnTo>
                  <a:lnTo>
                    <a:pt x="196" y="372"/>
                  </a:lnTo>
                  <a:lnTo>
                    <a:pt x="252" y="504"/>
                  </a:lnTo>
                  <a:lnTo>
                    <a:pt x="252" y="576"/>
                  </a:lnTo>
                  <a:lnTo>
                    <a:pt x="268" y="624"/>
                  </a:lnTo>
                  <a:lnTo>
                    <a:pt x="324" y="540"/>
                  </a:lnTo>
                  <a:lnTo>
                    <a:pt x="364" y="552"/>
                  </a:lnTo>
                  <a:lnTo>
                    <a:pt x="360" y="612"/>
                  </a:lnTo>
                  <a:lnTo>
                    <a:pt x="388" y="744"/>
                  </a:lnTo>
                  <a:lnTo>
                    <a:pt x="640" y="756"/>
                  </a:lnTo>
                  <a:lnTo>
                    <a:pt x="788" y="660"/>
                  </a:lnTo>
                  <a:lnTo>
                    <a:pt x="720" y="900"/>
                  </a:lnTo>
                  <a:lnTo>
                    <a:pt x="816" y="1002"/>
                  </a:lnTo>
                  <a:lnTo>
                    <a:pt x="972" y="1002"/>
                  </a:lnTo>
                </a:path>
              </a:pathLst>
            </a:custGeom>
            <a:solidFill>
              <a:srgbClr val="114FFB"/>
            </a:solidFill>
            <a:ln w="127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000" b="1" u="sng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38979" name="Rectangle 67">
              <a:extLst>
                <a:ext uri="{FF2B5EF4-FFF2-40B4-BE49-F238E27FC236}">
                  <a16:creationId xmlns:a16="http://schemas.microsoft.com/office/drawing/2014/main" id="{C965CD9B-0716-4097-6209-5C29B1F88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968"/>
              <a:ext cx="1691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FFFFFF"/>
                  </a:solidFill>
                  <a:latin typeface="Arial Narrow" panose="020B0606020202030204" pitchFamily="34" charset="0"/>
                </a:rPr>
                <a:t>Mediterranean Sea</a:t>
              </a:r>
            </a:p>
          </p:txBody>
        </p: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55906B-69D3-7391-BABF-B18A3006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599" y="365125"/>
            <a:ext cx="10898529" cy="1325563"/>
          </a:xfrm>
        </p:spPr>
        <p:txBody>
          <a:bodyPr/>
          <a:lstStyle/>
          <a:p>
            <a:pPr algn="l"/>
            <a:r>
              <a:rPr lang="en-US" dirty="0"/>
              <a:t>Listen for Paul’s remarks on Thessalonica.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D2A18-44A5-35DD-8548-89086AEC1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839" y="2141537"/>
            <a:ext cx="965232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1 Thes. 2:7-12 (NIV)    but we were gentle among you, like a mother caring for her little children. [8] We loved you so much that we were delighted to share with you not only the gospel of God but our lives as well, because you had become so </a:t>
            </a:r>
          </a:p>
        </p:txBody>
      </p:sp>
    </p:spTree>
    <p:extLst>
      <p:ext uri="{BB962C8B-B14F-4D97-AF65-F5344CB8AC3E}">
        <p14:creationId xmlns:p14="http://schemas.microsoft.com/office/powerpoint/2010/main" val="19530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2EF0E-5EFF-AFAA-52BA-FBBF5E04C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7D1179-2461-058F-A10E-C15847F4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599" y="365125"/>
            <a:ext cx="10898529" cy="1325563"/>
          </a:xfrm>
        </p:spPr>
        <p:txBody>
          <a:bodyPr/>
          <a:lstStyle/>
          <a:p>
            <a:pPr algn="l"/>
            <a:r>
              <a:rPr lang="en-US" dirty="0"/>
              <a:t>Listen for Paul’s remarks on Thessalonica.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25F9E-641F-E6CA-EC16-285206CBF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839" y="2141537"/>
            <a:ext cx="965232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dear to us. [9] Surely you remember, brothers, our toil and hardship; we worked night and day in order not to be a burden to anyone while we preached the gospel of God to you.   [10] You are witnesses, and so is God, of how holy, righteous and blameless </a:t>
            </a:r>
          </a:p>
        </p:txBody>
      </p:sp>
    </p:spTree>
    <p:extLst>
      <p:ext uri="{BB962C8B-B14F-4D97-AF65-F5344CB8AC3E}">
        <p14:creationId xmlns:p14="http://schemas.microsoft.com/office/powerpoint/2010/main" val="3007984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4CE7D7-5742-C239-E618-E803EBABE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imagine 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082BF0-8F6D-DC67-2750-600D90376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Suppose God will be holding a business meeting later today … what kinds of things will be on the agenda for His meeting?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God’s agenda for the early church involved the spread of the Gospel.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Consider how your agenda aligns with God’s agenda.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9592FA-87C3-7D3B-DFD2-A5DE4A6AE032}"/>
              </a:ext>
            </a:extLst>
          </p:cNvPr>
          <p:cNvGrpSpPr/>
          <p:nvPr/>
        </p:nvGrpSpPr>
        <p:grpSpPr>
          <a:xfrm>
            <a:off x="3143755" y="3429000"/>
            <a:ext cx="6722586" cy="2496033"/>
            <a:chOff x="3143755" y="3429000"/>
            <a:chExt cx="6722586" cy="2496033"/>
          </a:xfrm>
        </p:grpSpPr>
        <p:pic>
          <p:nvPicPr>
            <p:cNvPr id="8" name="Picture 7" descr="A statue of a person holding a flute&#10;&#10;Description automatically generated">
              <a:extLst>
                <a:ext uri="{FF2B5EF4-FFF2-40B4-BE49-F238E27FC236}">
                  <a16:creationId xmlns:a16="http://schemas.microsoft.com/office/drawing/2014/main" id="{0603622F-1062-47CD-6256-E8574FB0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445" y="3429000"/>
              <a:ext cx="4217896" cy="24960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HeroicExtremeLeftFacing"/>
              <a:lightRig rig="threePt" dir="t"/>
            </a:scene3d>
          </p:spPr>
        </p:pic>
        <p:pic>
          <p:nvPicPr>
            <p:cNvPr id="1028" name="Picture 4" descr="(Pete and Calvin) Business Men are Meeting">
              <a:extLst>
                <a:ext uri="{FF2B5EF4-FFF2-40B4-BE49-F238E27FC236}">
                  <a16:creationId xmlns:a16="http://schemas.microsoft.com/office/drawing/2014/main" id="{EBD40AD9-612B-C829-2FBB-D085ECDCE5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755" y="3721545"/>
              <a:ext cx="2805633" cy="20298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284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3439D-D8DA-1FEF-F638-B19F0499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772C6A-64FD-3E75-68DC-D10789D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599" y="365125"/>
            <a:ext cx="10898529" cy="1325563"/>
          </a:xfrm>
        </p:spPr>
        <p:txBody>
          <a:bodyPr/>
          <a:lstStyle/>
          <a:p>
            <a:pPr algn="l"/>
            <a:r>
              <a:rPr lang="en-US" dirty="0"/>
              <a:t>Listen for Paul’s remarks on Thessalonica.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48F45-17CA-D916-68CB-28C44ACBF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839" y="2002641"/>
            <a:ext cx="965232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we were among you who believed. [11] For you know that we dealt with each of you as a father deals with his own children, [12] encouraging, comforting and urging you to live lives worthy of God, who calls you into his kingdom and glory.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384BE0-BA29-8549-775B-34D7B25B44C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72830" y="5616756"/>
            <a:ext cx="2095238" cy="323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661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EF5D0-3BC7-84F5-3299-F5CBFEE8C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Missionary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3153B-0162-58E5-658B-99BB5206B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words and phrases which indicate Paul’s investment in the lives of the people at Thessalonica?</a:t>
            </a:r>
          </a:p>
          <a:p>
            <a:r>
              <a:rPr lang="en-US" dirty="0"/>
              <a:t>How can one lose sight of people’s needs by becoming too focused on church programs?</a:t>
            </a:r>
          </a:p>
          <a:p>
            <a:r>
              <a:rPr lang="en-US" dirty="0"/>
              <a:t>How can we keep our focus on ministering to people?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DF65C-158F-1B05-770C-1E05D4C7EDD7}"/>
              </a:ext>
            </a:extLst>
          </p:cNvPr>
          <p:cNvSpPr txBox="1"/>
          <p:nvPr/>
        </p:nvSpPr>
        <p:spPr>
          <a:xfrm>
            <a:off x="1120713" y="3740168"/>
            <a:ext cx="10116274" cy="1754326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you remember, brothers, our toil and hardship; we worked night and day in order not to be a burden to anyone while we preached the gospel of God to you</a:t>
            </a:r>
          </a:p>
        </p:txBody>
      </p:sp>
    </p:spTree>
    <p:extLst>
      <p:ext uri="{BB962C8B-B14F-4D97-AF65-F5344CB8AC3E}">
        <p14:creationId xmlns:p14="http://schemas.microsoft.com/office/powerpoint/2010/main" val="222854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24C9-A507-ABA2-0BA0-EC3B4560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Missionary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F9F6D-6F1C-F955-FCA0-FB0227E65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Although we might not go on missionary journeys like Paul, what can we learn from him that we should emulate in our lives?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AFDB4-45B0-00A5-33FD-18486C5A8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347" y="3623126"/>
            <a:ext cx="3366749" cy="2553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648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565A4-ADEA-D96F-22C8-84C0ABD66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071E1-C3C3-22B4-3C58-C0A07D7F2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 praying that you will be obedient to the Holy Spirit’s promptings and direction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Prepare yourself by putting on the “Armor of God” (Ephesians 6:10-18)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91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94F5E-2AD7-7029-892A-73593CFA0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AAFB1-228E-674A-D76B-1CD2D4C8F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E41F7-DF6B-37F5-9B83-868C5CDB3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Pray for boldness in your love, words, and care towards others</a:t>
            </a:r>
            <a:br>
              <a:rPr lang="en-US" dirty="0"/>
            </a:br>
            <a:endParaRPr lang="en-US" dirty="0"/>
          </a:p>
          <a:p>
            <a:r>
              <a:rPr lang="en-US" dirty="0"/>
              <a:t>Keep your passport up to </a:t>
            </a:r>
            <a:br>
              <a:rPr lang="en-US" dirty="0"/>
            </a:br>
            <a:r>
              <a:rPr lang="en-US" dirty="0"/>
              <a:t>date to be ready to go if </a:t>
            </a:r>
            <a:br>
              <a:rPr lang="en-US" dirty="0"/>
            </a:br>
            <a:r>
              <a:rPr lang="en-US" dirty="0"/>
              <a:t>God calls you to participate </a:t>
            </a:r>
            <a:br>
              <a:rPr lang="en-US" dirty="0"/>
            </a:br>
            <a:r>
              <a:rPr lang="en-US" dirty="0"/>
              <a:t>in a mission trip</a:t>
            </a:r>
          </a:p>
          <a:p>
            <a:endParaRPr lang="en-US" dirty="0"/>
          </a:p>
        </p:txBody>
      </p:sp>
      <p:pic>
        <p:nvPicPr>
          <p:cNvPr id="7170" name="Picture 2" descr="USA Passport: American Passport Design Travel Journal: Blank Fake United  States of America Play Passport 6x9 Inch Notebook Trip Diary">
            <a:extLst>
              <a:ext uri="{FF2B5EF4-FFF2-40B4-BE49-F238E27FC236}">
                <a16:creationId xmlns:a16="http://schemas.microsoft.com/office/drawing/2014/main" id="{EF21E086-16AC-D304-AC9C-24A1DB24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368">
            <a:off x="7686608" y="2899444"/>
            <a:ext cx="2158353" cy="321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75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9D96-D3A7-13BC-62AB-811F8996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Activity</a:t>
            </a:r>
          </a:p>
        </p:txBody>
      </p:sp>
      <p:pic>
        <p:nvPicPr>
          <p:cNvPr id="8" name="Picture 7" descr="A cartoon mouse with a shovel and a sign&#10;&#10;Description automatically generated">
            <a:extLst>
              <a:ext uri="{FF2B5EF4-FFF2-40B4-BE49-F238E27FC236}">
                <a16:creationId xmlns:a16="http://schemas.microsoft.com/office/drawing/2014/main" id="{0E5CB303-5DF2-37BB-8183-AD6DEC915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2" b="94638" l="8438" r="96563">
                        <a14:foregroundMark x1="9375" y1="59786" x2="8438" y2="67292"/>
                        <a14:foregroundMark x1="26094" y1="29223" x2="23750" y2="21180"/>
                        <a14:foregroundMark x1="40000" y1="28686" x2="38750" y2="24665"/>
                        <a14:foregroundMark x1="35938" y1="11260" x2="26250" y2="5898"/>
                        <a14:foregroundMark x1="30625" y1="71046" x2="38125" y2="81501"/>
                        <a14:foregroundMark x1="80469" y1="92761" x2="79375" y2="90080"/>
                        <a14:foregroundMark x1="88750" y1="87936" x2="91094" y2="94906"/>
                        <a14:foregroundMark x1="95781" y1="59249" x2="96563" y2="6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97" y="3223752"/>
            <a:ext cx="4465764" cy="2602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0C4542A-7025-36BC-F713-3D50D8C25745}"/>
              </a:ext>
            </a:extLst>
          </p:cNvPr>
          <p:cNvSpPr/>
          <p:nvPr/>
        </p:nvSpPr>
        <p:spPr>
          <a:xfrm>
            <a:off x="6096000" y="1597306"/>
            <a:ext cx="4899949" cy="1192193"/>
          </a:xfrm>
          <a:prstGeom prst="wedgeRoundRectCallout">
            <a:avLst>
              <a:gd name="adj1" fmla="val -21924"/>
              <a:gd name="adj2" fmla="val 8220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Somebody’s got to color that page.  Might as well be you.  But don’t let the pastor see you coloring during the sermon!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18C1C3-345B-8034-FC79-DC996A4B2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42415"/>
            <a:ext cx="5705574" cy="331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4912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B0AF3-D8AE-A34C-69F7-C72CD5BAD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FF4CD3-71B6-1251-9392-BE4F01955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9" y="-304800"/>
            <a:ext cx="12188823" cy="716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82718-765D-5483-2025-404CA7FC5565}"/>
              </a:ext>
            </a:extLst>
          </p:cNvPr>
          <p:cNvSpPr txBox="1"/>
          <p:nvPr/>
        </p:nvSpPr>
        <p:spPr>
          <a:xfrm>
            <a:off x="1781298" y="4465122"/>
            <a:ext cx="9191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First Missionary Journeys</a:t>
            </a:r>
          </a:p>
        </p:txBody>
      </p:sp>
    </p:spTree>
    <p:extLst>
      <p:ext uri="{BB962C8B-B14F-4D97-AF65-F5344CB8AC3E}">
        <p14:creationId xmlns:p14="http://schemas.microsoft.com/office/powerpoint/2010/main" val="58626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A4C66-6679-4315-B40C-8776805B8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9800"/>
            <a:ext cx="10439400" cy="2438400"/>
          </a:xfrm>
        </p:spPr>
        <p:txBody>
          <a:bodyPr>
            <a:normAutofit fontScale="90000"/>
          </a:bodyPr>
          <a:lstStyle/>
          <a:p>
            <a:pPr marL="228600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1. THE </a:t>
            </a:r>
            <a:r>
              <a:rPr lang="en-US" dirty="0">
                <a:solidFill>
                  <a:srgbClr val="FFFF00"/>
                </a:solidFill>
              </a:rPr>
              <a:t>CALLING</a:t>
            </a:r>
            <a:r>
              <a:rPr lang="en-US" dirty="0"/>
              <a:t> AND </a:t>
            </a:r>
            <a:r>
              <a:rPr lang="en-US" dirty="0">
                <a:solidFill>
                  <a:srgbClr val="FFFF00"/>
                </a:solidFill>
              </a:rPr>
              <a:t>SENDING</a:t>
            </a:r>
            <a:r>
              <a:rPr lang="en-US" dirty="0"/>
              <a:t> OF PAUL (SAUL) AND BARNABAS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03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7FCC-A4AA-52BB-2B90-1A119BCFD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Listen for a “hands on” application.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45983-0456-70DC-BB8F-C98D5D359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223" y="1952947"/>
            <a:ext cx="807816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Acts 13:1-3 In the church at Antioch there were prophets and teachers: Barnabas, Simeon called Niger, Lucius of Cyrene, Manaen (who had been brought up with Herod the tetrarch) and Saul.  [2] While they were </a:t>
            </a:r>
          </a:p>
        </p:txBody>
      </p:sp>
    </p:spTree>
    <p:extLst>
      <p:ext uri="{BB962C8B-B14F-4D97-AF65-F5344CB8AC3E}">
        <p14:creationId xmlns:p14="http://schemas.microsoft.com/office/powerpoint/2010/main" val="380176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9ACE2-0B64-AFE9-9D7C-0698B5F5D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E6176-2660-7EAD-8690-DEEF059E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Listen for a “hands on” application.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8B5D6-170B-93C7-1263-A35C2CB09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223" y="1952947"/>
            <a:ext cx="839164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worshiping the Lord and fasting, the Holy Spirit said, "Set apart for me Barnabas and Saul for the work to which I have called them."  [3] So after they had fasted and prayed, they placed their hands on them and sent them off.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A5359-5104-8B33-CCBA-FC513472DD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65428" y="5535734"/>
            <a:ext cx="2095238" cy="323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843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C6A5-9567-16BC-994F-4FB2BAB5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and Barnabas Were 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1DD4F-6841-F7BE-CE98-DAB3C303F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stated in this passage about this church which suggests it is a good example of a church?</a:t>
            </a:r>
          </a:p>
          <a:p>
            <a:r>
              <a:rPr lang="en-US" dirty="0">
                <a:solidFill>
                  <a:srgbClr val="C00000"/>
                </a:solidFill>
              </a:rPr>
              <a:t>Note some of the specifics: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Paul and Barnabas were called to a particular ministry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God did the calling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The church did the commissioning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43C470-8D63-E79E-D883-61A4F264D4F0}"/>
              </a:ext>
            </a:extLst>
          </p:cNvPr>
          <p:cNvSpPr txBox="1"/>
          <p:nvPr/>
        </p:nvSpPr>
        <p:spPr>
          <a:xfrm>
            <a:off x="838200" y="3252809"/>
            <a:ext cx="10515600" cy="2308324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there were prophets and teachers: Barnabas, Simeon called Niger, Lucius of Cyrene, Manaen (who had been brought up with Herod the tetrarch) and Saul. worshiping the Lord and fasting, </a:t>
            </a:r>
          </a:p>
        </p:txBody>
      </p:sp>
    </p:spTree>
    <p:extLst>
      <p:ext uri="{BB962C8B-B14F-4D97-AF65-F5344CB8AC3E}">
        <p14:creationId xmlns:p14="http://schemas.microsoft.com/office/powerpoint/2010/main" val="18369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24730-4B6F-C1D7-E524-E3B645281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and Barnabas Were 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E4B8C-BCB4-91A4-06C8-A566AF0E4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a person recognize a call to be a missionary?</a:t>
            </a:r>
          </a:p>
          <a:p>
            <a:r>
              <a:rPr lang="en-US" dirty="0"/>
              <a:t>What indication do you see that the church leadership in Antioch was a </a:t>
            </a:r>
            <a:r>
              <a:rPr lang="en-US" i="1" dirty="0"/>
              <a:t>diverse</a:t>
            </a:r>
            <a:r>
              <a:rPr lang="en-US" dirty="0"/>
              <a:t> group?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E18AD8-D669-237D-6359-9E6A7EF0BFA3}"/>
              </a:ext>
            </a:extLst>
          </p:cNvPr>
          <p:cNvSpPr txBox="1"/>
          <p:nvPr/>
        </p:nvSpPr>
        <p:spPr>
          <a:xfrm>
            <a:off x="1388965" y="4184551"/>
            <a:ext cx="9282896" cy="2308324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 the church at Antioch there were prophets and teachers: Barnabas, Simeon called Niger, Lucius of Cyrene, Manaen (who had been brought up with Herod the tetrarch) and Saul.</a:t>
            </a:r>
          </a:p>
        </p:txBody>
      </p:sp>
    </p:spTree>
    <p:extLst>
      <p:ext uri="{BB962C8B-B14F-4D97-AF65-F5344CB8AC3E}">
        <p14:creationId xmlns:p14="http://schemas.microsoft.com/office/powerpoint/2010/main" val="186655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61A15-ED49-A8A5-84BB-71A59C6D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and Barnabas Were 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7D70-DC0E-452F-82AB-4D9A67696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would that diversity influence the direction of ministries?</a:t>
            </a:r>
          </a:p>
          <a:p>
            <a:r>
              <a:rPr lang="en-US" dirty="0"/>
              <a:t>What kinds of diversity can we see within churches in our society today?</a:t>
            </a:r>
          </a:p>
          <a:p>
            <a:r>
              <a:rPr lang="en-US" dirty="0"/>
              <a:t>Why is it important to </a:t>
            </a:r>
            <a:r>
              <a:rPr lang="en-US" i="1" dirty="0"/>
              <a:t>appreciate</a:t>
            </a:r>
            <a:r>
              <a:rPr lang="en-US" dirty="0"/>
              <a:t> diversity – and not try to only associate with those just like us (</a:t>
            </a:r>
            <a:r>
              <a:rPr lang="en-US" i="1" dirty="0"/>
              <a:t>as</a:t>
            </a:r>
            <a:r>
              <a:rPr lang="en-US" dirty="0"/>
              <a:t> a church or </a:t>
            </a:r>
            <a:r>
              <a:rPr lang="en-US" i="1" dirty="0"/>
              <a:t>within</a:t>
            </a:r>
            <a:r>
              <a:rPr lang="en-US" dirty="0"/>
              <a:t> a church)?</a:t>
            </a:r>
          </a:p>
          <a:p>
            <a:r>
              <a:rPr lang="en-US" dirty="0"/>
              <a:t>What diverse </a:t>
            </a:r>
            <a:r>
              <a:rPr lang="en-US" i="1" dirty="0"/>
              <a:t>activities</a:t>
            </a:r>
            <a:r>
              <a:rPr lang="en-US" dirty="0"/>
              <a:t> do you associate with the concept of “missions?”</a:t>
            </a:r>
          </a:p>
        </p:txBody>
      </p:sp>
    </p:spTree>
    <p:extLst>
      <p:ext uri="{BB962C8B-B14F-4D97-AF65-F5344CB8AC3E}">
        <p14:creationId xmlns:p14="http://schemas.microsoft.com/office/powerpoint/2010/main" val="158485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A4C66-6679-4315-B40C-8776805B8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14600"/>
            <a:ext cx="10363200" cy="1828800"/>
          </a:xfrm>
        </p:spPr>
        <p:txBody>
          <a:bodyPr>
            <a:normAutofit/>
          </a:bodyPr>
          <a:lstStyle/>
          <a:p>
            <a:pPr marL="228600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2. THE </a:t>
            </a:r>
            <a:r>
              <a:rPr lang="en-US" dirty="0">
                <a:solidFill>
                  <a:srgbClr val="FFFF00"/>
                </a:solidFill>
              </a:rPr>
              <a:t>FIRST</a:t>
            </a:r>
            <a:r>
              <a:rPr lang="en-US" dirty="0"/>
              <a:t> MISSIONARY </a:t>
            </a:r>
            <a:r>
              <a:rPr lang="en-US" dirty="0">
                <a:solidFill>
                  <a:srgbClr val="FFFF00"/>
                </a:solidFill>
              </a:rPr>
              <a:t>JOURNEY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3053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5AA1F7-6FBE-4C82-8877-B892F7286642}" vid="{58E30FAA-7D03-45B4-AB81-753AF28EFCA9}"/>
    </a:ext>
  </a:extLst>
</a:theme>
</file>

<file path=ppt/theme/theme2.xml><?xml version="1.0" encoding="utf-8"?>
<a:theme xmlns:a="http://schemas.openxmlformats.org/drawingml/2006/main" name="1_Office Theme">
  <a:themeElements>
    <a:clrScheme name="Custom 13">
      <a:dk1>
        <a:srgbClr val="172E56"/>
      </a:dk1>
      <a:lt1>
        <a:sysClr val="window" lastClr="FFFFFF"/>
      </a:lt1>
      <a:dk2>
        <a:srgbClr val="172E56"/>
      </a:dk2>
      <a:lt2>
        <a:srgbClr val="E7E6E6"/>
      </a:lt2>
      <a:accent1>
        <a:srgbClr val="89D0DE"/>
      </a:accent1>
      <a:accent2>
        <a:srgbClr val="C66008"/>
      </a:accent2>
      <a:accent3>
        <a:srgbClr val="8FB935"/>
      </a:accent3>
      <a:accent4>
        <a:srgbClr val="FFFFFF"/>
      </a:accent4>
      <a:accent5>
        <a:srgbClr val="172E56"/>
      </a:accent5>
      <a:accent6>
        <a:srgbClr val="EFD215"/>
      </a:accent6>
      <a:hlink>
        <a:srgbClr val="0563C1"/>
      </a:hlink>
      <a:folHlink>
        <a:srgbClr val="7030A0"/>
      </a:folHlink>
    </a:clrScheme>
    <a:fontScheme name="Mobberly">
      <a:majorFont>
        <a:latin typeface="Montserrat bold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01875_win32_SL_v5_A" id="{0559C27A-1F03-40DE-864E-4F889F5D0431}" vid="{81C2972A-9F7F-4DBE-BD36-F28830C0764D}"/>
    </a:ext>
  </a:extLst>
</a:theme>
</file>

<file path=ppt/theme/theme3.xml><?xml version="1.0" encoding="utf-8"?>
<a:theme xmlns:a="http://schemas.openxmlformats.org/drawingml/2006/main" name="azures">
  <a:themeElements>
    <a:clrScheme name="">
      <a:dk1>
        <a:srgbClr val="000000"/>
      </a:dk1>
      <a:lt1>
        <a:srgbClr val="FFFFFF"/>
      </a:lt1>
      <a:dk2>
        <a:srgbClr val="114FFB"/>
      </a:dk2>
      <a:lt2>
        <a:srgbClr val="C0FEF9"/>
      </a:lt2>
      <a:accent1>
        <a:srgbClr val="00B7A5"/>
      </a:accent1>
      <a:accent2>
        <a:srgbClr val="D49FFF"/>
      </a:accent2>
      <a:accent3>
        <a:srgbClr val="AAB2FD"/>
      </a:accent3>
      <a:accent4>
        <a:srgbClr val="DADADA"/>
      </a:accent4>
      <a:accent5>
        <a:srgbClr val="AAD8CF"/>
      </a:accent5>
      <a:accent6>
        <a:srgbClr val="C090E7"/>
      </a:accent6>
      <a:hlink>
        <a:srgbClr val="FFFFFF"/>
      </a:hlink>
      <a:folHlink>
        <a:srgbClr val="618FFD"/>
      </a:folHlink>
    </a:clrScheme>
    <a:fontScheme name="azur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rgbClr val="00000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1" i="0" u="sng" strike="noStrike" cap="none" normalizeH="0" baseline="0" smtClean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rgbClr val="00000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1" i="0" u="sng" strike="noStrike" cap="none" normalizeH="0" baseline="0" smtClean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zu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ss4</Template>
  <TotalTime>189</TotalTime>
  <Words>1201</Words>
  <Application>Microsoft Office PowerPoint</Application>
  <PresentationFormat>Widescreen</PresentationFormat>
  <Paragraphs>106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ADLaM Display</vt:lpstr>
      <vt:lpstr>Aptos</vt:lpstr>
      <vt:lpstr>Arial</vt:lpstr>
      <vt:lpstr>Arial Narrow</vt:lpstr>
      <vt:lpstr>Calibri</vt:lpstr>
      <vt:lpstr>Comic Sans MS</vt:lpstr>
      <vt:lpstr>Franklin Gothic Heavy</vt:lpstr>
      <vt:lpstr>HelveticaNeueLT Std Lt</vt:lpstr>
      <vt:lpstr>Monotype Sorts</vt:lpstr>
      <vt:lpstr>Times New Roman</vt:lpstr>
      <vt:lpstr>Office Theme</vt:lpstr>
      <vt:lpstr>1_Office Theme</vt:lpstr>
      <vt:lpstr>azures</vt:lpstr>
      <vt:lpstr>PowerPoint Presentation</vt:lpstr>
      <vt:lpstr>Just imagine …</vt:lpstr>
      <vt:lpstr>1. THE CALLING AND SENDING OF PAUL (SAUL) AND BARNABAS  </vt:lpstr>
      <vt:lpstr>Listen for a “hands on” application.</vt:lpstr>
      <vt:lpstr>Listen for a “hands on” application.</vt:lpstr>
      <vt:lpstr>Paul and Barnabas Were Sent</vt:lpstr>
      <vt:lpstr>Paul and Barnabas Were Sent</vt:lpstr>
      <vt:lpstr>Paul and Barnabas Were Sent</vt:lpstr>
      <vt:lpstr>2. THE FIRST MISSIONARY JOURNEY.</vt:lpstr>
      <vt:lpstr>Paul-1st Missionary Journey</vt:lpstr>
      <vt:lpstr>Listen for good news.</vt:lpstr>
      <vt:lpstr>First Missionary Journey</vt:lpstr>
      <vt:lpstr>First Missionary Journey</vt:lpstr>
      <vt:lpstr>First Missionary Journey</vt:lpstr>
      <vt:lpstr>3. THE SECOND MISSIONARY JOURNEY.</vt:lpstr>
      <vt:lpstr>PowerPoint Presentation</vt:lpstr>
      <vt:lpstr>Paul-2nd Missionary Journey</vt:lpstr>
      <vt:lpstr>Listen for Paul’s remarks on Thessalonica.</vt:lpstr>
      <vt:lpstr>Listen for Paul’s remarks on Thessalonica.</vt:lpstr>
      <vt:lpstr>Listen for Paul’s remarks on Thessalonica.</vt:lpstr>
      <vt:lpstr>Second Missionary Journey</vt:lpstr>
      <vt:lpstr>Second Missionary Journey</vt:lpstr>
      <vt:lpstr>Application</vt:lpstr>
      <vt:lpstr>Application</vt:lpstr>
      <vt:lpstr>Family Activity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Armstrong, Stephen (General Math and Science)</dc:creator>
  <cp:lastModifiedBy>Armstrong, Stephen (General Math and Science)</cp:lastModifiedBy>
  <cp:revision>6</cp:revision>
  <dcterms:created xsi:type="dcterms:W3CDTF">2024-11-01T13:18:14Z</dcterms:created>
  <dcterms:modified xsi:type="dcterms:W3CDTF">2024-11-03T13:41:30Z</dcterms:modified>
</cp:coreProperties>
</file>