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76" r:id="rId26"/>
    <p:sldId id="277"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45000">
                <a:schemeClr val="accent1">
                  <a:lumMod val="45000"/>
                  <a:lumOff val="55000"/>
                  <a:alpha val="69000"/>
                </a:schemeClr>
              </a:gs>
              <a:gs pos="83000">
                <a:schemeClr val="accent1">
                  <a:lumMod val="45000"/>
                  <a:lumOff val="55000"/>
                  <a:alpha val="82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je9br65"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tinyurl.com/m78h8bn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Gathering for Worship</a:t>
            </a:r>
          </a:p>
        </p:txBody>
      </p:sp>
      <p:sp>
        <p:nvSpPr>
          <p:cNvPr id="3" name="Subtitle 2"/>
          <p:cNvSpPr>
            <a:spLocks noGrp="1"/>
          </p:cNvSpPr>
          <p:nvPr>
            <p:ph type="subTitle" idx="1"/>
          </p:nvPr>
        </p:nvSpPr>
        <p:spPr>
          <a:xfrm>
            <a:off x="1524000" y="3831220"/>
            <a:ext cx="9144000" cy="1426580"/>
          </a:xfrm>
        </p:spPr>
        <p:txBody>
          <a:bodyPr/>
          <a:lstStyle/>
          <a:p>
            <a:r>
              <a:rPr lang="en-US" dirty="0"/>
              <a:t>February 23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24D8-1948-271D-9013-6B1ED83FDA3E}"/>
              </a:ext>
            </a:extLst>
          </p:cNvPr>
          <p:cNvSpPr>
            <a:spLocks noGrp="1"/>
          </p:cNvSpPr>
          <p:nvPr>
            <p:ph type="title"/>
          </p:nvPr>
        </p:nvSpPr>
        <p:spPr/>
        <p:txBody>
          <a:bodyPr/>
          <a:lstStyle/>
          <a:p>
            <a:r>
              <a:rPr lang="en-US" dirty="0"/>
              <a:t>Encouraging Others</a:t>
            </a:r>
          </a:p>
        </p:txBody>
      </p:sp>
      <p:sp>
        <p:nvSpPr>
          <p:cNvPr id="3" name="Content Placeholder 2">
            <a:extLst>
              <a:ext uri="{FF2B5EF4-FFF2-40B4-BE49-F238E27FC236}">
                <a16:creationId xmlns:a16="http://schemas.microsoft.com/office/drawing/2014/main" id="{5F82C039-66F5-F63D-2B56-F6F5290FD5BE}"/>
              </a:ext>
            </a:extLst>
          </p:cNvPr>
          <p:cNvSpPr>
            <a:spLocks noGrp="1"/>
          </p:cNvSpPr>
          <p:nvPr>
            <p:ph idx="1"/>
          </p:nvPr>
        </p:nvSpPr>
        <p:spPr/>
        <p:txBody>
          <a:bodyPr/>
          <a:lstStyle/>
          <a:p>
            <a:r>
              <a:rPr lang="en-US" dirty="0"/>
              <a:t>According to these verses, how can believers show their concern for one another, demonstrate unity?</a:t>
            </a:r>
          </a:p>
          <a:p>
            <a:r>
              <a:rPr lang="en-US" dirty="0"/>
              <a:t>What are some specific things we could do to show concern in the ways our passage  says?</a:t>
            </a:r>
          </a:p>
        </p:txBody>
      </p:sp>
    </p:spTree>
    <p:extLst>
      <p:ext uri="{BB962C8B-B14F-4D97-AF65-F5344CB8AC3E}">
        <p14:creationId xmlns:p14="http://schemas.microsoft.com/office/powerpoint/2010/main" val="8945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00CF-3F59-2BD6-0A55-50EC2DE5DF10}"/>
              </a:ext>
            </a:extLst>
          </p:cNvPr>
          <p:cNvSpPr>
            <a:spLocks noGrp="1"/>
          </p:cNvSpPr>
          <p:nvPr>
            <p:ph type="title"/>
          </p:nvPr>
        </p:nvSpPr>
        <p:spPr/>
        <p:txBody>
          <a:bodyPr/>
          <a:lstStyle/>
          <a:p>
            <a:r>
              <a:rPr lang="en-US" dirty="0"/>
              <a:t>Encouraging Others</a:t>
            </a:r>
          </a:p>
        </p:txBody>
      </p:sp>
      <p:sp>
        <p:nvSpPr>
          <p:cNvPr id="3" name="Content Placeholder 2">
            <a:extLst>
              <a:ext uri="{FF2B5EF4-FFF2-40B4-BE49-F238E27FC236}">
                <a16:creationId xmlns:a16="http://schemas.microsoft.com/office/drawing/2014/main" id="{D1EA0628-C588-CFC0-DECF-E3DE5F6A2F03}"/>
              </a:ext>
            </a:extLst>
          </p:cNvPr>
          <p:cNvSpPr>
            <a:spLocks noGrp="1"/>
          </p:cNvSpPr>
          <p:nvPr>
            <p:ph idx="1"/>
          </p:nvPr>
        </p:nvSpPr>
        <p:spPr/>
        <p:txBody>
          <a:bodyPr/>
          <a:lstStyle/>
          <a:p>
            <a:r>
              <a:rPr lang="en-US" dirty="0"/>
              <a:t>During the Covid pandemic, we were forced to worship and hear preaching and teaching at a distance using technology.   In some cases all it took was a cell phone with Zoom to do this.</a:t>
            </a:r>
          </a:p>
          <a:p>
            <a:endParaRPr lang="en-US" dirty="0"/>
          </a:p>
          <a:p>
            <a:r>
              <a:rPr lang="en-US" dirty="0"/>
              <a:t>Why do you think some people have continued to “attend” in this distance format?</a:t>
            </a:r>
          </a:p>
          <a:p>
            <a:endParaRPr lang="en-US" dirty="0"/>
          </a:p>
        </p:txBody>
      </p:sp>
      <p:sp>
        <p:nvSpPr>
          <p:cNvPr id="4" name="AutoShape 2" descr="Zoom Font is → Kaleko 205">
            <a:extLst>
              <a:ext uri="{FF2B5EF4-FFF2-40B4-BE49-F238E27FC236}">
                <a16:creationId xmlns:a16="http://schemas.microsoft.com/office/drawing/2014/main" id="{03799FA1-0A14-4CBA-53D2-B9C028CC44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blue circle with a white camera&#10;&#10;Description automatically generated">
            <a:extLst>
              <a:ext uri="{FF2B5EF4-FFF2-40B4-BE49-F238E27FC236}">
                <a16:creationId xmlns:a16="http://schemas.microsoft.com/office/drawing/2014/main" id="{B551C456-66BE-C3A5-ADC3-DC1C8B445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0119" y="4001294"/>
            <a:ext cx="2391762" cy="2391762"/>
          </a:xfrm>
          <a:prstGeom prst="rect">
            <a:avLst/>
          </a:prstGeom>
          <a:ln>
            <a:noFill/>
          </a:ln>
          <a:effectLst>
            <a:outerShdw blurRad="292100" dist="139700" dir="2700000" algn="tl" rotWithShape="0">
              <a:srgbClr val="333333">
                <a:alpha val="65000"/>
              </a:srgbClr>
            </a:outerShdw>
          </a:effectLst>
        </p:spPr>
      </p:pic>
      <p:pic>
        <p:nvPicPr>
          <p:cNvPr id="3080" name="Picture 8" descr="Free Person using a TV remote control with a blurred television screen in the background. Stock Photo">
            <a:extLst>
              <a:ext uri="{FF2B5EF4-FFF2-40B4-BE49-F238E27FC236}">
                <a16:creationId xmlns:a16="http://schemas.microsoft.com/office/drawing/2014/main" id="{B2297FC1-8561-61F3-FE43-C406D77A0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504" y="681037"/>
            <a:ext cx="4879181" cy="32527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1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7198D-7957-FF7F-10AD-AD5D6D541268}"/>
              </a:ext>
            </a:extLst>
          </p:cNvPr>
          <p:cNvSpPr>
            <a:spLocks noGrp="1"/>
          </p:cNvSpPr>
          <p:nvPr>
            <p:ph type="title"/>
          </p:nvPr>
        </p:nvSpPr>
        <p:spPr/>
        <p:txBody>
          <a:bodyPr/>
          <a:lstStyle/>
          <a:p>
            <a:r>
              <a:rPr lang="en-US" dirty="0"/>
              <a:t>Encouraging Others</a:t>
            </a:r>
          </a:p>
        </p:txBody>
      </p:sp>
      <p:pic>
        <p:nvPicPr>
          <p:cNvPr id="10" name="Picture 9" descr="A person in a suit giving a speech&#10;&#10;Description automatically generated">
            <a:extLst>
              <a:ext uri="{FF2B5EF4-FFF2-40B4-BE49-F238E27FC236}">
                <a16:creationId xmlns:a16="http://schemas.microsoft.com/office/drawing/2014/main" id="{C564CA5A-2709-4896-34D5-D903E6094B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6000" y="3257751"/>
            <a:ext cx="5514416" cy="3235124"/>
          </a:xfrm>
          <a:prstGeom prst="rect">
            <a:avLst/>
          </a:prstGeom>
          <a:ln>
            <a:noFill/>
          </a:ln>
          <a:effectLst>
            <a:outerShdw blurRad="292100" dist="139700" dir="2700000" algn="tl" rotWithShape="0">
              <a:srgbClr val="333333">
                <a:alpha val="65000"/>
              </a:srgbClr>
            </a:outerShdw>
          </a:effectLst>
        </p:spPr>
      </p:pic>
      <p:sp>
        <p:nvSpPr>
          <p:cNvPr id="11" name="Speech Bubble: Rectangle with Corners Rounded 10">
            <a:extLst>
              <a:ext uri="{FF2B5EF4-FFF2-40B4-BE49-F238E27FC236}">
                <a16:creationId xmlns:a16="http://schemas.microsoft.com/office/drawing/2014/main" id="{5FB17060-CA3C-DF4A-A1BF-DF7149878E0A}"/>
              </a:ext>
            </a:extLst>
          </p:cNvPr>
          <p:cNvSpPr/>
          <p:nvPr/>
        </p:nvSpPr>
        <p:spPr>
          <a:xfrm>
            <a:off x="7488819" y="1514978"/>
            <a:ext cx="3472405" cy="1561798"/>
          </a:xfrm>
          <a:prstGeom prst="wedgeRoundRectCallout">
            <a:avLst>
              <a:gd name="adj1" fmla="val 22667"/>
              <a:gd name="adj2" fmla="val 6398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marL="0" marR="0" algn="ctr">
              <a:lnSpc>
                <a:spcPct val="107000"/>
              </a:lnSpc>
              <a:spcAft>
                <a:spcPts val="800"/>
              </a:spcAft>
            </a:pPr>
            <a:r>
              <a:rPr lang="en-US" sz="1800">
                <a:effectLst/>
                <a:latin typeface="Comic Sans MS" panose="030F0702030302020204" pitchFamily="66" charset="0"/>
                <a:ea typeface="Calibri" panose="020F0502020204030204" pitchFamily="34" charset="0"/>
                <a:cs typeface="Times New Roman" panose="02020603050405020304" pitchFamily="18" charset="0"/>
              </a:rPr>
              <a:t>I can worship God just as well by turning my TV to religious programming as I can by going to church.</a:t>
            </a:r>
          </a:p>
        </p:txBody>
      </p:sp>
      <p:graphicFrame>
        <p:nvGraphicFramePr>
          <p:cNvPr id="12" name="Table 11">
            <a:extLst>
              <a:ext uri="{FF2B5EF4-FFF2-40B4-BE49-F238E27FC236}">
                <a16:creationId xmlns:a16="http://schemas.microsoft.com/office/drawing/2014/main" id="{B48DEDB9-52A6-D951-A41F-E33B8FE6F079}"/>
              </a:ext>
            </a:extLst>
          </p:cNvPr>
          <p:cNvGraphicFramePr>
            <a:graphicFrameLocks noGrp="1"/>
          </p:cNvGraphicFramePr>
          <p:nvPr>
            <p:extLst>
              <p:ext uri="{D42A27DB-BD31-4B8C-83A1-F6EECF244321}">
                <p14:modId xmlns:p14="http://schemas.microsoft.com/office/powerpoint/2010/main" val="4117222039"/>
              </p:ext>
            </p:extLst>
          </p:nvPr>
        </p:nvGraphicFramePr>
        <p:xfrm>
          <a:off x="1230776" y="2362200"/>
          <a:ext cx="5127256" cy="1828800"/>
        </p:xfrm>
        <a:graphic>
          <a:graphicData uri="http://schemas.openxmlformats.org/drawingml/2006/table">
            <a:tbl>
              <a:tblPr firstRow="1" bandRow="1">
                <a:tableStyleId>{5C22544A-7EE6-4342-B048-85BDC9FD1C3A}</a:tableStyleId>
              </a:tblPr>
              <a:tblGrid>
                <a:gridCol w="2563628">
                  <a:extLst>
                    <a:ext uri="{9D8B030D-6E8A-4147-A177-3AD203B41FA5}">
                      <a16:colId xmlns:a16="http://schemas.microsoft.com/office/drawing/2014/main" val="2593747987"/>
                    </a:ext>
                  </a:extLst>
                </a:gridCol>
                <a:gridCol w="2563628">
                  <a:extLst>
                    <a:ext uri="{9D8B030D-6E8A-4147-A177-3AD203B41FA5}">
                      <a16:colId xmlns:a16="http://schemas.microsoft.com/office/drawing/2014/main" val="4047507533"/>
                    </a:ext>
                  </a:extLst>
                </a:gridCol>
              </a:tblGrid>
              <a:tr h="472125">
                <a:tc>
                  <a:txBody>
                    <a:bodyPr/>
                    <a:lstStyle/>
                    <a:p>
                      <a:pPr algn="ctr"/>
                      <a:r>
                        <a:rPr lang="en-US" sz="2800" dirty="0"/>
                        <a:t>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Disagree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262441"/>
                  </a:ext>
                </a:extLst>
              </a:tr>
              <a:tr h="472125">
                <a:tc>
                  <a:txBody>
                    <a:bodyPr/>
                    <a:lstStyle/>
                    <a:p>
                      <a:endParaRPr lang="en-US" sz="2000" dirty="0"/>
                    </a:p>
                    <a:p>
                      <a:endParaRPr lang="en-US" sz="2000" dirty="0"/>
                    </a:p>
                    <a:p>
                      <a:endParaRPr lang="en-US" sz="2000" dirty="0"/>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607341"/>
                  </a:ext>
                </a:extLst>
              </a:tr>
            </a:tbl>
          </a:graphicData>
        </a:graphic>
      </p:graphicFrame>
    </p:spTree>
    <p:extLst>
      <p:ext uri="{BB962C8B-B14F-4D97-AF65-F5344CB8AC3E}">
        <p14:creationId xmlns:p14="http://schemas.microsoft.com/office/powerpoint/2010/main" val="267262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3886-C46A-14CE-5E6C-3B293AD0D7C6}"/>
              </a:ext>
            </a:extLst>
          </p:cNvPr>
          <p:cNvSpPr>
            <a:spLocks noGrp="1"/>
          </p:cNvSpPr>
          <p:nvPr>
            <p:ph type="title"/>
          </p:nvPr>
        </p:nvSpPr>
        <p:spPr/>
        <p:txBody>
          <a:bodyPr/>
          <a:lstStyle/>
          <a:p>
            <a:pPr algn="l"/>
            <a:r>
              <a:rPr lang="en-US" dirty="0"/>
              <a:t>Listen for sacrifice</a:t>
            </a:r>
          </a:p>
        </p:txBody>
      </p:sp>
      <p:sp>
        <p:nvSpPr>
          <p:cNvPr id="3" name="Content Placeholder 2">
            <a:extLst>
              <a:ext uri="{FF2B5EF4-FFF2-40B4-BE49-F238E27FC236}">
                <a16:creationId xmlns:a16="http://schemas.microsoft.com/office/drawing/2014/main" id="{1F4EDC91-F4F7-527C-AD06-BA4D9D3E6584}"/>
              </a:ext>
            </a:extLst>
          </p:cNvPr>
          <p:cNvSpPr>
            <a:spLocks noGrp="1"/>
          </p:cNvSpPr>
          <p:nvPr>
            <p:ph idx="1"/>
          </p:nvPr>
        </p:nvSpPr>
        <p:spPr>
          <a:xfrm>
            <a:off x="838200" y="1690688"/>
            <a:ext cx="10515600" cy="4351338"/>
          </a:xfrm>
        </p:spPr>
        <p:txBody>
          <a:bodyPr>
            <a:normAutofit lnSpcReduction="10000"/>
          </a:bodyPr>
          <a:lstStyle/>
          <a:p>
            <a:pPr marL="0" indent="0" algn="ctr">
              <a:buNone/>
            </a:pPr>
            <a:r>
              <a:rPr lang="en-US" dirty="0"/>
              <a:t>Hebrews 13:12-15 (NIV)  And so Jesus also suffered outside the city gate to make the people holy through his own blood. 13  Let us, then, go to him outside the camp, bearing the disgrace he bore. 14  For here we do not have an enduring city, but we are looking for the city that is to come. 15  Through Jesus, therefore, let us continually offer to God a sacrifice of praise--the fruit of lips that confess his name.</a:t>
            </a:r>
          </a:p>
        </p:txBody>
      </p:sp>
      <p:pic>
        <p:nvPicPr>
          <p:cNvPr id="4" name="Picture 3">
            <a:extLst>
              <a:ext uri="{FF2B5EF4-FFF2-40B4-BE49-F238E27FC236}">
                <a16:creationId xmlns:a16="http://schemas.microsoft.com/office/drawing/2014/main" id="{608484E6-D001-E7C2-4491-33C4ED3A8ECC}"/>
              </a:ext>
            </a:extLst>
          </p:cNvPr>
          <p:cNvPicPr>
            <a:picLocks noChangeAspect="1"/>
          </p:cNvPicPr>
          <p:nvPr/>
        </p:nvPicPr>
        <p:blipFill>
          <a:blip r:embed="rId2"/>
          <a:stretch>
            <a:fillRect/>
          </a:stretch>
        </p:blipFill>
        <p:spPr>
          <a:xfrm>
            <a:off x="5019808" y="5913454"/>
            <a:ext cx="2152381"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446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C279-332C-7CDF-4B71-BAC9E1211AC3}"/>
              </a:ext>
            </a:extLst>
          </p:cNvPr>
          <p:cNvSpPr>
            <a:spLocks noGrp="1"/>
          </p:cNvSpPr>
          <p:nvPr>
            <p:ph type="title"/>
          </p:nvPr>
        </p:nvSpPr>
        <p:spPr/>
        <p:txBody>
          <a:bodyPr/>
          <a:lstStyle/>
          <a:p>
            <a:r>
              <a:rPr lang="en-US" dirty="0"/>
              <a:t>Praise and Thanksgiving</a:t>
            </a:r>
          </a:p>
        </p:txBody>
      </p:sp>
      <p:sp>
        <p:nvSpPr>
          <p:cNvPr id="3" name="Content Placeholder 2">
            <a:extLst>
              <a:ext uri="{FF2B5EF4-FFF2-40B4-BE49-F238E27FC236}">
                <a16:creationId xmlns:a16="http://schemas.microsoft.com/office/drawing/2014/main" id="{F61639FE-E339-8827-F87D-110C4E85A231}"/>
              </a:ext>
            </a:extLst>
          </p:cNvPr>
          <p:cNvSpPr>
            <a:spLocks noGrp="1"/>
          </p:cNvSpPr>
          <p:nvPr>
            <p:ph idx="1"/>
          </p:nvPr>
        </p:nvSpPr>
        <p:spPr/>
        <p:txBody>
          <a:bodyPr/>
          <a:lstStyle/>
          <a:p>
            <a:r>
              <a:rPr lang="en-US" dirty="0"/>
              <a:t>Consider the reference to "the city that is to come". It should shape our perspective on daily life and challenges.</a:t>
            </a:r>
          </a:p>
          <a:p>
            <a:endParaRPr lang="en-US" dirty="0"/>
          </a:p>
          <a:p>
            <a:r>
              <a:rPr lang="en-US" dirty="0"/>
              <a:t>Sing together   “This World Is Not My Home”</a:t>
            </a:r>
          </a:p>
        </p:txBody>
      </p:sp>
    </p:spTree>
    <p:extLst>
      <p:ext uri="{BB962C8B-B14F-4D97-AF65-F5344CB8AC3E}">
        <p14:creationId xmlns:p14="http://schemas.microsoft.com/office/powerpoint/2010/main" val="168492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771C-984F-A287-DF75-5A6938D476B9}"/>
              </a:ext>
            </a:extLst>
          </p:cNvPr>
          <p:cNvSpPr>
            <a:spLocks noGrp="1"/>
          </p:cNvSpPr>
          <p:nvPr>
            <p:ph type="title"/>
          </p:nvPr>
        </p:nvSpPr>
        <p:spPr/>
        <p:txBody>
          <a:bodyPr/>
          <a:lstStyle/>
          <a:p>
            <a:r>
              <a:rPr lang="en-US" dirty="0"/>
              <a:t>This World Is Not My Home</a:t>
            </a:r>
          </a:p>
        </p:txBody>
      </p:sp>
      <p:sp>
        <p:nvSpPr>
          <p:cNvPr id="3" name="Content Placeholder 2">
            <a:extLst>
              <a:ext uri="{FF2B5EF4-FFF2-40B4-BE49-F238E27FC236}">
                <a16:creationId xmlns:a16="http://schemas.microsoft.com/office/drawing/2014/main" id="{2A5B5507-F0F7-0112-DB34-5796F6B41521}"/>
              </a:ext>
            </a:extLst>
          </p:cNvPr>
          <p:cNvSpPr>
            <a:spLocks noGrp="1"/>
          </p:cNvSpPr>
          <p:nvPr>
            <p:ph idx="1"/>
          </p:nvPr>
        </p:nvSpPr>
        <p:spPr/>
        <p:txBody>
          <a:bodyPr/>
          <a:lstStyle/>
          <a:p>
            <a:pPr marL="0" indent="0" algn="ctr">
              <a:buNone/>
            </a:pPr>
            <a:r>
              <a:rPr lang="en-US" dirty="0"/>
              <a:t>This world is not my home, </a:t>
            </a:r>
          </a:p>
          <a:p>
            <a:pPr marL="0" indent="0" algn="ctr">
              <a:buNone/>
            </a:pPr>
            <a:r>
              <a:rPr lang="en-US" dirty="0"/>
              <a:t>I’m just a-passing through,</a:t>
            </a:r>
          </a:p>
          <a:p>
            <a:pPr marL="0" indent="0" algn="ctr">
              <a:buNone/>
            </a:pPr>
            <a:r>
              <a:rPr lang="en-US" dirty="0"/>
              <a:t>My treasures are laid up </a:t>
            </a:r>
          </a:p>
          <a:p>
            <a:pPr marL="0" indent="0" algn="ctr">
              <a:buNone/>
            </a:pPr>
            <a:r>
              <a:rPr lang="en-US" dirty="0"/>
              <a:t>somewhere beyond the blue;</a:t>
            </a:r>
          </a:p>
          <a:p>
            <a:pPr marL="0" indent="0" algn="ctr">
              <a:buNone/>
            </a:pPr>
            <a:r>
              <a:rPr lang="en-US" dirty="0"/>
              <a:t>The angels beckon me from heaven’s open door,</a:t>
            </a:r>
          </a:p>
          <a:p>
            <a:pPr marL="0" indent="0" algn="ctr">
              <a:buNone/>
            </a:pPr>
            <a:r>
              <a:rPr lang="en-US" dirty="0"/>
              <a:t>And I can’t feel at home in this world anymore.</a:t>
            </a:r>
          </a:p>
        </p:txBody>
      </p:sp>
      <p:pic>
        <p:nvPicPr>
          <p:cNvPr id="4098" name="Picture 2" descr="Notes">
            <a:extLst>
              <a:ext uri="{FF2B5EF4-FFF2-40B4-BE49-F238E27FC236}">
                <a16:creationId xmlns:a16="http://schemas.microsoft.com/office/drawing/2014/main" id="{10B02BD4-C897-7803-A503-BCF1D11E6F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95957">
            <a:off x="3577973" y="5458287"/>
            <a:ext cx="4813719" cy="104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97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382BC-DC0C-CC1F-639A-287E78DF9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55AFF-88D7-8AC1-3819-E9EB0439C005}"/>
              </a:ext>
            </a:extLst>
          </p:cNvPr>
          <p:cNvSpPr>
            <a:spLocks noGrp="1"/>
          </p:cNvSpPr>
          <p:nvPr>
            <p:ph type="title"/>
          </p:nvPr>
        </p:nvSpPr>
        <p:spPr/>
        <p:txBody>
          <a:bodyPr/>
          <a:lstStyle/>
          <a:p>
            <a:r>
              <a:rPr lang="en-US" dirty="0"/>
              <a:t>This World Is Not My Home</a:t>
            </a:r>
          </a:p>
        </p:txBody>
      </p:sp>
      <p:sp>
        <p:nvSpPr>
          <p:cNvPr id="3" name="Content Placeholder 2">
            <a:extLst>
              <a:ext uri="{FF2B5EF4-FFF2-40B4-BE49-F238E27FC236}">
                <a16:creationId xmlns:a16="http://schemas.microsoft.com/office/drawing/2014/main" id="{034AFD0F-B470-6C6D-BE6B-1EDBD6DA3079}"/>
              </a:ext>
            </a:extLst>
          </p:cNvPr>
          <p:cNvSpPr>
            <a:spLocks noGrp="1"/>
          </p:cNvSpPr>
          <p:nvPr>
            <p:ph idx="1"/>
          </p:nvPr>
        </p:nvSpPr>
        <p:spPr/>
        <p:txBody>
          <a:bodyPr/>
          <a:lstStyle/>
          <a:p>
            <a:pPr marL="0" indent="0">
              <a:buNone/>
            </a:pPr>
            <a:r>
              <a:rPr lang="en-US" dirty="0"/>
              <a:t>Refrain:</a:t>
            </a:r>
          </a:p>
          <a:p>
            <a:pPr marL="0" indent="0" algn="ctr">
              <a:buNone/>
            </a:pPr>
            <a:r>
              <a:rPr lang="en-US" dirty="0"/>
              <a:t>O Lord, You know I have no friend like You,</a:t>
            </a:r>
          </a:p>
          <a:p>
            <a:pPr marL="0" indent="0" algn="ctr">
              <a:buNone/>
            </a:pPr>
            <a:r>
              <a:rPr lang="en-US" dirty="0"/>
              <a:t>If heaven’s not my home, </a:t>
            </a:r>
            <a:br>
              <a:rPr lang="en-US" dirty="0"/>
            </a:br>
            <a:r>
              <a:rPr lang="en-US" dirty="0"/>
              <a:t>then, Lord, what will I do?</a:t>
            </a:r>
          </a:p>
          <a:p>
            <a:pPr marL="0" indent="0" algn="ctr">
              <a:buNone/>
            </a:pPr>
            <a:r>
              <a:rPr lang="en-US" dirty="0"/>
              <a:t>The angels beckon me from heaven’s open door,</a:t>
            </a:r>
          </a:p>
          <a:p>
            <a:pPr marL="0" indent="0" algn="ctr">
              <a:buNone/>
            </a:pPr>
            <a:r>
              <a:rPr lang="en-US" dirty="0"/>
              <a:t>And I can’t feel at home in this world anymore.</a:t>
            </a:r>
          </a:p>
        </p:txBody>
      </p:sp>
      <p:pic>
        <p:nvPicPr>
          <p:cNvPr id="4098" name="Picture 2" descr="Notes">
            <a:extLst>
              <a:ext uri="{FF2B5EF4-FFF2-40B4-BE49-F238E27FC236}">
                <a16:creationId xmlns:a16="http://schemas.microsoft.com/office/drawing/2014/main" id="{D8E098D0-9FF7-D481-B599-4ACCAD6DC8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9392">
            <a:off x="4322095" y="1612908"/>
            <a:ext cx="3364112" cy="77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6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782E3-CA62-DC6D-B26A-12580A21C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6A641-A2C2-D8A8-5955-3243C6874714}"/>
              </a:ext>
            </a:extLst>
          </p:cNvPr>
          <p:cNvSpPr>
            <a:spLocks noGrp="1"/>
          </p:cNvSpPr>
          <p:nvPr>
            <p:ph type="title"/>
          </p:nvPr>
        </p:nvSpPr>
        <p:spPr/>
        <p:txBody>
          <a:bodyPr/>
          <a:lstStyle/>
          <a:p>
            <a:r>
              <a:rPr lang="en-US" dirty="0"/>
              <a:t>This World Is Not My Home</a:t>
            </a:r>
          </a:p>
        </p:txBody>
      </p:sp>
      <p:sp>
        <p:nvSpPr>
          <p:cNvPr id="3" name="Content Placeholder 2">
            <a:extLst>
              <a:ext uri="{FF2B5EF4-FFF2-40B4-BE49-F238E27FC236}">
                <a16:creationId xmlns:a16="http://schemas.microsoft.com/office/drawing/2014/main" id="{D76240D2-F526-8D34-E4E5-A87CA7698E4C}"/>
              </a:ext>
            </a:extLst>
          </p:cNvPr>
          <p:cNvSpPr>
            <a:spLocks noGrp="1"/>
          </p:cNvSpPr>
          <p:nvPr>
            <p:ph idx="1"/>
          </p:nvPr>
        </p:nvSpPr>
        <p:spPr/>
        <p:txBody>
          <a:bodyPr/>
          <a:lstStyle/>
          <a:p>
            <a:pPr marL="0" indent="0" algn="ctr">
              <a:buNone/>
            </a:pPr>
            <a:r>
              <a:rPr lang="en-US" dirty="0"/>
              <a:t>Just up in glory-land we’ll live eternally,</a:t>
            </a:r>
          </a:p>
          <a:p>
            <a:pPr marL="0" indent="0" algn="ctr">
              <a:buNone/>
            </a:pPr>
            <a:r>
              <a:rPr lang="en-US" dirty="0"/>
              <a:t>The saints on every hand are shouting victory,</a:t>
            </a:r>
          </a:p>
          <a:p>
            <a:pPr marL="0" indent="0" algn="ctr">
              <a:buNone/>
            </a:pPr>
            <a:r>
              <a:rPr lang="en-US" dirty="0"/>
              <a:t>Their songs of sweetest praise </a:t>
            </a:r>
            <a:br>
              <a:rPr lang="en-US" dirty="0"/>
            </a:br>
            <a:r>
              <a:rPr lang="en-US" dirty="0"/>
              <a:t>drift back from heaven’s shore,</a:t>
            </a:r>
          </a:p>
          <a:p>
            <a:pPr marL="0" indent="0" algn="ctr">
              <a:buNone/>
            </a:pPr>
            <a:r>
              <a:rPr lang="en-US" dirty="0"/>
              <a:t>And I can’t feel at home in this world anymore.</a:t>
            </a:r>
          </a:p>
        </p:txBody>
      </p:sp>
      <p:pic>
        <p:nvPicPr>
          <p:cNvPr id="4098" name="Picture 2" descr="Notes">
            <a:extLst>
              <a:ext uri="{FF2B5EF4-FFF2-40B4-BE49-F238E27FC236}">
                <a16:creationId xmlns:a16="http://schemas.microsoft.com/office/drawing/2014/main" id="{D90B376C-806F-0434-C9C5-354855383B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1962">
            <a:off x="4155312" y="5226987"/>
            <a:ext cx="3044141" cy="104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EF1B1-4B8D-05A0-4C57-586440DE0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B038E-E5C0-4F38-74A6-3733D716D6F4}"/>
              </a:ext>
            </a:extLst>
          </p:cNvPr>
          <p:cNvSpPr>
            <a:spLocks noGrp="1"/>
          </p:cNvSpPr>
          <p:nvPr>
            <p:ph type="title"/>
          </p:nvPr>
        </p:nvSpPr>
        <p:spPr/>
        <p:txBody>
          <a:bodyPr/>
          <a:lstStyle/>
          <a:p>
            <a:r>
              <a:rPr lang="en-US" dirty="0"/>
              <a:t>This World Is Not My Home</a:t>
            </a:r>
          </a:p>
        </p:txBody>
      </p:sp>
      <p:sp>
        <p:nvSpPr>
          <p:cNvPr id="3" name="Content Placeholder 2">
            <a:extLst>
              <a:ext uri="{FF2B5EF4-FFF2-40B4-BE49-F238E27FC236}">
                <a16:creationId xmlns:a16="http://schemas.microsoft.com/office/drawing/2014/main" id="{13B9383D-3B28-8E47-CD66-37E2F4494ADE}"/>
              </a:ext>
            </a:extLst>
          </p:cNvPr>
          <p:cNvSpPr>
            <a:spLocks noGrp="1"/>
          </p:cNvSpPr>
          <p:nvPr>
            <p:ph idx="1"/>
          </p:nvPr>
        </p:nvSpPr>
        <p:spPr>
          <a:xfrm>
            <a:off x="838200" y="1527858"/>
            <a:ext cx="10515600" cy="4649105"/>
          </a:xfrm>
        </p:spPr>
        <p:txBody>
          <a:bodyPr/>
          <a:lstStyle/>
          <a:p>
            <a:pPr marL="0" indent="0">
              <a:buNone/>
            </a:pPr>
            <a:r>
              <a:rPr lang="en-US" dirty="0"/>
              <a:t>Refrain:</a:t>
            </a:r>
          </a:p>
          <a:p>
            <a:pPr marL="0" indent="0" algn="ctr">
              <a:buNone/>
            </a:pPr>
            <a:r>
              <a:rPr lang="en-US" dirty="0"/>
              <a:t>O Lord, You know I have no friend like You,</a:t>
            </a:r>
          </a:p>
          <a:p>
            <a:pPr marL="0" indent="0" algn="ctr">
              <a:buNone/>
            </a:pPr>
            <a:r>
              <a:rPr lang="en-US" dirty="0"/>
              <a:t>If heaven’s not my home, </a:t>
            </a:r>
            <a:br>
              <a:rPr lang="en-US" dirty="0"/>
            </a:br>
            <a:r>
              <a:rPr lang="en-US" dirty="0"/>
              <a:t>then, Lord, what will I do?</a:t>
            </a:r>
          </a:p>
          <a:p>
            <a:pPr marL="0" indent="0" algn="ctr">
              <a:buNone/>
            </a:pPr>
            <a:r>
              <a:rPr lang="en-US" dirty="0"/>
              <a:t>The angels beckon me from heaven’s open door,</a:t>
            </a:r>
          </a:p>
          <a:p>
            <a:pPr marL="0" indent="0" algn="ctr">
              <a:buNone/>
            </a:pPr>
            <a:r>
              <a:rPr lang="en-US" dirty="0"/>
              <a:t>And I can’t feel at home in this world anymore.</a:t>
            </a:r>
          </a:p>
        </p:txBody>
      </p:sp>
      <p:pic>
        <p:nvPicPr>
          <p:cNvPr id="4098" name="Picture 2" descr="Notes">
            <a:extLst>
              <a:ext uri="{FF2B5EF4-FFF2-40B4-BE49-F238E27FC236}">
                <a16:creationId xmlns:a16="http://schemas.microsoft.com/office/drawing/2014/main" id="{5CAD946B-52AA-8139-DE7F-5A9F8281EB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8012">
            <a:off x="3822477" y="5265567"/>
            <a:ext cx="4333518" cy="104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5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57E7-BC75-BA7D-D134-635421444558}"/>
              </a:ext>
            </a:extLst>
          </p:cNvPr>
          <p:cNvSpPr>
            <a:spLocks noGrp="1"/>
          </p:cNvSpPr>
          <p:nvPr>
            <p:ph type="title"/>
          </p:nvPr>
        </p:nvSpPr>
        <p:spPr/>
        <p:txBody>
          <a:bodyPr/>
          <a:lstStyle/>
          <a:p>
            <a:r>
              <a:rPr lang="en-US" dirty="0"/>
              <a:t>Praise and Thanksgiving</a:t>
            </a:r>
          </a:p>
        </p:txBody>
      </p:sp>
      <p:sp>
        <p:nvSpPr>
          <p:cNvPr id="3" name="Content Placeholder 2">
            <a:extLst>
              <a:ext uri="{FF2B5EF4-FFF2-40B4-BE49-F238E27FC236}">
                <a16:creationId xmlns:a16="http://schemas.microsoft.com/office/drawing/2014/main" id="{5458E671-A350-0DFA-EE34-8831F3623B91}"/>
              </a:ext>
            </a:extLst>
          </p:cNvPr>
          <p:cNvSpPr>
            <a:spLocks noGrp="1"/>
          </p:cNvSpPr>
          <p:nvPr>
            <p:ph idx="1"/>
          </p:nvPr>
        </p:nvSpPr>
        <p:spPr/>
        <p:txBody>
          <a:bodyPr/>
          <a:lstStyle/>
          <a:p>
            <a:r>
              <a:rPr lang="en-US" dirty="0"/>
              <a:t>What does it mean to continually offer a "sacrifice of praise" to God?   When is it a “sacrifice” to praise God? When does it feel most difficult to praise the Lord?</a:t>
            </a:r>
          </a:p>
          <a:p>
            <a:r>
              <a:rPr lang="en-US" dirty="0"/>
              <a:t>Why is offering the “sacrifice of praise” in these situations important?</a:t>
            </a:r>
          </a:p>
        </p:txBody>
      </p:sp>
    </p:spTree>
    <p:extLst>
      <p:ext uri="{BB962C8B-B14F-4D97-AF65-F5344CB8AC3E}">
        <p14:creationId xmlns:p14="http://schemas.microsoft.com/office/powerpoint/2010/main" val="42321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1C499-8E12-A56C-8D8F-8348ECC7F379}"/>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6671C00-81CC-D847-F862-B57B26DC6986}"/>
              </a:ext>
            </a:extLst>
          </p:cNvPr>
          <p:cNvGrpSpPr/>
          <p:nvPr/>
        </p:nvGrpSpPr>
        <p:grpSpPr>
          <a:xfrm>
            <a:off x="2849598" y="1555668"/>
            <a:ext cx="6492803" cy="4296702"/>
            <a:chOff x="2849598" y="1555668"/>
            <a:chExt cx="6492803" cy="4296702"/>
          </a:xfrm>
        </p:grpSpPr>
        <p:pic>
          <p:nvPicPr>
            <p:cNvPr id="6" name="Picture 5" descr="A group of people standing in a line&#10;&#10;Description automatically generated">
              <a:extLst>
                <a:ext uri="{FF2B5EF4-FFF2-40B4-BE49-F238E27FC236}">
                  <a16:creationId xmlns:a16="http://schemas.microsoft.com/office/drawing/2014/main" id="{574FE3EF-EF35-9A94-5ED8-43EB41258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790700"/>
              <a:ext cx="5715000" cy="3276600"/>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3DE41906-4F25-C37B-53E3-5AA7197205D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FA324495-E71F-99DF-473D-78C4F2238E78}"/>
              </a:ext>
            </a:extLst>
          </p:cNvPr>
          <p:cNvSpPr txBox="1"/>
          <p:nvPr/>
        </p:nvSpPr>
        <p:spPr>
          <a:xfrm>
            <a:off x="4227616" y="5937662"/>
            <a:ext cx="382385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420345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0D26-3183-1C28-150D-2C586151AA2D}"/>
              </a:ext>
            </a:extLst>
          </p:cNvPr>
          <p:cNvSpPr>
            <a:spLocks noGrp="1"/>
          </p:cNvSpPr>
          <p:nvPr>
            <p:ph type="title"/>
          </p:nvPr>
        </p:nvSpPr>
        <p:spPr/>
        <p:txBody>
          <a:bodyPr/>
          <a:lstStyle/>
          <a:p>
            <a:r>
              <a:rPr lang="en-US" dirty="0"/>
              <a:t>Praise and Thanksgiving</a:t>
            </a:r>
          </a:p>
        </p:txBody>
      </p:sp>
      <p:sp>
        <p:nvSpPr>
          <p:cNvPr id="3" name="Content Placeholder 2">
            <a:extLst>
              <a:ext uri="{FF2B5EF4-FFF2-40B4-BE49-F238E27FC236}">
                <a16:creationId xmlns:a16="http://schemas.microsoft.com/office/drawing/2014/main" id="{731FCE05-E211-2DEE-067C-0785308EDD07}"/>
              </a:ext>
            </a:extLst>
          </p:cNvPr>
          <p:cNvSpPr>
            <a:spLocks noGrp="1"/>
          </p:cNvSpPr>
          <p:nvPr>
            <p:ph idx="1"/>
          </p:nvPr>
        </p:nvSpPr>
        <p:spPr/>
        <p:txBody>
          <a:bodyPr/>
          <a:lstStyle/>
          <a:p>
            <a:r>
              <a:rPr lang="en-US" dirty="0"/>
              <a:t>The passage mentions "the fruit of lips that openly profess his name." What are some specific ways we can "profess his name" in our various life contexts? </a:t>
            </a:r>
          </a:p>
        </p:txBody>
      </p:sp>
      <p:pic>
        <p:nvPicPr>
          <p:cNvPr id="5122" name="Picture 2" descr="Parents">
            <a:extLst>
              <a:ext uri="{FF2B5EF4-FFF2-40B4-BE49-F238E27FC236}">
                <a16:creationId xmlns:a16="http://schemas.microsoft.com/office/drawing/2014/main" id="{7378EA46-4FDF-2BA8-D713-50190ED8D8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4638" y="4074911"/>
            <a:ext cx="2691114" cy="2236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Neighborhood - Houses and Faces of People">
            <a:extLst>
              <a:ext uri="{FF2B5EF4-FFF2-40B4-BE49-F238E27FC236}">
                <a16:creationId xmlns:a16="http://schemas.microsoft.com/office/drawing/2014/main" id="{3DE65414-386D-57D0-3763-ED3494CF2A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774" y="4275850"/>
            <a:ext cx="2907290" cy="183511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usiness Persons are Meeting">
            <a:extLst>
              <a:ext uri="{FF2B5EF4-FFF2-40B4-BE49-F238E27FC236}">
                <a16:creationId xmlns:a16="http://schemas.microsoft.com/office/drawing/2014/main" id="{B73A106C-4252-D745-52D5-81D47AFAE0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7778" y="3767186"/>
            <a:ext cx="3906697" cy="258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5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3F16-122F-A98E-56BB-78CAA4F8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603078-3DD7-DEBD-7816-06A183452FF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2121590-92BB-B721-2875-DF7E8EC4EEC6}"/>
              </a:ext>
            </a:extLst>
          </p:cNvPr>
          <p:cNvSpPr>
            <a:spLocks noGrp="1"/>
          </p:cNvSpPr>
          <p:nvPr>
            <p:ph idx="1"/>
          </p:nvPr>
        </p:nvSpPr>
        <p:spPr>
          <a:xfrm>
            <a:off x="838200" y="2002419"/>
            <a:ext cx="10515600" cy="4174543"/>
          </a:xfrm>
        </p:spPr>
        <p:txBody>
          <a:bodyPr/>
          <a:lstStyle/>
          <a:p>
            <a:r>
              <a:rPr lang="en-US" dirty="0"/>
              <a:t>The Starting Place. </a:t>
            </a:r>
          </a:p>
          <a:p>
            <a:pPr lvl="1"/>
            <a:r>
              <a:rPr lang="en-US" dirty="0"/>
              <a:t>As you think about your own habits related to corporate worship, what are some ways you could grow in your participation in worship? </a:t>
            </a:r>
          </a:p>
          <a:p>
            <a:pPr lvl="1"/>
            <a:r>
              <a:rPr lang="en-US" dirty="0"/>
              <a:t>Spend time in prayer asking God to show you how you can grow in your participation in worship.</a:t>
            </a:r>
          </a:p>
          <a:p>
            <a:endParaRPr lang="en-US" dirty="0"/>
          </a:p>
        </p:txBody>
      </p:sp>
    </p:spTree>
    <p:extLst>
      <p:ext uri="{BB962C8B-B14F-4D97-AF65-F5344CB8AC3E}">
        <p14:creationId xmlns:p14="http://schemas.microsoft.com/office/powerpoint/2010/main" val="2702085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75CA-9923-6FC8-F408-83476E5A056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A77C2E0-2193-5C96-110E-7E7871B2A5E9}"/>
              </a:ext>
            </a:extLst>
          </p:cNvPr>
          <p:cNvSpPr>
            <a:spLocks noGrp="1"/>
          </p:cNvSpPr>
          <p:nvPr>
            <p:ph idx="1"/>
          </p:nvPr>
        </p:nvSpPr>
        <p:spPr>
          <a:xfrm>
            <a:off x="838200" y="2083443"/>
            <a:ext cx="10515600" cy="4093520"/>
          </a:xfrm>
        </p:spPr>
        <p:txBody>
          <a:bodyPr/>
          <a:lstStyle/>
          <a:p>
            <a:r>
              <a:rPr lang="en-US" dirty="0"/>
              <a:t>The Growing Place. </a:t>
            </a:r>
          </a:p>
          <a:p>
            <a:pPr lvl="1"/>
            <a:r>
              <a:rPr lang="en-US" dirty="0"/>
              <a:t>Identify a worship setting that’s different than what you’re used to, perhaps in a cross-cultural setting. </a:t>
            </a:r>
          </a:p>
          <a:p>
            <a:pPr lvl="1"/>
            <a:r>
              <a:rPr lang="en-US" dirty="0"/>
              <a:t>Invite someone from the group to go with you (outside of your normal worship time) to experience corporate worship in a different way.</a:t>
            </a:r>
          </a:p>
          <a:p>
            <a:endParaRPr lang="en-US" dirty="0"/>
          </a:p>
        </p:txBody>
      </p:sp>
    </p:spTree>
    <p:extLst>
      <p:ext uri="{BB962C8B-B14F-4D97-AF65-F5344CB8AC3E}">
        <p14:creationId xmlns:p14="http://schemas.microsoft.com/office/powerpoint/2010/main" val="1335669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F33AD-7416-1971-3AE3-7612A013DC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AEBEF-3495-40E6-99E6-9280DF6D783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7EF8B46-E48C-0630-BB86-CE02402A1B2C}"/>
              </a:ext>
            </a:extLst>
          </p:cNvPr>
          <p:cNvSpPr>
            <a:spLocks noGrp="1"/>
          </p:cNvSpPr>
          <p:nvPr>
            <p:ph idx="1"/>
          </p:nvPr>
        </p:nvSpPr>
        <p:spPr/>
        <p:txBody>
          <a:bodyPr>
            <a:normAutofit/>
          </a:bodyPr>
          <a:lstStyle/>
          <a:p>
            <a:r>
              <a:rPr lang="en-US" dirty="0"/>
              <a:t>The Sowing Place. </a:t>
            </a:r>
          </a:p>
          <a:p>
            <a:pPr lvl="1"/>
            <a:r>
              <a:rPr lang="en-US" dirty="0"/>
              <a:t>The verses that follow Hebrews 13:15 build on the truth that praise is on the lips of those who confess Jesus. </a:t>
            </a:r>
          </a:p>
          <a:p>
            <a:pPr lvl="1"/>
            <a:r>
              <a:rPr lang="en-US" dirty="0"/>
              <a:t>Praise, however, is only one mark of worship. Read Hebrews 13:16-19 and discover other evidence of a lifestyle of worship that naturally flow from the heart of a follower of Christ. </a:t>
            </a:r>
          </a:p>
          <a:p>
            <a:pPr lvl="1"/>
            <a:r>
              <a:rPr lang="en-US" dirty="0"/>
              <a:t>Put these principles into practice this week. </a:t>
            </a:r>
          </a:p>
          <a:p>
            <a:endParaRPr lang="en-US" dirty="0"/>
          </a:p>
        </p:txBody>
      </p:sp>
    </p:spTree>
    <p:extLst>
      <p:ext uri="{BB962C8B-B14F-4D97-AF65-F5344CB8AC3E}">
        <p14:creationId xmlns:p14="http://schemas.microsoft.com/office/powerpoint/2010/main" val="321250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4EAC-6110-1C81-B84E-61E9161A52F7}"/>
              </a:ext>
            </a:extLst>
          </p:cNvPr>
          <p:cNvSpPr>
            <a:spLocks noGrp="1"/>
          </p:cNvSpPr>
          <p:nvPr>
            <p:ph type="title"/>
          </p:nvPr>
        </p:nvSpPr>
        <p:spPr/>
        <p:txBody>
          <a:bodyPr/>
          <a:lstStyle/>
          <a:p>
            <a:r>
              <a:rPr lang="en-US" dirty="0"/>
              <a:t>Family Activities</a:t>
            </a:r>
          </a:p>
        </p:txBody>
      </p:sp>
      <p:pic>
        <p:nvPicPr>
          <p:cNvPr id="4" name="Picture 3" descr="A close-up of a grid&#10;&#10;Description automatically generated">
            <a:extLst>
              <a:ext uri="{FF2B5EF4-FFF2-40B4-BE49-F238E27FC236}">
                <a16:creationId xmlns:a16="http://schemas.microsoft.com/office/drawing/2014/main" id="{C10AAEC4-8E50-ABC7-B82E-6D6588FE9E74}"/>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011584" y="1903413"/>
            <a:ext cx="10933333" cy="184801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146" name="Picture 2" descr="Police Officer">
            <a:extLst>
              <a:ext uri="{FF2B5EF4-FFF2-40B4-BE49-F238E27FC236}">
                <a16:creationId xmlns:a16="http://schemas.microsoft.com/office/drawing/2014/main" id="{DF14BCE7-80FB-AB79-AD46-788AC86F1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6642" y="2237874"/>
            <a:ext cx="182118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56E55477-DF8A-7A15-F3A2-50667EDEE050}"/>
              </a:ext>
            </a:extLst>
          </p:cNvPr>
          <p:cNvSpPr/>
          <p:nvPr/>
        </p:nvSpPr>
        <p:spPr>
          <a:xfrm>
            <a:off x="3922294" y="3751429"/>
            <a:ext cx="4138865" cy="2805738"/>
          </a:xfrm>
          <a:prstGeom prst="wedgeRoundRectCallout">
            <a:avLst>
              <a:gd name="adj1" fmla="val -75092"/>
              <a:gd name="adj2" fmla="val -4284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Have you seen a key code like this?  We of the secret police in </a:t>
            </a:r>
            <a:r>
              <a:rPr lang="en-US" dirty="0" err="1">
                <a:latin typeface="Comic Sans MS" panose="030F0702030302020204" pitchFamily="66" charset="0"/>
              </a:rPr>
              <a:t>Wepu</a:t>
            </a:r>
            <a:r>
              <a:rPr lang="en-US" dirty="0">
                <a:latin typeface="Comic Sans MS" panose="030F0702030302020204" pitchFamily="66" charset="0"/>
              </a:rPr>
              <a:t> </a:t>
            </a:r>
            <a:r>
              <a:rPr lang="en-US" dirty="0" err="1">
                <a:latin typeface="Comic Sans MS" panose="030F0702030302020204" pitchFamily="66" charset="0"/>
              </a:rPr>
              <a:t>Lizim</a:t>
            </a:r>
            <a:r>
              <a:rPr lang="en-US" dirty="0">
                <a:latin typeface="Comic Sans MS" panose="030F0702030302020204" pitchFamily="66" charset="0"/>
              </a:rPr>
              <a:t> are cracking down on the so called “underground church.”  You would not want to be found with this in your possession.  Report your findings to </a:t>
            </a:r>
            <a:r>
              <a:rPr lang="en-US" dirty="0">
                <a:latin typeface="Comic Sans MS" panose="030F0702030302020204" pitchFamily="66" charset="0"/>
                <a:hlinkClick r:id="rId4"/>
              </a:rPr>
              <a:t>https://tinyurl.com/m78h8bn6</a:t>
            </a:r>
            <a:r>
              <a:rPr lang="en-US" dirty="0">
                <a:latin typeface="Comic Sans MS" panose="030F0702030302020204" pitchFamily="66" charset="0"/>
              </a:rPr>
              <a:t> </a:t>
            </a:r>
          </a:p>
        </p:txBody>
      </p:sp>
    </p:spTree>
    <p:extLst>
      <p:ext uri="{BB962C8B-B14F-4D97-AF65-F5344CB8AC3E}">
        <p14:creationId xmlns:p14="http://schemas.microsoft.com/office/powerpoint/2010/main" val="188020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23A6-3382-345E-DD0E-37B78D9CD8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8D51B-52E1-65AF-F102-A2B35A8CFB0C}"/>
              </a:ext>
            </a:extLst>
          </p:cNvPr>
          <p:cNvSpPr>
            <a:spLocks noGrp="1"/>
          </p:cNvSpPr>
          <p:nvPr>
            <p:ph type="ctrTitle"/>
          </p:nvPr>
        </p:nvSpPr>
        <p:spPr/>
        <p:txBody>
          <a:bodyPr/>
          <a:lstStyle/>
          <a:p>
            <a:r>
              <a:rPr lang="en-US" dirty="0"/>
              <a:t>The Gathering for Worship</a:t>
            </a:r>
          </a:p>
        </p:txBody>
      </p:sp>
      <p:sp>
        <p:nvSpPr>
          <p:cNvPr id="3" name="Subtitle 2">
            <a:extLst>
              <a:ext uri="{FF2B5EF4-FFF2-40B4-BE49-F238E27FC236}">
                <a16:creationId xmlns:a16="http://schemas.microsoft.com/office/drawing/2014/main" id="{ED07F74D-4D83-06E0-EF5B-B7A734D8CB28}"/>
              </a:ext>
            </a:extLst>
          </p:cNvPr>
          <p:cNvSpPr>
            <a:spLocks noGrp="1"/>
          </p:cNvSpPr>
          <p:nvPr>
            <p:ph type="subTitle" idx="1"/>
          </p:nvPr>
        </p:nvSpPr>
        <p:spPr>
          <a:xfrm>
            <a:off x="1524000" y="3831220"/>
            <a:ext cx="9144000" cy="1426580"/>
          </a:xfrm>
        </p:spPr>
        <p:txBody>
          <a:bodyPr/>
          <a:lstStyle/>
          <a:p>
            <a:r>
              <a:rPr lang="en-US" dirty="0"/>
              <a:t>February 23</a:t>
            </a:r>
          </a:p>
        </p:txBody>
      </p:sp>
    </p:spTree>
    <p:extLst>
      <p:ext uri="{BB962C8B-B14F-4D97-AF65-F5344CB8AC3E}">
        <p14:creationId xmlns:p14="http://schemas.microsoft.com/office/powerpoint/2010/main" val="211858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95C1-D994-E1DD-45BE-A0A4AC575294}"/>
              </a:ext>
            </a:extLst>
          </p:cNvPr>
          <p:cNvSpPr>
            <a:spLocks noGrp="1"/>
          </p:cNvSpPr>
          <p:nvPr>
            <p:ph type="title"/>
          </p:nvPr>
        </p:nvSpPr>
        <p:spPr/>
        <p:txBody>
          <a:bodyPr/>
          <a:lstStyle/>
          <a:p>
            <a:r>
              <a:rPr lang="en-US" dirty="0"/>
              <a:t>It was amazing …</a:t>
            </a:r>
          </a:p>
        </p:txBody>
      </p:sp>
      <p:sp>
        <p:nvSpPr>
          <p:cNvPr id="3" name="Content Placeholder 2">
            <a:extLst>
              <a:ext uri="{FF2B5EF4-FFF2-40B4-BE49-F238E27FC236}">
                <a16:creationId xmlns:a16="http://schemas.microsoft.com/office/drawing/2014/main" id="{5D88731B-C6C6-2801-1DF6-AC1A23CF93B5}"/>
              </a:ext>
            </a:extLst>
          </p:cNvPr>
          <p:cNvSpPr>
            <a:spLocks noGrp="1"/>
          </p:cNvSpPr>
          <p:nvPr>
            <p:ph idx="1"/>
          </p:nvPr>
        </p:nvSpPr>
        <p:spPr/>
        <p:txBody>
          <a:bodyPr>
            <a:normAutofit/>
          </a:bodyPr>
          <a:lstStyle/>
          <a:p>
            <a:r>
              <a:rPr lang="en-US" dirty="0"/>
              <a:t>What are some memorable large celebrations you have attended?</a:t>
            </a:r>
          </a:p>
          <a:p>
            <a:endParaRPr lang="en-US" dirty="0"/>
          </a:p>
          <a:p>
            <a:r>
              <a:rPr lang="en-US" dirty="0">
                <a:solidFill>
                  <a:srgbClr val="C00000"/>
                </a:solidFill>
              </a:rPr>
              <a:t>Somehow being there in person with all those other people makes it more memorable.</a:t>
            </a:r>
          </a:p>
          <a:p>
            <a:pPr lvl="1"/>
            <a:r>
              <a:rPr lang="en-US" dirty="0">
                <a:solidFill>
                  <a:srgbClr val="C00000"/>
                </a:solidFill>
              </a:rPr>
              <a:t>More exciting than just seeing it on TV</a:t>
            </a:r>
          </a:p>
          <a:p>
            <a:pPr lvl="1"/>
            <a:r>
              <a:rPr lang="en-US" dirty="0">
                <a:solidFill>
                  <a:srgbClr val="C00000"/>
                </a:solidFill>
              </a:rPr>
              <a:t>The same is true about worship – worshiping alongside others encourages us in our faith</a:t>
            </a:r>
          </a:p>
          <a:p>
            <a:endParaRPr lang="en-US" dirty="0"/>
          </a:p>
        </p:txBody>
      </p:sp>
      <p:grpSp>
        <p:nvGrpSpPr>
          <p:cNvPr id="4" name="Group 3">
            <a:extLst>
              <a:ext uri="{FF2B5EF4-FFF2-40B4-BE49-F238E27FC236}">
                <a16:creationId xmlns:a16="http://schemas.microsoft.com/office/drawing/2014/main" id="{5531D954-7AE5-2896-9A4B-2EB9D09D112F}"/>
              </a:ext>
            </a:extLst>
          </p:cNvPr>
          <p:cNvGrpSpPr/>
          <p:nvPr/>
        </p:nvGrpSpPr>
        <p:grpSpPr>
          <a:xfrm>
            <a:off x="1298460" y="3429000"/>
            <a:ext cx="9370993" cy="1853152"/>
            <a:chOff x="1304925" y="3613727"/>
            <a:chExt cx="9370993" cy="1853152"/>
          </a:xfrm>
        </p:grpSpPr>
        <p:pic>
          <p:nvPicPr>
            <p:cNvPr id="1026" name="Picture 2" descr="Free A diverse crowd gathered at an outdoor festival with families and music stage. Stock Photo">
              <a:extLst>
                <a:ext uri="{FF2B5EF4-FFF2-40B4-BE49-F238E27FC236}">
                  <a16:creationId xmlns:a16="http://schemas.microsoft.com/office/drawing/2014/main" id="{34B8C787-E414-EA5E-7DB7-0C55E57EEC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3945" y="3641041"/>
              <a:ext cx="2621973" cy="1747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ree Colorful live concert with vibrant lighting, energetic crowd, and dynamic stage performance. Stock Photo">
              <a:extLst>
                <a:ext uri="{FF2B5EF4-FFF2-40B4-BE49-F238E27FC236}">
                  <a16:creationId xmlns:a16="http://schemas.microsoft.com/office/drawing/2014/main" id="{9347CB4E-A1CD-5F7D-C5D8-22A8D428A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925" y="3613727"/>
              <a:ext cx="2731572" cy="1775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High-angle view of a crowded baseball stadium with green field in Toronto during a game. Stock Photo">
              <a:extLst>
                <a:ext uri="{FF2B5EF4-FFF2-40B4-BE49-F238E27FC236}">
                  <a16:creationId xmlns:a16="http://schemas.microsoft.com/office/drawing/2014/main" id="{E01073D3-8930-8BD1-3B95-F2DF1B1A1E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116" y="3641041"/>
              <a:ext cx="2731572" cy="1825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370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A951-B1E5-F54C-475F-938CC3B49711}"/>
              </a:ext>
            </a:extLst>
          </p:cNvPr>
          <p:cNvSpPr>
            <a:spLocks noGrp="1"/>
          </p:cNvSpPr>
          <p:nvPr>
            <p:ph type="title"/>
          </p:nvPr>
        </p:nvSpPr>
        <p:spPr/>
        <p:txBody>
          <a:bodyPr/>
          <a:lstStyle/>
          <a:p>
            <a:pPr algn="l"/>
            <a:r>
              <a:rPr lang="en-US" dirty="0"/>
              <a:t>Listen for an opportunity.</a:t>
            </a:r>
          </a:p>
        </p:txBody>
      </p:sp>
      <p:sp>
        <p:nvSpPr>
          <p:cNvPr id="3" name="Content Placeholder 2">
            <a:extLst>
              <a:ext uri="{FF2B5EF4-FFF2-40B4-BE49-F238E27FC236}">
                <a16:creationId xmlns:a16="http://schemas.microsoft.com/office/drawing/2014/main" id="{9F6759D0-AF67-5D01-DB14-043FCF0AFB8F}"/>
              </a:ext>
            </a:extLst>
          </p:cNvPr>
          <p:cNvSpPr>
            <a:spLocks noGrp="1"/>
          </p:cNvSpPr>
          <p:nvPr>
            <p:ph idx="1"/>
          </p:nvPr>
        </p:nvSpPr>
        <p:spPr>
          <a:xfrm>
            <a:off x="1692315" y="1895073"/>
            <a:ext cx="8807370" cy="4351338"/>
          </a:xfrm>
        </p:spPr>
        <p:txBody>
          <a:bodyPr/>
          <a:lstStyle/>
          <a:p>
            <a:pPr marL="0" indent="0" algn="ctr">
              <a:buNone/>
            </a:pPr>
            <a:r>
              <a:rPr lang="en-US" dirty="0"/>
              <a:t>Hebrews 10:19-22 (NIV)  Therefore, brothers, since we have confidence to enter the Most Holy Place by the blood of Jesus, 20  by a new and living way opened for us through the curtain, that is, his body, 21  and since we have a </a:t>
            </a:r>
          </a:p>
        </p:txBody>
      </p:sp>
    </p:spTree>
    <p:extLst>
      <p:ext uri="{BB962C8B-B14F-4D97-AF65-F5344CB8AC3E}">
        <p14:creationId xmlns:p14="http://schemas.microsoft.com/office/powerpoint/2010/main" val="300923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C36D-2AB0-562C-D5A9-36D6F59973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D18C3-9D83-7419-D39B-E88B3E6B9A3D}"/>
              </a:ext>
            </a:extLst>
          </p:cNvPr>
          <p:cNvSpPr>
            <a:spLocks noGrp="1"/>
          </p:cNvSpPr>
          <p:nvPr>
            <p:ph type="title"/>
          </p:nvPr>
        </p:nvSpPr>
        <p:spPr/>
        <p:txBody>
          <a:bodyPr/>
          <a:lstStyle/>
          <a:p>
            <a:pPr algn="l"/>
            <a:r>
              <a:rPr lang="en-US" dirty="0"/>
              <a:t>Listen for an opportunity.</a:t>
            </a:r>
          </a:p>
        </p:txBody>
      </p:sp>
      <p:sp>
        <p:nvSpPr>
          <p:cNvPr id="3" name="Content Placeholder 2">
            <a:extLst>
              <a:ext uri="{FF2B5EF4-FFF2-40B4-BE49-F238E27FC236}">
                <a16:creationId xmlns:a16="http://schemas.microsoft.com/office/drawing/2014/main" id="{EFCD1D91-D0FE-81DD-8B29-CA19FE479391}"/>
              </a:ext>
            </a:extLst>
          </p:cNvPr>
          <p:cNvSpPr>
            <a:spLocks noGrp="1"/>
          </p:cNvSpPr>
          <p:nvPr>
            <p:ph idx="1"/>
          </p:nvPr>
        </p:nvSpPr>
        <p:spPr>
          <a:xfrm>
            <a:off x="1946958" y="1883499"/>
            <a:ext cx="8493407" cy="4351338"/>
          </a:xfrm>
        </p:spPr>
        <p:txBody>
          <a:bodyPr/>
          <a:lstStyle/>
          <a:p>
            <a:pPr marL="0" indent="0" algn="ctr">
              <a:buNone/>
            </a:pPr>
            <a:r>
              <a:rPr lang="en-US" dirty="0"/>
              <a:t>great priest over the house of God, 22  let us draw near to God with a sincere heart in full assurance of faith, having our hearts sprinkled to cleanse us from a guilty conscience and having our bodies washed with pure water.</a:t>
            </a:r>
          </a:p>
        </p:txBody>
      </p:sp>
      <p:pic>
        <p:nvPicPr>
          <p:cNvPr id="5" name="Picture 4">
            <a:extLst>
              <a:ext uri="{FF2B5EF4-FFF2-40B4-BE49-F238E27FC236}">
                <a16:creationId xmlns:a16="http://schemas.microsoft.com/office/drawing/2014/main" id="{639A625C-3273-E25E-9631-F7136456DACF}"/>
              </a:ext>
            </a:extLst>
          </p:cNvPr>
          <p:cNvPicPr>
            <a:picLocks noChangeAspect="1"/>
          </p:cNvPicPr>
          <p:nvPr/>
        </p:nvPicPr>
        <p:blipFill>
          <a:blip r:embed="rId2"/>
          <a:stretch>
            <a:fillRect/>
          </a:stretch>
        </p:blipFill>
        <p:spPr>
          <a:xfrm>
            <a:off x="5019809" y="5407020"/>
            <a:ext cx="2152381"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646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4714-AD66-67F4-476E-7E46B83698FB}"/>
              </a:ext>
            </a:extLst>
          </p:cNvPr>
          <p:cNvSpPr>
            <a:spLocks noGrp="1"/>
          </p:cNvSpPr>
          <p:nvPr>
            <p:ph type="title"/>
          </p:nvPr>
        </p:nvSpPr>
        <p:spPr/>
        <p:txBody>
          <a:bodyPr/>
          <a:lstStyle/>
          <a:p>
            <a:r>
              <a:rPr lang="en-US" dirty="0"/>
              <a:t>Honoring Jesus</a:t>
            </a:r>
          </a:p>
        </p:txBody>
      </p:sp>
      <p:sp>
        <p:nvSpPr>
          <p:cNvPr id="3" name="Content Placeholder 2">
            <a:extLst>
              <a:ext uri="{FF2B5EF4-FFF2-40B4-BE49-F238E27FC236}">
                <a16:creationId xmlns:a16="http://schemas.microsoft.com/office/drawing/2014/main" id="{B9628F49-AE9F-7012-63F0-A9360AE80DB8}"/>
              </a:ext>
            </a:extLst>
          </p:cNvPr>
          <p:cNvSpPr>
            <a:spLocks noGrp="1"/>
          </p:cNvSpPr>
          <p:nvPr>
            <p:ph idx="1"/>
          </p:nvPr>
        </p:nvSpPr>
        <p:spPr/>
        <p:txBody>
          <a:bodyPr/>
          <a:lstStyle/>
          <a:p>
            <a:r>
              <a:rPr lang="en-US" dirty="0"/>
              <a:t>According to this passage, why can believers enter God's presence with boldness?</a:t>
            </a:r>
          </a:p>
          <a:p>
            <a:r>
              <a:rPr lang="en-US" dirty="0"/>
              <a:t>How is the "new and living way" superior to the old sacrificial system of worship?</a:t>
            </a:r>
          </a:p>
        </p:txBody>
      </p:sp>
      <p:graphicFrame>
        <p:nvGraphicFramePr>
          <p:cNvPr id="4" name="Table 3">
            <a:extLst>
              <a:ext uri="{FF2B5EF4-FFF2-40B4-BE49-F238E27FC236}">
                <a16:creationId xmlns:a16="http://schemas.microsoft.com/office/drawing/2014/main" id="{AC61477B-F8B1-24B9-772F-78750E0B2100}"/>
              </a:ext>
            </a:extLst>
          </p:cNvPr>
          <p:cNvGraphicFramePr>
            <a:graphicFrameLocks noGrp="1"/>
          </p:cNvGraphicFramePr>
          <p:nvPr>
            <p:extLst>
              <p:ext uri="{D42A27DB-BD31-4B8C-83A1-F6EECF244321}">
                <p14:modId xmlns:p14="http://schemas.microsoft.com/office/powerpoint/2010/main" val="1097657656"/>
              </p:ext>
            </p:extLst>
          </p:nvPr>
        </p:nvGraphicFramePr>
        <p:xfrm>
          <a:off x="1059726" y="4446714"/>
          <a:ext cx="10156142" cy="1645920"/>
        </p:xfrm>
        <a:graphic>
          <a:graphicData uri="http://schemas.openxmlformats.org/drawingml/2006/table">
            <a:tbl>
              <a:tblPr firstRow="1" bandRow="1">
                <a:tableStyleId>{5C22544A-7EE6-4342-B048-85BDC9FD1C3A}</a:tableStyleId>
              </a:tblPr>
              <a:tblGrid>
                <a:gridCol w="5078071">
                  <a:extLst>
                    <a:ext uri="{9D8B030D-6E8A-4147-A177-3AD203B41FA5}">
                      <a16:colId xmlns:a16="http://schemas.microsoft.com/office/drawing/2014/main" val="671346302"/>
                    </a:ext>
                  </a:extLst>
                </a:gridCol>
                <a:gridCol w="5078071">
                  <a:extLst>
                    <a:ext uri="{9D8B030D-6E8A-4147-A177-3AD203B41FA5}">
                      <a16:colId xmlns:a16="http://schemas.microsoft.com/office/drawing/2014/main" val="2797823208"/>
                    </a:ext>
                  </a:extLst>
                </a:gridCol>
              </a:tblGrid>
              <a:tr h="370840">
                <a:tc>
                  <a:txBody>
                    <a:bodyPr/>
                    <a:lstStyle/>
                    <a:p>
                      <a:pPr algn="ctr"/>
                      <a:r>
                        <a:rPr lang="en-US" sz="3200" dirty="0"/>
                        <a:t>Old Sacrificial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“New and Living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337474"/>
                  </a:ext>
                </a:extLst>
              </a:tr>
              <a:tr h="370840">
                <a:tc>
                  <a:txBody>
                    <a:bodyPr/>
                    <a:lstStyle/>
                    <a:p>
                      <a:endParaRPr lang="en-US" sz="3200" dirty="0"/>
                    </a:p>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948119"/>
                  </a:ext>
                </a:extLst>
              </a:tr>
            </a:tbl>
          </a:graphicData>
        </a:graphic>
      </p:graphicFrame>
    </p:spTree>
    <p:extLst>
      <p:ext uri="{BB962C8B-B14F-4D97-AF65-F5344CB8AC3E}">
        <p14:creationId xmlns:p14="http://schemas.microsoft.com/office/powerpoint/2010/main" val="19904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A18C-D271-1DFF-1054-2055461A8156}"/>
              </a:ext>
            </a:extLst>
          </p:cNvPr>
          <p:cNvSpPr>
            <a:spLocks noGrp="1"/>
          </p:cNvSpPr>
          <p:nvPr>
            <p:ph type="title"/>
          </p:nvPr>
        </p:nvSpPr>
        <p:spPr/>
        <p:txBody>
          <a:bodyPr/>
          <a:lstStyle/>
          <a:p>
            <a:r>
              <a:rPr lang="en-US" dirty="0"/>
              <a:t>Honoring Jesus</a:t>
            </a:r>
          </a:p>
        </p:txBody>
      </p:sp>
      <p:sp>
        <p:nvSpPr>
          <p:cNvPr id="3" name="Content Placeholder 2">
            <a:extLst>
              <a:ext uri="{FF2B5EF4-FFF2-40B4-BE49-F238E27FC236}">
                <a16:creationId xmlns:a16="http://schemas.microsoft.com/office/drawing/2014/main" id="{2BECCC9E-AE73-733C-B5D6-721834FAF955}"/>
              </a:ext>
            </a:extLst>
          </p:cNvPr>
          <p:cNvSpPr>
            <a:spLocks noGrp="1"/>
          </p:cNvSpPr>
          <p:nvPr>
            <p:ph idx="1"/>
          </p:nvPr>
        </p:nvSpPr>
        <p:spPr/>
        <p:txBody>
          <a:bodyPr/>
          <a:lstStyle/>
          <a:p>
            <a:r>
              <a:rPr lang="en-US" dirty="0"/>
              <a:t>According to the passage, what are the requirements worshipers must meet to come before God in spiritual worship?</a:t>
            </a:r>
          </a:p>
          <a:p>
            <a:r>
              <a:rPr lang="en-US" dirty="0"/>
              <a:t>How would we apply having a sincere heart to our approach to worship today?</a:t>
            </a:r>
          </a:p>
          <a:p>
            <a:endParaRPr lang="en-US" dirty="0"/>
          </a:p>
        </p:txBody>
      </p:sp>
    </p:spTree>
    <p:extLst>
      <p:ext uri="{BB962C8B-B14F-4D97-AF65-F5344CB8AC3E}">
        <p14:creationId xmlns:p14="http://schemas.microsoft.com/office/powerpoint/2010/main" val="79847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49C3A-6245-35D4-9B85-D826E944A868}"/>
              </a:ext>
            </a:extLst>
          </p:cNvPr>
          <p:cNvSpPr>
            <a:spLocks noGrp="1"/>
          </p:cNvSpPr>
          <p:nvPr>
            <p:ph type="title"/>
          </p:nvPr>
        </p:nvSpPr>
        <p:spPr/>
        <p:txBody>
          <a:bodyPr/>
          <a:lstStyle/>
          <a:p>
            <a:r>
              <a:rPr lang="en-US" dirty="0"/>
              <a:t>Honoring Jesus</a:t>
            </a:r>
          </a:p>
        </p:txBody>
      </p:sp>
      <p:sp>
        <p:nvSpPr>
          <p:cNvPr id="3" name="Content Placeholder 2">
            <a:extLst>
              <a:ext uri="{FF2B5EF4-FFF2-40B4-BE49-F238E27FC236}">
                <a16:creationId xmlns:a16="http://schemas.microsoft.com/office/drawing/2014/main" id="{6C364C92-FAAC-F79B-7B73-817E21B45B28}"/>
              </a:ext>
            </a:extLst>
          </p:cNvPr>
          <p:cNvSpPr>
            <a:spLocks noGrp="1"/>
          </p:cNvSpPr>
          <p:nvPr>
            <p:ph idx="1"/>
          </p:nvPr>
        </p:nvSpPr>
        <p:spPr/>
        <p:txBody>
          <a:bodyPr/>
          <a:lstStyle/>
          <a:p>
            <a:r>
              <a:rPr lang="en-US" dirty="0"/>
              <a:t>What keeps some people from drawing near to God?</a:t>
            </a:r>
          </a:p>
          <a:p>
            <a:r>
              <a:rPr lang="en-US" dirty="0"/>
              <a:t>How does the knowledge of "hearts sprinkled, cleansed from a guilty conscience" affect our worship?</a:t>
            </a:r>
          </a:p>
        </p:txBody>
      </p:sp>
      <p:pic>
        <p:nvPicPr>
          <p:cNvPr id="5" name="Picture 4">
            <a:extLst>
              <a:ext uri="{FF2B5EF4-FFF2-40B4-BE49-F238E27FC236}">
                <a16:creationId xmlns:a16="http://schemas.microsoft.com/office/drawing/2014/main" id="{939350D1-719E-DB28-52E6-D84194602730}"/>
              </a:ext>
            </a:extLst>
          </p:cNvPr>
          <p:cNvPicPr>
            <a:picLocks noChangeAspect="1"/>
          </p:cNvPicPr>
          <p:nvPr/>
        </p:nvPicPr>
        <p:blipFill>
          <a:blip r:embed="rId2"/>
          <a:stretch>
            <a:fillRect/>
          </a:stretch>
        </p:blipFill>
        <p:spPr>
          <a:xfrm>
            <a:off x="3676952" y="2958437"/>
            <a:ext cx="4838095" cy="20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56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0C3C-FB22-84C4-903D-FB8E1640ED23}"/>
              </a:ext>
            </a:extLst>
          </p:cNvPr>
          <p:cNvSpPr>
            <a:spLocks noGrp="1"/>
          </p:cNvSpPr>
          <p:nvPr>
            <p:ph type="title"/>
          </p:nvPr>
        </p:nvSpPr>
        <p:spPr/>
        <p:txBody>
          <a:bodyPr/>
          <a:lstStyle/>
          <a:p>
            <a:pPr algn="l"/>
            <a:r>
              <a:rPr lang="en-US" dirty="0"/>
              <a:t>Listen for responsibilities to others.</a:t>
            </a:r>
          </a:p>
        </p:txBody>
      </p:sp>
      <p:sp>
        <p:nvSpPr>
          <p:cNvPr id="3" name="Content Placeholder 2">
            <a:extLst>
              <a:ext uri="{FF2B5EF4-FFF2-40B4-BE49-F238E27FC236}">
                <a16:creationId xmlns:a16="http://schemas.microsoft.com/office/drawing/2014/main" id="{56EF073B-4E20-B675-21E2-CBA5C3CEE37C}"/>
              </a:ext>
            </a:extLst>
          </p:cNvPr>
          <p:cNvSpPr>
            <a:spLocks noGrp="1"/>
          </p:cNvSpPr>
          <p:nvPr>
            <p:ph idx="1"/>
          </p:nvPr>
        </p:nvSpPr>
        <p:spPr>
          <a:xfrm>
            <a:off x="1034487" y="1690688"/>
            <a:ext cx="10123025" cy="4351338"/>
          </a:xfrm>
        </p:spPr>
        <p:txBody>
          <a:bodyPr/>
          <a:lstStyle/>
          <a:p>
            <a:pPr marL="0" indent="0" algn="ctr">
              <a:buNone/>
            </a:pPr>
            <a:r>
              <a:rPr lang="en-US" dirty="0"/>
              <a:t>Hebrews 10:23-25 (NIV)   Let us hold unswervingly to the hope we profess, for he who promised is faithful. 24  And let us consider how we may spur one another on toward love and good deeds. 25  Let us not give up meeting together, as some are in the habit of doing, but let us encourage one another--and all the more as you see the Day approaching</a:t>
            </a:r>
          </a:p>
        </p:txBody>
      </p:sp>
      <p:pic>
        <p:nvPicPr>
          <p:cNvPr id="4" name="Picture 3">
            <a:extLst>
              <a:ext uri="{FF2B5EF4-FFF2-40B4-BE49-F238E27FC236}">
                <a16:creationId xmlns:a16="http://schemas.microsoft.com/office/drawing/2014/main" id="{0F21A033-B477-7945-B28F-5E88573C2859}"/>
              </a:ext>
            </a:extLst>
          </p:cNvPr>
          <p:cNvPicPr>
            <a:picLocks noChangeAspect="1"/>
          </p:cNvPicPr>
          <p:nvPr/>
        </p:nvPicPr>
        <p:blipFill>
          <a:blip r:embed="rId2"/>
          <a:stretch>
            <a:fillRect/>
          </a:stretch>
        </p:blipFill>
        <p:spPr>
          <a:xfrm>
            <a:off x="5019808" y="5913454"/>
            <a:ext cx="2152381" cy="2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14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6" ma:contentTypeDescription="Create a new document." ma:contentTypeScope="" ma:versionID="2ad9fcbc7eba61e99324f88f5acbabd7">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3d4ad9b1d556f0393dd52734b5377fce"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SearchProperties" minOccurs="0"/>
                <xsd:element ref="ns4:MediaServiceObjectDetectorVersions" minOccurs="0"/>
                <xsd:element ref="ns4:_activity" minOccurs="0"/>
                <xsd:element ref="ns4:MediaServiceSystem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e392ffc-8708-4630-933d-e38c66d6d621" xsi:nil="true"/>
  </documentManagement>
</p:properties>
</file>

<file path=customXml/itemProps1.xml><?xml version="1.0" encoding="utf-8"?>
<ds:datastoreItem xmlns:ds="http://schemas.openxmlformats.org/officeDocument/2006/customXml" ds:itemID="{58C605D7-9847-4D58-8CA3-D28A26684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A76BF5-08F6-482D-9E13-B84784B67AEE}">
  <ds:schemaRefs>
    <ds:schemaRef ds:uri="http://schemas.microsoft.com/sharepoint/v3/contenttype/forms"/>
  </ds:schemaRefs>
</ds:datastoreItem>
</file>

<file path=customXml/itemProps3.xml><?xml version="1.0" encoding="utf-8"?>
<ds:datastoreItem xmlns:ds="http://schemas.openxmlformats.org/officeDocument/2006/customXml" ds:itemID="{3DD05136-9972-476A-9A4A-950E2D7F2F00}">
  <ds:schemaRefs>
    <ds:schemaRef ds:uri="cc43d6cf-8a0b-44e4-ab1d-3c9dc081b136"/>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7e392ffc-8708-4630-933d-e38c66d6d6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ss4</Template>
  <TotalTime>92</TotalTime>
  <Words>1135</Words>
  <Application>Microsoft Office PowerPoint</Application>
  <PresentationFormat>Widescreen</PresentationFormat>
  <Paragraphs>92</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The Gathering for Worship</vt:lpstr>
      <vt:lpstr>Video Introduction</vt:lpstr>
      <vt:lpstr>It was amazing …</vt:lpstr>
      <vt:lpstr>Listen for an opportunity.</vt:lpstr>
      <vt:lpstr>Listen for an opportunity.</vt:lpstr>
      <vt:lpstr>Honoring Jesus</vt:lpstr>
      <vt:lpstr>Honoring Jesus</vt:lpstr>
      <vt:lpstr>Honoring Jesus</vt:lpstr>
      <vt:lpstr>Listen for responsibilities to others.</vt:lpstr>
      <vt:lpstr>Encouraging Others</vt:lpstr>
      <vt:lpstr>Encouraging Others</vt:lpstr>
      <vt:lpstr>Encouraging Others</vt:lpstr>
      <vt:lpstr>Listen for sacrifice</vt:lpstr>
      <vt:lpstr>Praise and Thanksgiving</vt:lpstr>
      <vt:lpstr>This World Is Not My Home</vt:lpstr>
      <vt:lpstr>This World Is Not My Home</vt:lpstr>
      <vt:lpstr>This World Is Not My Home</vt:lpstr>
      <vt:lpstr>This World Is Not My Home</vt:lpstr>
      <vt:lpstr>Praise and Thanksgiving</vt:lpstr>
      <vt:lpstr>Praise and Thanksgiving</vt:lpstr>
      <vt:lpstr>Application</vt:lpstr>
      <vt:lpstr>Application</vt:lpstr>
      <vt:lpstr>Application</vt:lpstr>
      <vt:lpstr>Family Activities</vt:lpstr>
      <vt:lpstr>The Gathering for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2025-01-30T19:55:52Z</dcterms:created>
  <dcterms:modified xsi:type="dcterms:W3CDTF">2025-01-30T21:28:38Z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