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45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7000"/>
                </a:schemeClr>
              </a:gs>
              <a:gs pos="64000">
                <a:schemeClr val="accent1">
                  <a:lumMod val="45000"/>
                  <a:lumOff val="55000"/>
                  <a:alpha val="86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2kp21kqx"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mvupr79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Fear of God</a:t>
            </a:r>
          </a:p>
        </p:txBody>
      </p:sp>
      <p:sp>
        <p:nvSpPr>
          <p:cNvPr id="3" name="Subtitle 2"/>
          <p:cNvSpPr>
            <a:spLocks noGrp="1"/>
          </p:cNvSpPr>
          <p:nvPr>
            <p:ph type="subTitle" idx="1"/>
          </p:nvPr>
        </p:nvSpPr>
        <p:spPr>
          <a:xfrm>
            <a:off x="1524000" y="3847604"/>
            <a:ext cx="9144000" cy="1410195"/>
          </a:xfrm>
        </p:spPr>
        <p:txBody>
          <a:bodyPr/>
          <a:lstStyle/>
          <a:p>
            <a:r>
              <a:rPr lang="en-US" dirty="0"/>
              <a:t>December 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414B-294C-0AFC-660F-36DE0267790E}"/>
              </a:ext>
            </a:extLst>
          </p:cNvPr>
          <p:cNvSpPr>
            <a:spLocks noGrp="1"/>
          </p:cNvSpPr>
          <p:nvPr>
            <p:ph type="title"/>
          </p:nvPr>
        </p:nvSpPr>
        <p:spPr/>
        <p:txBody>
          <a:bodyPr/>
          <a:lstStyle/>
          <a:p>
            <a:pPr algn="l"/>
            <a:r>
              <a:rPr lang="en-US" dirty="0"/>
              <a:t>Listen for how God interacts with the people of the earth.</a:t>
            </a:r>
          </a:p>
        </p:txBody>
      </p:sp>
      <p:sp>
        <p:nvSpPr>
          <p:cNvPr id="3" name="Content Placeholder 2">
            <a:extLst>
              <a:ext uri="{FF2B5EF4-FFF2-40B4-BE49-F238E27FC236}">
                <a16:creationId xmlns:a16="http://schemas.microsoft.com/office/drawing/2014/main" id="{91BCB3DC-0DEA-1907-146E-4E170434FD74}"/>
              </a:ext>
            </a:extLst>
          </p:cNvPr>
          <p:cNvSpPr>
            <a:spLocks noGrp="1"/>
          </p:cNvSpPr>
          <p:nvPr>
            <p:ph idx="1"/>
          </p:nvPr>
        </p:nvSpPr>
        <p:spPr>
          <a:xfrm>
            <a:off x="1345074" y="1941371"/>
            <a:ext cx="9501851" cy="4351338"/>
          </a:xfrm>
        </p:spPr>
        <p:txBody>
          <a:bodyPr/>
          <a:lstStyle/>
          <a:p>
            <a:pPr marL="0" indent="0" algn="ctr">
              <a:buNone/>
            </a:pPr>
            <a:r>
              <a:rPr lang="en-US" dirty="0"/>
              <a:t>Psalm 33:10-15 (NIV)   The LORD foils the plans of the nations; he thwarts the purposes of the peoples. 11  But the plans of the LORD stand firm forever, the purposes of his heart through all generations. 12  Blessed is the nation whose God is the LORD, the people</a:t>
            </a:r>
          </a:p>
        </p:txBody>
      </p:sp>
    </p:spTree>
    <p:extLst>
      <p:ext uri="{BB962C8B-B14F-4D97-AF65-F5344CB8AC3E}">
        <p14:creationId xmlns:p14="http://schemas.microsoft.com/office/powerpoint/2010/main" val="65943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414B-294C-0AFC-660F-36DE0267790E}"/>
              </a:ext>
            </a:extLst>
          </p:cNvPr>
          <p:cNvSpPr>
            <a:spLocks noGrp="1"/>
          </p:cNvSpPr>
          <p:nvPr>
            <p:ph type="title"/>
          </p:nvPr>
        </p:nvSpPr>
        <p:spPr/>
        <p:txBody>
          <a:bodyPr/>
          <a:lstStyle/>
          <a:p>
            <a:pPr algn="l"/>
            <a:r>
              <a:rPr lang="en-US" dirty="0"/>
              <a:t>Listen for how God interacts with the people of the earth.</a:t>
            </a:r>
          </a:p>
        </p:txBody>
      </p:sp>
      <p:sp>
        <p:nvSpPr>
          <p:cNvPr id="3" name="Content Placeholder 2">
            <a:extLst>
              <a:ext uri="{FF2B5EF4-FFF2-40B4-BE49-F238E27FC236}">
                <a16:creationId xmlns:a16="http://schemas.microsoft.com/office/drawing/2014/main" id="{91BCB3DC-0DEA-1907-146E-4E170434FD74}"/>
              </a:ext>
            </a:extLst>
          </p:cNvPr>
          <p:cNvSpPr>
            <a:spLocks noGrp="1"/>
          </p:cNvSpPr>
          <p:nvPr>
            <p:ph idx="1"/>
          </p:nvPr>
        </p:nvSpPr>
        <p:spPr>
          <a:xfrm>
            <a:off x="1345074" y="2095017"/>
            <a:ext cx="9604577" cy="4197691"/>
          </a:xfrm>
        </p:spPr>
        <p:txBody>
          <a:bodyPr/>
          <a:lstStyle/>
          <a:p>
            <a:pPr marL="0" indent="0" algn="ctr">
              <a:buNone/>
            </a:pPr>
            <a:r>
              <a:rPr lang="en-US" dirty="0"/>
              <a:t>he chose for his inheritance. 13  From heaven the LORD looks down and sees all mankind; 14  from his dwelling place he watches all who live on earth-- 15  he who forms the hearts of all, who considers everything they do.</a:t>
            </a:r>
          </a:p>
        </p:txBody>
      </p:sp>
      <p:pic>
        <p:nvPicPr>
          <p:cNvPr id="4" name="Picture 3">
            <a:extLst>
              <a:ext uri="{FF2B5EF4-FFF2-40B4-BE49-F238E27FC236}">
                <a16:creationId xmlns:a16="http://schemas.microsoft.com/office/drawing/2014/main" id="{55C3A3B7-5518-9BC4-6314-F961D598600C}"/>
              </a:ext>
            </a:extLst>
          </p:cNvPr>
          <p:cNvPicPr>
            <a:picLocks noChangeAspect="1"/>
          </p:cNvPicPr>
          <p:nvPr/>
        </p:nvPicPr>
        <p:blipFill>
          <a:blip r:embed="rId2"/>
          <a:stretch>
            <a:fillRect/>
          </a:stretch>
        </p:blipFill>
        <p:spPr>
          <a:xfrm>
            <a:off x="5091378" y="5364040"/>
            <a:ext cx="233333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42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0E1A-821A-90AC-7BEA-7F0FF6B29180}"/>
              </a:ext>
            </a:extLst>
          </p:cNvPr>
          <p:cNvSpPr>
            <a:spLocks noGrp="1"/>
          </p:cNvSpPr>
          <p:nvPr>
            <p:ph type="title"/>
          </p:nvPr>
        </p:nvSpPr>
        <p:spPr/>
        <p:txBody>
          <a:bodyPr/>
          <a:lstStyle/>
          <a:p>
            <a:r>
              <a:rPr lang="en-US" dirty="0"/>
              <a:t>Surrender to Jesus as Lord</a:t>
            </a:r>
          </a:p>
        </p:txBody>
      </p:sp>
      <p:sp>
        <p:nvSpPr>
          <p:cNvPr id="3" name="Content Placeholder 2">
            <a:extLst>
              <a:ext uri="{FF2B5EF4-FFF2-40B4-BE49-F238E27FC236}">
                <a16:creationId xmlns:a16="http://schemas.microsoft.com/office/drawing/2014/main" id="{0F53F3C0-4172-0A6C-A527-0EAB677C8301}"/>
              </a:ext>
            </a:extLst>
          </p:cNvPr>
          <p:cNvSpPr>
            <a:spLocks noGrp="1"/>
          </p:cNvSpPr>
          <p:nvPr>
            <p:ph idx="1"/>
          </p:nvPr>
        </p:nvSpPr>
        <p:spPr/>
        <p:txBody>
          <a:bodyPr/>
          <a:lstStyle/>
          <a:p>
            <a:r>
              <a:rPr lang="en-US" dirty="0"/>
              <a:t>What contrast was given between the plans and purposes of humankind and the plans and purposes of the Lord? </a:t>
            </a:r>
          </a:p>
          <a:p>
            <a:r>
              <a:rPr lang="en-US" dirty="0"/>
              <a:t>Why is it so hard to put God’s plans above our own? Why do you think we so easily rely on our own strength rather than trust in the Lord?</a:t>
            </a:r>
          </a:p>
        </p:txBody>
      </p:sp>
    </p:spTree>
    <p:extLst>
      <p:ext uri="{BB962C8B-B14F-4D97-AF65-F5344CB8AC3E}">
        <p14:creationId xmlns:p14="http://schemas.microsoft.com/office/powerpoint/2010/main" val="28796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26A1-A4E8-3A74-E94C-41DCA124D991}"/>
              </a:ext>
            </a:extLst>
          </p:cNvPr>
          <p:cNvSpPr>
            <a:spLocks noGrp="1"/>
          </p:cNvSpPr>
          <p:nvPr>
            <p:ph type="title"/>
          </p:nvPr>
        </p:nvSpPr>
        <p:spPr/>
        <p:txBody>
          <a:bodyPr/>
          <a:lstStyle/>
          <a:p>
            <a:r>
              <a:rPr lang="en-US" dirty="0"/>
              <a:t>Surrender to Jesus as Lord</a:t>
            </a:r>
          </a:p>
        </p:txBody>
      </p:sp>
      <p:sp>
        <p:nvSpPr>
          <p:cNvPr id="3" name="Content Placeholder 2">
            <a:extLst>
              <a:ext uri="{FF2B5EF4-FFF2-40B4-BE49-F238E27FC236}">
                <a16:creationId xmlns:a16="http://schemas.microsoft.com/office/drawing/2014/main" id="{3051B7CB-7916-39AA-1C9E-D7B6E3411934}"/>
              </a:ext>
            </a:extLst>
          </p:cNvPr>
          <p:cNvSpPr>
            <a:spLocks noGrp="1"/>
          </p:cNvSpPr>
          <p:nvPr>
            <p:ph idx="1"/>
          </p:nvPr>
        </p:nvSpPr>
        <p:spPr/>
        <p:txBody>
          <a:bodyPr/>
          <a:lstStyle/>
          <a:p>
            <a:r>
              <a:rPr lang="en-US" dirty="0"/>
              <a:t>What truths about God make it easier for you to surrender to His plans?</a:t>
            </a:r>
          </a:p>
          <a:p>
            <a:r>
              <a:rPr lang="en-US" dirty="0"/>
              <a:t>What do you think our attitude toward our goals and plans reveals about our view of God?</a:t>
            </a:r>
          </a:p>
        </p:txBody>
      </p:sp>
    </p:spTree>
    <p:extLst>
      <p:ext uri="{BB962C8B-B14F-4D97-AF65-F5344CB8AC3E}">
        <p14:creationId xmlns:p14="http://schemas.microsoft.com/office/powerpoint/2010/main" val="30816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12E5-F005-5711-06DB-A5480DC86938}"/>
              </a:ext>
            </a:extLst>
          </p:cNvPr>
          <p:cNvSpPr>
            <a:spLocks noGrp="1"/>
          </p:cNvSpPr>
          <p:nvPr>
            <p:ph type="title"/>
          </p:nvPr>
        </p:nvSpPr>
        <p:spPr/>
        <p:txBody>
          <a:bodyPr/>
          <a:lstStyle/>
          <a:p>
            <a:pPr algn="l"/>
            <a:r>
              <a:rPr lang="en-US" dirty="0"/>
              <a:t>Listen for how God watches over those who fear Him</a:t>
            </a:r>
          </a:p>
        </p:txBody>
      </p:sp>
      <p:sp>
        <p:nvSpPr>
          <p:cNvPr id="3" name="Content Placeholder 2">
            <a:extLst>
              <a:ext uri="{FF2B5EF4-FFF2-40B4-BE49-F238E27FC236}">
                <a16:creationId xmlns:a16="http://schemas.microsoft.com/office/drawing/2014/main" id="{2F60B917-67BD-8E82-5A3D-B0F4BF00237A}"/>
              </a:ext>
            </a:extLst>
          </p:cNvPr>
          <p:cNvSpPr>
            <a:spLocks noGrp="1"/>
          </p:cNvSpPr>
          <p:nvPr>
            <p:ph idx="1"/>
          </p:nvPr>
        </p:nvSpPr>
        <p:spPr>
          <a:xfrm>
            <a:off x="1727039" y="1941371"/>
            <a:ext cx="8737922" cy="4351338"/>
          </a:xfrm>
        </p:spPr>
        <p:txBody>
          <a:bodyPr/>
          <a:lstStyle/>
          <a:p>
            <a:pPr marL="0" indent="0" algn="ctr">
              <a:buNone/>
            </a:pPr>
            <a:r>
              <a:rPr lang="en-US" dirty="0"/>
              <a:t>Psalm 33:18-22 (NIV)   But the eyes of the LORD are on those who fear him, on those whose hope is in his unfailing love, 19  to deliver them from death and keep them alive in famine. </a:t>
            </a:r>
          </a:p>
        </p:txBody>
      </p:sp>
    </p:spTree>
    <p:extLst>
      <p:ext uri="{BB962C8B-B14F-4D97-AF65-F5344CB8AC3E}">
        <p14:creationId xmlns:p14="http://schemas.microsoft.com/office/powerpoint/2010/main" val="24662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12E5-F005-5711-06DB-A5480DC86938}"/>
              </a:ext>
            </a:extLst>
          </p:cNvPr>
          <p:cNvSpPr>
            <a:spLocks noGrp="1"/>
          </p:cNvSpPr>
          <p:nvPr>
            <p:ph type="title"/>
          </p:nvPr>
        </p:nvSpPr>
        <p:spPr/>
        <p:txBody>
          <a:bodyPr/>
          <a:lstStyle/>
          <a:p>
            <a:pPr algn="l"/>
            <a:r>
              <a:rPr lang="en-US" dirty="0"/>
              <a:t>Listen for how God watches over those who fear Him</a:t>
            </a:r>
          </a:p>
        </p:txBody>
      </p:sp>
      <p:sp>
        <p:nvSpPr>
          <p:cNvPr id="3" name="Content Placeholder 2">
            <a:extLst>
              <a:ext uri="{FF2B5EF4-FFF2-40B4-BE49-F238E27FC236}">
                <a16:creationId xmlns:a16="http://schemas.microsoft.com/office/drawing/2014/main" id="{2F60B917-67BD-8E82-5A3D-B0F4BF00237A}"/>
              </a:ext>
            </a:extLst>
          </p:cNvPr>
          <p:cNvSpPr>
            <a:spLocks noGrp="1"/>
          </p:cNvSpPr>
          <p:nvPr>
            <p:ph idx="1"/>
          </p:nvPr>
        </p:nvSpPr>
        <p:spPr>
          <a:xfrm>
            <a:off x="1727039" y="2164465"/>
            <a:ext cx="8737922" cy="4128243"/>
          </a:xfrm>
        </p:spPr>
        <p:txBody>
          <a:bodyPr/>
          <a:lstStyle/>
          <a:p>
            <a:pPr marL="0" indent="0" algn="ctr">
              <a:buNone/>
            </a:pPr>
            <a:r>
              <a:rPr lang="en-US" dirty="0"/>
              <a:t>We wait in hope for the LORD; he is our help and our shield. 21  In him our hearts rejoice, for we trust in his holy name. 22  May your unfailing love rest upon us, O LORD, even as we put our hope in you.</a:t>
            </a:r>
          </a:p>
        </p:txBody>
      </p:sp>
      <p:pic>
        <p:nvPicPr>
          <p:cNvPr id="4" name="Picture 3">
            <a:extLst>
              <a:ext uri="{FF2B5EF4-FFF2-40B4-BE49-F238E27FC236}">
                <a16:creationId xmlns:a16="http://schemas.microsoft.com/office/drawing/2014/main" id="{3A9EEA60-890C-8D93-561F-B8FB8C492CC0}"/>
              </a:ext>
            </a:extLst>
          </p:cNvPr>
          <p:cNvPicPr>
            <a:picLocks noChangeAspect="1"/>
          </p:cNvPicPr>
          <p:nvPr/>
        </p:nvPicPr>
        <p:blipFill>
          <a:blip r:embed="rId2"/>
          <a:stretch>
            <a:fillRect/>
          </a:stretch>
        </p:blipFill>
        <p:spPr>
          <a:xfrm>
            <a:off x="4929333" y="5155695"/>
            <a:ext cx="233333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799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8E95-58CB-8492-A969-CD3F01F2D3D2}"/>
              </a:ext>
            </a:extLst>
          </p:cNvPr>
          <p:cNvSpPr>
            <a:spLocks noGrp="1"/>
          </p:cNvSpPr>
          <p:nvPr>
            <p:ph type="title"/>
          </p:nvPr>
        </p:nvSpPr>
        <p:spPr/>
        <p:txBody>
          <a:bodyPr/>
          <a:lstStyle/>
          <a:p>
            <a:r>
              <a:rPr lang="en-US" dirty="0"/>
              <a:t>God Is Our Shield  and Protector</a:t>
            </a:r>
          </a:p>
        </p:txBody>
      </p:sp>
      <p:sp>
        <p:nvSpPr>
          <p:cNvPr id="3" name="Content Placeholder 2">
            <a:extLst>
              <a:ext uri="{FF2B5EF4-FFF2-40B4-BE49-F238E27FC236}">
                <a16:creationId xmlns:a16="http://schemas.microsoft.com/office/drawing/2014/main" id="{7CD03EF9-31C0-735B-5F7E-A46435EA20FB}"/>
              </a:ext>
            </a:extLst>
          </p:cNvPr>
          <p:cNvSpPr>
            <a:spLocks noGrp="1"/>
          </p:cNvSpPr>
          <p:nvPr>
            <p:ph idx="1"/>
          </p:nvPr>
        </p:nvSpPr>
        <p:spPr/>
        <p:txBody>
          <a:bodyPr/>
          <a:lstStyle/>
          <a:p>
            <a:r>
              <a:rPr lang="en-US" dirty="0"/>
              <a:t>How does the Lord treat those who trust in Him instead of in themselves?</a:t>
            </a:r>
          </a:p>
          <a:p>
            <a:r>
              <a:rPr lang="en-US" dirty="0">
                <a:solidFill>
                  <a:srgbClr val="C00000"/>
                </a:solidFill>
              </a:rPr>
              <a:t>Recall David’s description in Psalm 23</a:t>
            </a:r>
          </a:p>
        </p:txBody>
      </p:sp>
      <p:graphicFrame>
        <p:nvGraphicFramePr>
          <p:cNvPr id="4" name="Table 4">
            <a:extLst>
              <a:ext uri="{FF2B5EF4-FFF2-40B4-BE49-F238E27FC236}">
                <a16:creationId xmlns:a16="http://schemas.microsoft.com/office/drawing/2014/main" id="{4D8AD2B0-81EF-7C35-E96F-89DE16874648}"/>
              </a:ext>
            </a:extLst>
          </p:cNvPr>
          <p:cNvGraphicFramePr>
            <a:graphicFrameLocks noGrp="1"/>
          </p:cNvGraphicFramePr>
          <p:nvPr>
            <p:extLst>
              <p:ext uri="{D42A27DB-BD31-4B8C-83A1-F6EECF244321}">
                <p14:modId xmlns:p14="http://schemas.microsoft.com/office/powerpoint/2010/main" val="335978642"/>
              </p:ext>
            </p:extLst>
          </p:nvPr>
        </p:nvGraphicFramePr>
        <p:xfrm>
          <a:off x="1125155" y="3571162"/>
          <a:ext cx="9941690" cy="1371600"/>
        </p:xfrm>
        <a:graphic>
          <a:graphicData uri="http://schemas.openxmlformats.org/drawingml/2006/table">
            <a:tbl>
              <a:tblPr firstRow="1" bandRow="1">
                <a:tableStyleId>{2D5ABB26-0587-4C30-8999-92F81FD0307C}</a:tableStyleId>
              </a:tblPr>
              <a:tblGrid>
                <a:gridCol w="4970845">
                  <a:extLst>
                    <a:ext uri="{9D8B030D-6E8A-4147-A177-3AD203B41FA5}">
                      <a16:colId xmlns:a16="http://schemas.microsoft.com/office/drawing/2014/main" val="2665915848"/>
                    </a:ext>
                  </a:extLst>
                </a:gridCol>
                <a:gridCol w="4970845">
                  <a:extLst>
                    <a:ext uri="{9D8B030D-6E8A-4147-A177-3AD203B41FA5}">
                      <a16:colId xmlns:a16="http://schemas.microsoft.com/office/drawing/2014/main" val="967721260"/>
                    </a:ext>
                  </a:extLst>
                </a:gridCol>
              </a:tblGrid>
              <a:tr h="370840">
                <a:tc>
                  <a:txBody>
                    <a:bodyPr/>
                    <a:lstStyle/>
                    <a:p>
                      <a:pPr marL="285750" indent="-285750">
                        <a:buFont typeface="Arial" panose="020B0604020202020204" pitchFamily="34" charset="0"/>
                        <a:buChar char="•"/>
                      </a:pPr>
                      <a:r>
                        <a:rPr lang="en-US" sz="2800" dirty="0">
                          <a:solidFill>
                            <a:srgbClr val="C00000"/>
                          </a:solidFill>
                        </a:rPr>
                        <a:t>Keeps him from want</a:t>
                      </a:r>
                    </a:p>
                    <a:p>
                      <a:pPr marL="285750" indent="-285750">
                        <a:buFont typeface="Arial" panose="020B0604020202020204" pitchFamily="34" charset="0"/>
                        <a:buChar char="•"/>
                      </a:pPr>
                      <a:r>
                        <a:rPr lang="en-US" sz="2800" dirty="0">
                          <a:solidFill>
                            <a:srgbClr val="C00000"/>
                          </a:solidFill>
                        </a:rPr>
                        <a:t>Gives rest</a:t>
                      </a:r>
                    </a:p>
                    <a:p>
                      <a:pPr marL="285750" indent="-285750">
                        <a:buFont typeface="Arial" panose="020B0604020202020204" pitchFamily="34" charset="0"/>
                        <a:buChar char="•"/>
                      </a:pPr>
                      <a:r>
                        <a:rPr lang="en-US" sz="2800" dirty="0">
                          <a:solidFill>
                            <a:srgbClr val="C00000"/>
                          </a:solidFill>
                        </a:rPr>
                        <a:t>Provides water and food</a:t>
                      </a:r>
                    </a:p>
                  </a:txBody>
                  <a:tcPr>
                    <a:lnL>
                      <a:noFill/>
                    </a:lnL>
                    <a:lnR>
                      <a:noFill/>
                    </a:lnR>
                    <a:lnT>
                      <a:noFill/>
                    </a:lnT>
                    <a:lnB>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800" dirty="0">
                          <a:solidFill>
                            <a:srgbClr val="C00000"/>
                          </a:solidFill>
                        </a:rPr>
                        <a:t>Protects</a:t>
                      </a:r>
                    </a:p>
                    <a:p>
                      <a:pPr marL="285750" indent="-285750">
                        <a:buFont typeface="Arial" panose="020B0604020202020204" pitchFamily="34" charset="0"/>
                        <a:buChar char="•"/>
                      </a:pPr>
                      <a:r>
                        <a:rPr lang="en-US" sz="2800" dirty="0">
                          <a:solidFill>
                            <a:srgbClr val="C00000"/>
                          </a:solidFill>
                        </a:rPr>
                        <a:t>Goes with him through danger</a:t>
                      </a:r>
                    </a:p>
                    <a:p>
                      <a:pPr marL="285750" indent="-285750">
                        <a:buFont typeface="Arial" panose="020B0604020202020204" pitchFamily="34" charset="0"/>
                        <a:buChar char="•"/>
                      </a:pPr>
                      <a:r>
                        <a:rPr lang="en-US" sz="2800" dirty="0">
                          <a:solidFill>
                            <a:srgbClr val="C00000"/>
                          </a:solidFill>
                        </a:rPr>
                        <a:t>Gives healing</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47626540"/>
                  </a:ext>
                </a:extLst>
              </a:tr>
            </a:tbl>
          </a:graphicData>
        </a:graphic>
      </p:graphicFrame>
    </p:spTree>
    <p:extLst>
      <p:ext uri="{BB962C8B-B14F-4D97-AF65-F5344CB8AC3E}">
        <p14:creationId xmlns:p14="http://schemas.microsoft.com/office/powerpoint/2010/main" val="25130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95C-8D2A-C68B-8F71-4CFD7576EA53}"/>
              </a:ext>
            </a:extLst>
          </p:cNvPr>
          <p:cNvSpPr>
            <a:spLocks noGrp="1"/>
          </p:cNvSpPr>
          <p:nvPr>
            <p:ph type="title"/>
          </p:nvPr>
        </p:nvSpPr>
        <p:spPr/>
        <p:txBody>
          <a:bodyPr/>
          <a:lstStyle/>
          <a:p>
            <a:r>
              <a:rPr lang="en-US" dirty="0"/>
              <a:t>God Is Our Shield  and Protector</a:t>
            </a:r>
          </a:p>
        </p:txBody>
      </p:sp>
      <p:sp>
        <p:nvSpPr>
          <p:cNvPr id="3" name="Content Placeholder 2">
            <a:extLst>
              <a:ext uri="{FF2B5EF4-FFF2-40B4-BE49-F238E27FC236}">
                <a16:creationId xmlns:a16="http://schemas.microsoft.com/office/drawing/2014/main" id="{1F4C4D7C-B9C2-F131-58BB-E2B5345A9392}"/>
              </a:ext>
            </a:extLst>
          </p:cNvPr>
          <p:cNvSpPr>
            <a:spLocks noGrp="1"/>
          </p:cNvSpPr>
          <p:nvPr>
            <p:ph idx="1"/>
          </p:nvPr>
        </p:nvSpPr>
        <p:spPr/>
        <p:txBody>
          <a:bodyPr/>
          <a:lstStyle/>
          <a:p>
            <a:r>
              <a:rPr lang="en-US" dirty="0"/>
              <a:t>What expectations does the Lord have of the actions to be taken by His people? </a:t>
            </a:r>
          </a:p>
          <a:p>
            <a:r>
              <a:rPr lang="en-US" dirty="0"/>
              <a:t>Verse 20 says “</a:t>
            </a:r>
            <a:r>
              <a:rPr lang="en-US" i="1" dirty="0"/>
              <a:t>We wait in hope for the Lord</a:t>
            </a:r>
            <a:r>
              <a:rPr lang="en-US" dirty="0"/>
              <a:t>” What do you think it means to “wait” on the Lord?</a:t>
            </a:r>
          </a:p>
          <a:p>
            <a:r>
              <a:rPr lang="en-US" dirty="0"/>
              <a:t>How can we learn better the practice of waiting on the Lord?</a:t>
            </a:r>
          </a:p>
        </p:txBody>
      </p:sp>
    </p:spTree>
    <p:extLst>
      <p:ext uri="{BB962C8B-B14F-4D97-AF65-F5344CB8AC3E}">
        <p14:creationId xmlns:p14="http://schemas.microsoft.com/office/powerpoint/2010/main" val="10673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0A7B-1A1D-DFE4-D252-20B917C7BA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090A05A-550A-8CD2-3956-F5DB6A863042}"/>
              </a:ext>
            </a:extLst>
          </p:cNvPr>
          <p:cNvSpPr>
            <a:spLocks noGrp="1"/>
          </p:cNvSpPr>
          <p:nvPr>
            <p:ph idx="1"/>
          </p:nvPr>
        </p:nvSpPr>
        <p:spPr>
          <a:xfrm>
            <a:off x="838200" y="2129741"/>
            <a:ext cx="10515600" cy="4047221"/>
          </a:xfrm>
        </p:spPr>
        <p:txBody>
          <a:bodyPr/>
          <a:lstStyle/>
          <a:p>
            <a:r>
              <a:rPr lang="en-US" dirty="0"/>
              <a:t>Pray. </a:t>
            </a:r>
          </a:p>
          <a:p>
            <a:pPr lvl="1"/>
            <a:r>
              <a:rPr lang="en-US" dirty="0"/>
              <a:t>Read through Psalm 33, making it your own prayer. </a:t>
            </a:r>
          </a:p>
          <a:p>
            <a:pPr lvl="1"/>
            <a:r>
              <a:rPr lang="en-US" dirty="0"/>
              <a:t>Reflect on the greatness of God and confess any attitude that did not reflect an awe and holy fear of God.</a:t>
            </a:r>
          </a:p>
          <a:p>
            <a:endParaRPr lang="en-US" dirty="0"/>
          </a:p>
        </p:txBody>
      </p:sp>
    </p:spTree>
    <p:extLst>
      <p:ext uri="{BB962C8B-B14F-4D97-AF65-F5344CB8AC3E}">
        <p14:creationId xmlns:p14="http://schemas.microsoft.com/office/powerpoint/2010/main" val="330799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0A7B-1A1D-DFE4-D252-20B917C7BA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090A05A-550A-8CD2-3956-F5DB6A863042}"/>
              </a:ext>
            </a:extLst>
          </p:cNvPr>
          <p:cNvSpPr>
            <a:spLocks noGrp="1"/>
          </p:cNvSpPr>
          <p:nvPr>
            <p:ph idx="1"/>
          </p:nvPr>
        </p:nvSpPr>
        <p:spPr/>
        <p:txBody>
          <a:bodyPr>
            <a:normAutofit lnSpcReduction="10000"/>
          </a:bodyPr>
          <a:lstStyle/>
          <a:p>
            <a:r>
              <a:rPr lang="en-US" dirty="0"/>
              <a:t>Memorize. </a:t>
            </a:r>
          </a:p>
          <a:p>
            <a:pPr lvl="1"/>
            <a:r>
              <a:rPr lang="en-US" dirty="0"/>
              <a:t>Choose a verse about the fear of God and memorize it to continually remind yourself of your relationship with God and the benefits of a proper attitude toward Him. </a:t>
            </a:r>
          </a:p>
          <a:p>
            <a:pPr lvl="1"/>
            <a:r>
              <a:rPr lang="en-US" dirty="0"/>
              <a:t>Here are two verses to consider: </a:t>
            </a:r>
          </a:p>
          <a:p>
            <a:pPr lvl="2"/>
            <a:r>
              <a:rPr lang="en-US" dirty="0"/>
              <a:t>“The fear of the Lord is the beginning of knowledge” (Prov. 1:7). </a:t>
            </a:r>
          </a:p>
          <a:p>
            <a:pPr lvl="2"/>
            <a:r>
              <a:rPr lang="en-US" dirty="0"/>
              <a:t>“Don’t be wise in your own eyes; fear the Lord and turn away from evil” (Prov. 3:7).</a:t>
            </a:r>
          </a:p>
          <a:p>
            <a:endParaRPr lang="en-US" dirty="0"/>
          </a:p>
        </p:txBody>
      </p:sp>
    </p:spTree>
    <p:extLst>
      <p:ext uri="{BB962C8B-B14F-4D97-AF65-F5344CB8AC3E}">
        <p14:creationId xmlns:p14="http://schemas.microsoft.com/office/powerpoint/2010/main" val="356016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5B33C-47E8-4835-69B6-3D95E3856F0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A8A5EA1B-57D5-B2BD-9DDB-B3CD78C06B1A}"/>
              </a:ext>
            </a:extLst>
          </p:cNvPr>
          <p:cNvGrpSpPr/>
          <p:nvPr/>
        </p:nvGrpSpPr>
        <p:grpSpPr>
          <a:xfrm>
            <a:off x="2849598" y="1690688"/>
            <a:ext cx="6492803" cy="4161682"/>
            <a:chOff x="2849598" y="1690688"/>
            <a:chExt cx="6492803" cy="4161682"/>
          </a:xfrm>
        </p:grpSpPr>
        <p:pic>
          <p:nvPicPr>
            <p:cNvPr id="6" name="Picture 5" descr="A picture containing text&#10;&#10;Description automatically generated">
              <a:extLst>
                <a:ext uri="{FF2B5EF4-FFF2-40B4-BE49-F238E27FC236}">
                  <a16:creationId xmlns:a16="http://schemas.microsoft.com/office/drawing/2014/main" id="{BF516B24-7506-C9A9-1416-83B6359BB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9287"/>
              <a:ext cx="5715000" cy="30194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0FA2BB31-4935-6CC2-13CB-86F14AF56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1CAF629-7BAF-D78B-86C5-7BED119E24C1}"/>
              </a:ext>
            </a:extLst>
          </p:cNvPr>
          <p:cNvSpPr txBox="1"/>
          <p:nvPr/>
        </p:nvSpPr>
        <p:spPr>
          <a:xfrm>
            <a:off x="4380015" y="6031210"/>
            <a:ext cx="343196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95098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0A7B-1A1D-DFE4-D252-20B917C7BA4C}"/>
              </a:ext>
            </a:extLst>
          </p:cNvPr>
          <p:cNvSpPr>
            <a:spLocks noGrp="1"/>
          </p:cNvSpPr>
          <p:nvPr>
            <p:ph type="title"/>
          </p:nvPr>
        </p:nvSpPr>
        <p:spPr>
          <a:xfrm>
            <a:off x="838200" y="920710"/>
            <a:ext cx="10515600" cy="1325563"/>
          </a:xfrm>
        </p:spPr>
        <p:txBody>
          <a:bodyPr/>
          <a:lstStyle/>
          <a:p>
            <a:r>
              <a:rPr lang="en-US" dirty="0"/>
              <a:t>Application</a:t>
            </a:r>
          </a:p>
        </p:txBody>
      </p:sp>
      <p:sp>
        <p:nvSpPr>
          <p:cNvPr id="3" name="Content Placeholder 2">
            <a:extLst>
              <a:ext uri="{FF2B5EF4-FFF2-40B4-BE49-F238E27FC236}">
                <a16:creationId xmlns:a16="http://schemas.microsoft.com/office/drawing/2014/main" id="{B090A05A-550A-8CD2-3956-F5DB6A863042}"/>
              </a:ext>
            </a:extLst>
          </p:cNvPr>
          <p:cNvSpPr>
            <a:spLocks noGrp="1"/>
          </p:cNvSpPr>
          <p:nvPr>
            <p:ph idx="1"/>
          </p:nvPr>
        </p:nvSpPr>
        <p:spPr>
          <a:xfrm>
            <a:off x="838200" y="2523281"/>
            <a:ext cx="10515600" cy="3653682"/>
          </a:xfrm>
        </p:spPr>
        <p:txBody>
          <a:bodyPr/>
          <a:lstStyle/>
          <a:p>
            <a:r>
              <a:rPr lang="en-US" dirty="0"/>
              <a:t>Trust. </a:t>
            </a:r>
          </a:p>
          <a:p>
            <a:pPr lvl="1"/>
            <a:r>
              <a:rPr lang="en-US" dirty="0"/>
              <a:t>Surrender your plans to God. </a:t>
            </a:r>
          </a:p>
          <a:p>
            <a:pPr lvl="1"/>
            <a:r>
              <a:rPr lang="en-US" dirty="0"/>
              <a:t>Trust Him, in His great power and love, to lead you as He sees best. </a:t>
            </a:r>
          </a:p>
          <a:p>
            <a:endParaRPr lang="en-US" dirty="0"/>
          </a:p>
          <a:p>
            <a:endParaRPr lang="en-US" dirty="0"/>
          </a:p>
        </p:txBody>
      </p:sp>
    </p:spTree>
    <p:extLst>
      <p:ext uri="{BB962C8B-B14F-4D97-AF65-F5344CB8AC3E}">
        <p14:creationId xmlns:p14="http://schemas.microsoft.com/office/powerpoint/2010/main" val="238856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130DC-5B4E-4573-D6E1-12C10F3D8E16}"/>
              </a:ext>
            </a:extLst>
          </p:cNvPr>
          <p:cNvSpPr>
            <a:spLocks noGrp="1"/>
          </p:cNvSpPr>
          <p:nvPr>
            <p:ph type="title"/>
          </p:nvPr>
        </p:nvSpPr>
        <p:spPr>
          <a:xfrm>
            <a:off x="838200" y="365125"/>
            <a:ext cx="8629891" cy="1325563"/>
          </a:xfrm>
        </p:spPr>
        <p:txBody>
          <a:bodyPr/>
          <a:lstStyle/>
          <a:p>
            <a:r>
              <a:rPr lang="en-US" dirty="0"/>
              <a:t>Family Activities</a:t>
            </a:r>
          </a:p>
        </p:txBody>
      </p:sp>
      <p:pic>
        <p:nvPicPr>
          <p:cNvPr id="5" name="Picture 4">
            <a:extLst>
              <a:ext uri="{FF2B5EF4-FFF2-40B4-BE49-F238E27FC236}">
                <a16:creationId xmlns:a16="http://schemas.microsoft.com/office/drawing/2014/main" id="{98EE6D39-B99C-860E-F55E-E74024AE6DEA}"/>
              </a:ext>
            </a:extLst>
          </p:cNvPr>
          <p:cNvPicPr>
            <a:picLocks noChangeAspect="1"/>
          </p:cNvPicPr>
          <p:nvPr/>
        </p:nvPicPr>
        <p:blipFill>
          <a:blip r:embed="rId2">
            <a:duotone>
              <a:prstClr val="black"/>
              <a:schemeClr val="accent4">
                <a:tint val="45000"/>
                <a:satMod val="400000"/>
              </a:schemeClr>
            </a:duotone>
          </a:blip>
          <a:stretch>
            <a:fillRect/>
          </a:stretch>
        </p:blipFill>
        <p:spPr>
          <a:xfrm>
            <a:off x="199824" y="1690688"/>
            <a:ext cx="4661716" cy="443657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4100" name="Picture 4" descr="(Esther and Ruby) Senior Women Having a Conversation clipart">
            <a:extLst>
              <a:ext uri="{FF2B5EF4-FFF2-40B4-BE49-F238E27FC236}">
                <a16:creationId xmlns:a16="http://schemas.microsoft.com/office/drawing/2014/main" id="{4C400B5D-B506-2825-F396-4F40CA617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457" y="3856106"/>
            <a:ext cx="3646010" cy="2793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7378B8EF-3B2D-DD25-EA23-E0201D054C2A}"/>
              </a:ext>
            </a:extLst>
          </p:cNvPr>
          <p:cNvSpPr/>
          <p:nvPr/>
        </p:nvSpPr>
        <p:spPr>
          <a:xfrm>
            <a:off x="4421528" y="1951920"/>
            <a:ext cx="2338086" cy="1469201"/>
          </a:xfrm>
          <a:prstGeom prst="wedgeRoundRectCallout">
            <a:avLst>
              <a:gd name="adj1" fmla="val 36098"/>
              <a:gd name="adj2" fmla="val 790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So, I said, “When will we ever have the Crossword again?”</a:t>
            </a:r>
          </a:p>
        </p:txBody>
      </p:sp>
      <p:sp>
        <p:nvSpPr>
          <p:cNvPr id="7" name="Speech Bubble: Rectangle with Corners Rounded 6">
            <a:extLst>
              <a:ext uri="{FF2B5EF4-FFF2-40B4-BE49-F238E27FC236}">
                <a16:creationId xmlns:a16="http://schemas.microsoft.com/office/drawing/2014/main" id="{60215B82-6069-B578-62EF-37EE68D6D269}"/>
              </a:ext>
            </a:extLst>
          </p:cNvPr>
          <p:cNvSpPr/>
          <p:nvPr/>
        </p:nvSpPr>
        <p:spPr>
          <a:xfrm>
            <a:off x="8079130" y="914400"/>
            <a:ext cx="3728977" cy="2087494"/>
          </a:xfrm>
          <a:prstGeom prst="wedgeRoundRectCallout">
            <a:avLst>
              <a:gd name="adj1" fmla="val -35122"/>
              <a:gd name="adj2" fmla="val 8820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here it is.  And remember, the words are found in the Bible passage for today’s lesson.  Oh, yes … help and other fun activities are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https://tinyurl.com/mvupr79x</a:t>
            </a:r>
            <a:r>
              <a:rPr lang="en-US" dirty="0">
                <a:latin typeface="Comic Sans MS" panose="030F0702030302020204" pitchFamily="66" charset="0"/>
              </a:rPr>
              <a:t> </a:t>
            </a:r>
          </a:p>
        </p:txBody>
      </p:sp>
    </p:spTree>
    <p:extLst>
      <p:ext uri="{BB962C8B-B14F-4D97-AF65-F5344CB8AC3E}">
        <p14:creationId xmlns:p14="http://schemas.microsoft.com/office/powerpoint/2010/main" val="310415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Fear of God</a:t>
            </a:r>
          </a:p>
        </p:txBody>
      </p:sp>
      <p:sp>
        <p:nvSpPr>
          <p:cNvPr id="3" name="Subtitle 2"/>
          <p:cNvSpPr>
            <a:spLocks noGrp="1"/>
          </p:cNvSpPr>
          <p:nvPr>
            <p:ph type="subTitle" idx="1"/>
          </p:nvPr>
        </p:nvSpPr>
        <p:spPr>
          <a:xfrm>
            <a:off x="1524000" y="3847604"/>
            <a:ext cx="9144000" cy="1410195"/>
          </a:xfrm>
        </p:spPr>
        <p:txBody>
          <a:bodyPr/>
          <a:lstStyle/>
          <a:p>
            <a:r>
              <a:rPr lang="en-US" dirty="0"/>
              <a:t>December 4</a:t>
            </a:r>
          </a:p>
        </p:txBody>
      </p:sp>
    </p:spTree>
    <p:extLst>
      <p:ext uri="{BB962C8B-B14F-4D97-AF65-F5344CB8AC3E}">
        <p14:creationId xmlns:p14="http://schemas.microsoft.com/office/powerpoint/2010/main" val="138695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30CFC7-7007-4009-9F12-2FE227D5A279}"/>
              </a:ext>
            </a:extLst>
          </p:cNvPr>
          <p:cNvSpPr>
            <a:spLocks noGrp="1"/>
          </p:cNvSpPr>
          <p:nvPr>
            <p:ph idx="1"/>
          </p:nvPr>
        </p:nvSpPr>
        <p:spPr/>
        <p:txBody>
          <a:bodyPr>
            <a:normAutofit/>
          </a:bodyPr>
          <a:lstStyle/>
          <a:p>
            <a:r>
              <a:rPr lang="en-US" dirty="0"/>
              <a:t>When has fear served a good purpose in your life?</a:t>
            </a:r>
          </a:p>
          <a:p>
            <a:endParaRPr lang="en-US" dirty="0"/>
          </a:p>
          <a:p>
            <a:r>
              <a:rPr lang="en-US" dirty="0">
                <a:solidFill>
                  <a:srgbClr val="C00000"/>
                </a:solidFill>
              </a:rPr>
              <a:t>Fear can be a good thing to protect us.</a:t>
            </a:r>
          </a:p>
          <a:p>
            <a:pPr lvl="1"/>
            <a:r>
              <a:rPr lang="en-US" dirty="0">
                <a:solidFill>
                  <a:srgbClr val="C00000"/>
                </a:solidFill>
              </a:rPr>
              <a:t>The Bible says the “fear of God is the beginning of wisdom.”</a:t>
            </a:r>
          </a:p>
          <a:p>
            <a:pPr lvl="1"/>
            <a:r>
              <a:rPr lang="en-US" dirty="0">
                <a:solidFill>
                  <a:srgbClr val="C00000"/>
                </a:solidFill>
              </a:rPr>
              <a:t>The fear of God gives us the foundation to face all other fears</a:t>
            </a:r>
          </a:p>
          <a:p>
            <a:endParaRPr lang="en-US" dirty="0"/>
          </a:p>
        </p:txBody>
      </p:sp>
      <p:sp>
        <p:nvSpPr>
          <p:cNvPr id="3" name="Title 2">
            <a:extLst>
              <a:ext uri="{FF2B5EF4-FFF2-40B4-BE49-F238E27FC236}">
                <a16:creationId xmlns:a16="http://schemas.microsoft.com/office/drawing/2014/main" id="{D8531D67-0B99-B100-62D1-FE3A465F55DE}"/>
              </a:ext>
            </a:extLst>
          </p:cNvPr>
          <p:cNvSpPr>
            <a:spLocks noGrp="1"/>
          </p:cNvSpPr>
          <p:nvPr>
            <p:ph type="title"/>
          </p:nvPr>
        </p:nvSpPr>
        <p:spPr/>
        <p:txBody>
          <a:bodyPr/>
          <a:lstStyle/>
          <a:p>
            <a:r>
              <a:rPr lang="en-US" dirty="0"/>
              <a:t>Be honest, now …</a:t>
            </a:r>
          </a:p>
        </p:txBody>
      </p:sp>
      <p:grpSp>
        <p:nvGrpSpPr>
          <p:cNvPr id="12" name="Group 11">
            <a:extLst>
              <a:ext uri="{FF2B5EF4-FFF2-40B4-BE49-F238E27FC236}">
                <a16:creationId xmlns:a16="http://schemas.microsoft.com/office/drawing/2014/main" id="{8D328DE1-2606-469E-2946-81B7B7BB5B5F}"/>
              </a:ext>
            </a:extLst>
          </p:cNvPr>
          <p:cNvGrpSpPr/>
          <p:nvPr/>
        </p:nvGrpSpPr>
        <p:grpSpPr>
          <a:xfrm>
            <a:off x="1299759" y="3003187"/>
            <a:ext cx="9592482" cy="2466667"/>
            <a:chOff x="1170521" y="3181318"/>
            <a:chExt cx="9592482" cy="2466667"/>
          </a:xfrm>
        </p:grpSpPr>
        <p:pic>
          <p:nvPicPr>
            <p:cNvPr id="1026" name="Picture 2" descr="Bear, Grizzly, Grizzly Bear, Mammal, Animal, Bears">
              <a:extLst>
                <a:ext uri="{FF2B5EF4-FFF2-40B4-BE49-F238E27FC236}">
                  <a16:creationId xmlns:a16="http://schemas.microsoft.com/office/drawing/2014/main" id="{1AB1A11E-91AC-7434-8FEA-B39B64B208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233" y="3429000"/>
              <a:ext cx="2718770" cy="1781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80BC5CC-AB7B-680F-8E80-7ED27D5AB890}"/>
                </a:ext>
              </a:extLst>
            </p:cNvPr>
            <p:cNvGrpSpPr/>
            <p:nvPr/>
          </p:nvGrpSpPr>
          <p:grpSpPr>
            <a:xfrm>
              <a:off x="4147768" y="3181318"/>
              <a:ext cx="3542857" cy="2466667"/>
              <a:chOff x="4147768" y="3181318"/>
              <a:chExt cx="3542857" cy="2466667"/>
            </a:xfrm>
          </p:grpSpPr>
          <p:pic>
            <p:nvPicPr>
              <p:cNvPr id="10" name="Picture 9">
                <a:extLst>
                  <a:ext uri="{FF2B5EF4-FFF2-40B4-BE49-F238E27FC236}">
                    <a16:creationId xmlns:a16="http://schemas.microsoft.com/office/drawing/2014/main" id="{F20FD71A-497B-AD8D-76E5-C632BFA62993}"/>
                  </a:ext>
                </a:extLst>
              </p:cNvPr>
              <p:cNvPicPr>
                <a:picLocks noChangeAspect="1"/>
              </p:cNvPicPr>
              <p:nvPr/>
            </p:nvPicPr>
            <p:blipFill>
              <a:blip r:embed="rId3"/>
              <a:stretch>
                <a:fillRect/>
              </a:stretch>
            </p:blipFill>
            <p:spPr>
              <a:xfrm>
                <a:off x="4147768" y="3181318"/>
                <a:ext cx="3542857" cy="2466667"/>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7E88760-494F-4771-100A-94BDB5741CAE}"/>
                      </a:ext>
                    </a:extLst>
                  </p:cNvPr>
                  <p:cNvSpPr txBox="1"/>
                  <p:nvPr/>
                </p:nvSpPr>
                <p:spPr>
                  <a:xfrm>
                    <a:off x="4866769" y="3291840"/>
                    <a:ext cx="1322388" cy="2743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t-BR" i="1" smtClean="0">
                                  <a:solidFill>
                                    <a:srgbClr val="C00000"/>
                                  </a:solidFill>
                                  <a:latin typeface="Cambria Math" panose="02040503050406030204" pitchFamily="18" charset="0"/>
                                </a:rPr>
                              </m:ctrlPr>
                            </m:sSupPr>
                            <m:e>
                              <m:r>
                                <a:rPr lang="pt-BR" i="1" smtClean="0">
                                  <a:solidFill>
                                    <a:srgbClr val="C00000"/>
                                  </a:solidFill>
                                  <a:latin typeface="Cambria Math" panose="02040503050406030204" pitchFamily="18" charset="0"/>
                                </a:rPr>
                                <m:t>𝑎</m:t>
                              </m:r>
                            </m:e>
                            <m:sup>
                              <m:r>
                                <a:rPr lang="pt-BR" i="1" smtClean="0">
                                  <a:solidFill>
                                    <a:srgbClr val="C00000"/>
                                  </a:solidFill>
                                  <a:latin typeface="Cambria Math" panose="02040503050406030204" pitchFamily="18" charset="0"/>
                                </a:rPr>
                                <m:t>2</m:t>
                              </m:r>
                            </m:sup>
                          </m:sSup>
                          <m:r>
                            <a:rPr lang="pt-BR" i="1" smtClean="0">
                              <a:solidFill>
                                <a:srgbClr val="C00000"/>
                              </a:solidFill>
                              <a:latin typeface="Cambria Math" panose="02040503050406030204" pitchFamily="18" charset="0"/>
                            </a:rPr>
                            <m:t>+</m:t>
                          </m:r>
                          <m:sSup>
                            <m:sSupPr>
                              <m:ctrlPr>
                                <a:rPr lang="pt-BR" i="1" smtClean="0">
                                  <a:solidFill>
                                    <a:srgbClr val="C00000"/>
                                  </a:solidFill>
                                  <a:latin typeface="Cambria Math" panose="02040503050406030204" pitchFamily="18" charset="0"/>
                                </a:rPr>
                              </m:ctrlPr>
                            </m:sSupPr>
                            <m:e>
                              <m:r>
                                <a:rPr lang="pt-BR" i="1" smtClean="0">
                                  <a:solidFill>
                                    <a:srgbClr val="C00000"/>
                                  </a:solidFill>
                                  <a:latin typeface="Cambria Math" panose="02040503050406030204" pitchFamily="18" charset="0"/>
                                </a:rPr>
                                <m:t>𝑏</m:t>
                              </m:r>
                            </m:e>
                            <m:sup>
                              <m:r>
                                <a:rPr lang="pt-BR" i="1" smtClean="0">
                                  <a:solidFill>
                                    <a:srgbClr val="C00000"/>
                                  </a:solidFill>
                                  <a:latin typeface="Cambria Math" panose="02040503050406030204" pitchFamily="18" charset="0"/>
                                </a:rPr>
                                <m:t>2</m:t>
                              </m:r>
                            </m:sup>
                          </m:sSup>
                          <m:r>
                            <a:rPr lang="pt-BR" i="1" smtClean="0">
                              <a:solidFill>
                                <a:srgbClr val="C00000"/>
                              </a:solidFill>
                              <a:latin typeface="Cambria Math" panose="02040503050406030204" pitchFamily="18" charset="0"/>
                            </a:rPr>
                            <m:t>=</m:t>
                          </m:r>
                          <m:sSup>
                            <m:sSupPr>
                              <m:ctrlPr>
                                <a:rPr lang="pt-BR" i="1" smtClean="0">
                                  <a:solidFill>
                                    <a:srgbClr val="C00000"/>
                                  </a:solidFill>
                                  <a:latin typeface="Cambria Math" panose="02040503050406030204" pitchFamily="18" charset="0"/>
                                </a:rPr>
                              </m:ctrlPr>
                            </m:sSupPr>
                            <m:e>
                              <m:r>
                                <a:rPr lang="pt-BR" i="1" smtClean="0">
                                  <a:solidFill>
                                    <a:srgbClr val="C00000"/>
                                  </a:solidFill>
                                  <a:latin typeface="Cambria Math" panose="02040503050406030204" pitchFamily="18" charset="0"/>
                                </a:rPr>
                                <m:t>𝑐</m:t>
                              </m:r>
                            </m:e>
                            <m:sup>
                              <m:r>
                                <a:rPr lang="pt-BR" i="1" smtClean="0">
                                  <a:solidFill>
                                    <a:srgbClr val="C00000"/>
                                  </a:solidFill>
                                  <a:latin typeface="Cambria Math" panose="02040503050406030204" pitchFamily="18" charset="0"/>
                                </a:rPr>
                                <m:t>2</m:t>
                              </m:r>
                            </m:sup>
                          </m:sSup>
                        </m:oMath>
                      </m:oMathPara>
                    </a14:m>
                    <a:endParaRPr lang="en-US" dirty="0"/>
                  </a:p>
                </p:txBody>
              </p:sp>
            </mc:Choice>
            <mc:Fallback xmlns="">
              <p:sp>
                <p:nvSpPr>
                  <p:cNvPr id="7" name="TextBox 6">
                    <a:extLst>
                      <a:ext uri="{FF2B5EF4-FFF2-40B4-BE49-F238E27FC236}">
                        <a16:creationId xmlns:a16="http://schemas.microsoft.com/office/drawing/2014/main" id="{C7E88760-494F-4771-100A-94BDB5741CAE}"/>
                      </a:ext>
                    </a:extLst>
                  </p:cNvPr>
                  <p:cNvSpPr txBox="1">
                    <a:spLocks noRot="1" noChangeAspect="1" noMove="1" noResize="1" noEditPoints="1" noAdjustHandles="1" noChangeArrowheads="1" noChangeShapeType="1" noTextEdit="1"/>
                  </p:cNvSpPr>
                  <p:nvPr/>
                </p:nvSpPr>
                <p:spPr>
                  <a:xfrm>
                    <a:off x="4866769" y="3291840"/>
                    <a:ext cx="1322388" cy="274320"/>
                  </a:xfrm>
                  <a:prstGeom prst="rect">
                    <a:avLst/>
                  </a:prstGeom>
                  <a:blipFill>
                    <a:blip r:embed="rId4"/>
                    <a:stretch>
                      <a:fillRect l="-2778" t="-4444" r="-1852" b="-8889"/>
                    </a:stretch>
                  </a:blipFill>
                </p:spPr>
                <p:txBody>
                  <a:bodyPr/>
                  <a:lstStyle/>
                  <a:p>
                    <a:r>
                      <a:rPr lang="en-US">
                        <a:noFill/>
                      </a:rPr>
                      <a:t> </a:t>
                    </a:r>
                  </a:p>
                </p:txBody>
              </p:sp>
            </mc:Fallback>
          </mc:AlternateContent>
        </p:grpSp>
        <p:pic>
          <p:nvPicPr>
            <p:cNvPr id="1028" name="Picture 4" descr="COVID-Virus clipart">
              <a:extLst>
                <a:ext uri="{FF2B5EF4-FFF2-40B4-BE49-F238E27FC236}">
                  <a16:creationId xmlns:a16="http://schemas.microsoft.com/office/drawing/2014/main" id="{D89C82DB-26EA-8C2D-42CC-07667A9395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521" y="3181318"/>
              <a:ext cx="2194780" cy="2131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93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1F6C-0BCA-F5F5-0B43-3ED2C60C3875}"/>
              </a:ext>
            </a:extLst>
          </p:cNvPr>
          <p:cNvSpPr>
            <a:spLocks noGrp="1"/>
          </p:cNvSpPr>
          <p:nvPr>
            <p:ph type="title"/>
          </p:nvPr>
        </p:nvSpPr>
        <p:spPr/>
        <p:txBody>
          <a:bodyPr/>
          <a:lstStyle/>
          <a:p>
            <a:r>
              <a:rPr lang="en-US" dirty="0"/>
              <a:t>How many?</a:t>
            </a:r>
          </a:p>
        </p:txBody>
      </p:sp>
      <p:sp>
        <p:nvSpPr>
          <p:cNvPr id="3" name="Content Placeholder 2">
            <a:extLst>
              <a:ext uri="{FF2B5EF4-FFF2-40B4-BE49-F238E27FC236}">
                <a16:creationId xmlns:a16="http://schemas.microsoft.com/office/drawing/2014/main" id="{7F8CDB17-E54B-007B-889D-8F81A1E733F9}"/>
              </a:ext>
            </a:extLst>
          </p:cNvPr>
          <p:cNvSpPr>
            <a:spLocks noGrp="1"/>
          </p:cNvSpPr>
          <p:nvPr>
            <p:ph idx="1"/>
          </p:nvPr>
        </p:nvSpPr>
        <p:spPr/>
        <p:txBody>
          <a:bodyPr/>
          <a:lstStyle/>
          <a:p>
            <a:r>
              <a:rPr lang="en-US" dirty="0"/>
              <a:t>How many stars do you think there are?   Millions?  Billions?  Trillions? </a:t>
            </a:r>
          </a:p>
          <a:p>
            <a:r>
              <a:rPr lang="en-US" dirty="0">
                <a:solidFill>
                  <a:srgbClr val="C00000"/>
                </a:solidFill>
              </a:rPr>
              <a:t>Scientists believe that there are on the order of 10</a:t>
            </a:r>
            <a:r>
              <a:rPr lang="en-US" baseline="30000" dirty="0">
                <a:solidFill>
                  <a:srgbClr val="C00000"/>
                </a:solidFill>
              </a:rPr>
              <a:t>24</a:t>
            </a:r>
            <a:r>
              <a:rPr lang="en-US" dirty="0">
                <a:solidFill>
                  <a:srgbClr val="C00000"/>
                </a:solidFill>
              </a:rPr>
              <a:t> stars in our Universe.</a:t>
            </a:r>
          </a:p>
          <a:p>
            <a:pPr lvl="1"/>
            <a:r>
              <a:rPr lang="en-US" dirty="0">
                <a:solidFill>
                  <a:srgbClr val="C00000"/>
                </a:solidFill>
              </a:rPr>
              <a:t>1,000,000,000,000,000,000,000,000. </a:t>
            </a:r>
          </a:p>
          <a:p>
            <a:r>
              <a:rPr lang="en-US" dirty="0">
                <a:solidFill>
                  <a:srgbClr val="C00000"/>
                </a:solidFill>
              </a:rPr>
              <a:t>Some scientists believe that number is likely a </a:t>
            </a:r>
            <a:r>
              <a:rPr lang="en-US" b="1" dirty="0">
                <a:solidFill>
                  <a:srgbClr val="C00000"/>
                </a:solidFill>
              </a:rPr>
              <a:t>gross</a:t>
            </a:r>
            <a:r>
              <a:rPr lang="en-US" dirty="0">
                <a:solidFill>
                  <a:srgbClr val="C00000"/>
                </a:solidFill>
              </a:rPr>
              <a:t> underestimation</a:t>
            </a:r>
            <a:r>
              <a:rPr lang="en-US" sz="4400" dirty="0">
                <a:solidFill>
                  <a:srgbClr val="C00000"/>
                </a:solidFill>
              </a:rPr>
              <a:t>!</a:t>
            </a:r>
            <a:endParaRPr lang="en-US" dirty="0">
              <a:solidFill>
                <a:srgbClr val="C00000"/>
              </a:solidFill>
            </a:endParaRPr>
          </a:p>
        </p:txBody>
      </p:sp>
      <p:pic>
        <p:nvPicPr>
          <p:cNvPr id="3074" name="Picture 2" descr="Milky Way, Stars, Night Sky, Starry Sky, Space, Cosmos">
            <a:extLst>
              <a:ext uri="{FF2B5EF4-FFF2-40B4-BE49-F238E27FC236}">
                <a16:creationId xmlns:a16="http://schemas.microsoft.com/office/drawing/2014/main" id="{63B30820-EEE7-F2B4-5085-B5BB2D805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157" y="3056501"/>
            <a:ext cx="5281914" cy="2971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5F5C-9DFE-77C3-B355-57DFED04E87F}"/>
              </a:ext>
            </a:extLst>
          </p:cNvPr>
          <p:cNvSpPr>
            <a:spLocks noGrp="1"/>
          </p:cNvSpPr>
          <p:nvPr>
            <p:ph type="title"/>
          </p:nvPr>
        </p:nvSpPr>
        <p:spPr/>
        <p:txBody>
          <a:bodyPr/>
          <a:lstStyle/>
          <a:p>
            <a:pPr algn="l"/>
            <a:r>
              <a:rPr lang="en-US" dirty="0"/>
              <a:t>Listen to what the passage says about these 10</a:t>
            </a:r>
            <a:r>
              <a:rPr lang="en-US" baseline="30000" dirty="0"/>
              <a:t>24</a:t>
            </a:r>
            <a:r>
              <a:rPr lang="en-US" dirty="0"/>
              <a:t> stars.</a:t>
            </a:r>
          </a:p>
        </p:txBody>
      </p:sp>
      <p:sp>
        <p:nvSpPr>
          <p:cNvPr id="3" name="Content Placeholder 2">
            <a:extLst>
              <a:ext uri="{FF2B5EF4-FFF2-40B4-BE49-F238E27FC236}">
                <a16:creationId xmlns:a16="http://schemas.microsoft.com/office/drawing/2014/main" id="{C1EE8059-67C9-F05E-872A-0B753A36E17D}"/>
              </a:ext>
            </a:extLst>
          </p:cNvPr>
          <p:cNvSpPr>
            <a:spLocks noGrp="1"/>
          </p:cNvSpPr>
          <p:nvPr>
            <p:ph idx="1"/>
          </p:nvPr>
        </p:nvSpPr>
        <p:spPr>
          <a:xfrm>
            <a:off x="1388961" y="1923534"/>
            <a:ext cx="9687046" cy="4093520"/>
          </a:xfrm>
        </p:spPr>
        <p:txBody>
          <a:bodyPr/>
          <a:lstStyle/>
          <a:p>
            <a:pPr marL="0" indent="0" algn="ctr">
              <a:buNone/>
            </a:pPr>
            <a:r>
              <a:rPr lang="en-US" dirty="0"/>
              <a:t>Psalm 33:6-9 (NIV)  By the word of the LORD were the heavens made, their starry host by the breath of his mouth. 7  He gathers the waters of the sea into jars; he puts the deep into storehouses. 8  Let all the earth fear the LORD; let all the people of the world revere him. 9  For he spoke, and it came to be; he commanded, and it stood firm.</a:t>
            </a:r>
          </a:p>
        </p:txBody>
      </p:sp>
      <p:pic>
        <p:nvPicPr>
          <p:cNvPr id="5" name="Picture 4">
            <a:extLst>
              <a:ext uri="{FF2B5EF4-FFF2-40B4-BE49-F238E27FC236}">
                <a16:creationId xmlns:a16="http://schemas.microsoft.com/office/drawing/2014/main" id="{30E8EECA-3101-98C6-8105-9141631A3986}"/>
              </a:ext>
            </a:extLst>
          </p:cNvPr>
          <p:cNvPicPr>
            <a:picLocks noChangeAspect="1"/>
          </p:cNvPicPr>
          <p:nvPr/>
        </p:nvPicPr>
        <p:blipFill>
          <a:blip r:embed="rId2"/>
          <a:stretch>
            <a:fillRect/>
          </a:stretch>
        </p:blipFill>
        <p:spPr>
          <a:xfrm>
            <a:off x="5160827" y="6093245"/>
            <a:ext cx="233333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61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15DE-5758-7C08-5800-F7B3C1FFCF8F}"/>
              </a:ext>
            </a:extLst>
          </p:cNvPr>
          <p:cNvSpPr>
            <a:spLocks noGrp="1"/>
          </p:cNvSpPr>
          <p:nvPr>
            <p:ph type="title"/>
          </p:nvPr>
        </p:nvSpPr>
        <p:spPr/>
        <p:txBody>
          <a:bodyPr/>
          <a:lstStyle/>
          <a:p>
            <a:r>
              <a:rPr lang="en-US" dirty="0"/>
              <a:t>In Awe of The Creator</a:t>
            </a:r>
          </a:p>
        </p:txBody>
      </p:sp>
      <p:sp>
        <p:nvSpPr>
          <p:cNvPr id="3" name="Content Placeholder 2">
            <a:extLst>
              <a:ext uri="{FF2B5EF4-FFF2-40B4-BE49-F238E27FC236}">
                <a16:creationId xmlns:a16="http://schemas.microsoft.com/office/drawing/2014/main" id="{624ADF9B-DA41-05C5-5BDB-AFC034D9D266}"/>
              </a:ext>
            </a:extLst>
          </p:cNvPr>
          <p:cNvSpPr>
            <a:spLocks noGrp="1"/>
          </p:cNvSpPr>
          <p:nvPr>
            <p:ph idx="1"/>
          </p:nvPr>
        </p:nvSpPr>
        <p:spPr>
          <a:xfrm>
            <a:off x="838200" y="1979271"/>
            <a:ext cx="10515600" cy="4197692"/>
          </a:xfrm>
        </p:spPr>
        <p:txBody>
          <a:bodyPr>
            <a:normAutofit lnSpcReduction="10000"/>
          </a:bodyPr>
          <a:lstStyle/>
          <a:p>
            <a:r>
              <a:rPr lang="en-US" dirty="0">
                <a:solidFill>
                  <a:srgbClr val="C00000"/>
                </a:solidFill>
              </a:rPr>
              <a:t>Note the declaration of how God populated the heavens, the skies? </a:t>
            </a:r>
          </a:p>
          <a:p>
            <a:pPr lvl="1"/>
            <a:r>
              <a:rPr lang="en-US" dirty="0">
                <a:solidFill>
                  <a:srgbClr val="C00000"/>
                </a:solidFill>
              </a:rPr>
              <a:t>By His words.</a:t>
            </a:r>
          </a:p>
          <a:p>
            <a:pPr lvl="1"/>
            <a:r>
              <a:rPr lang="en-US" dirty="0">
                <a:solidFill>
                  <a:srgbClr val="C00000"/>
                </a:solidFill>
              </a:rPr>
              <a:t>By the very breath of His mouth</a:t>
            </a:r>
          </a:p>
          <a:p>
            <a:pPr lvl="1"/>
            <a:r>
              <a:rPr lang="en-US" dirty="0">
                <a:solidFill>
                  <a:srgbClr val="C00000"/>
                </a:solidFill>
              </a:rPr>
              <a:t>He spoke and it came into existence</a:t>
            </a:r>
          </a:p>
          <a:p>
            <a:pPr lvl="1"/>
            <a:r>
              <a:rPr lang="en-US" dirty="0">
                <a:solidFill>
                  <a:srgbClr val="C00000"/>
                </a:solidFill>
              </a:rPr>
              <a:t>He commanded and it stood firm</a:t>
            </a:r>
          </a:p>
          <a:p>
            <a:r>
              <a:rPr lang="en-US" dirty="0"/>
              <a:t>How should all the inhabitants of the world respond to such a mighty God? </a:t>
            </a:r>
          </a:p>
        </p:txBody>
      </p:sp>
    </p:spTree>
    <p:extLst>
      <p:ext uri="{BB962C8B-B14F-4D97-AF65-F5344CB8AC3E}">
        <p14:creationId xmlns:p14="http://schemas.microsoft.com/office/powerpoint/2010/main" val="3764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1B-C05D-0C85-CB75-0E5A0B60DBF2}"/>
              </a:ext>
            </a:extLst>
          </p:cNvPr>
          <p:cNvSpPr>
            <a:spLocks noGrp="1"/>
          </p:cNvSpPr>
          <p:nvPr>
            <p:ph type="title"/>
          </p:nvPr>
        </p:nvSpPr>
        <p:spPr/>
        <p:txBody>
          <a:bodyPr/>
          <a:lstStyle/>
          <a:p>
            <a:r>
              <a:rPr lang="en-US" dirty="0"/>
              <a:t>In Awe of The Creator</a:t>
            </a:r>
          </a:p>
        </p:txBody>
      </p:sp>
      <p:sp>
        <p:nvSpPr>
          <p:cNvPr id="3" name="Content Placeholder 2">
            <a:extLst>
              <a:ext uri="{FF2B5EF4-FFF2-40B4-BE49-F238E27FC236}">
                <a16:creationId xmlns:a16="http://schemas.microsoft.com/office/drawing/2014/main" id="{F926FEFC-4CD5-B687-1692-2E2D1260C5A7}"/>
              </a:ext>
            </a:extLst>
          </p:cNvPr>
          <p:cNvSpPr>
            <a:spLocks noGrp="1"/>
          </p:cNvSpPr>
          <p:nvPr>
            <p:ph idx="1"/>
          </p:nvPr>
        </p:nvSpPr>
        <p:spPr/>
        <p:txBody>
          <a:bodyPr>
            <a:normAutofit lnSpcReduction="10000"/>
          </a:bodyPr>
          <a:lstStyle/>
          <a:p>
            <a:r>
              <a:rPr lang="en-US" dirty="0"/>
              <a:t>What does the fact that </a:t>
            </a:r>
            <a:r>
              <a:rPr lang="en-US" i="1" dirty="0"/>
              <a:t>God created all things </a:t>
            </a:r>
            <a:r>
              <a:rPr lang="en-US" dirty="0"/>
              <a:t>through </a:t>
            </a:r>
            <a:r>
              <a:rPr lang="en-US" i="1" dirty="0"/>
              <a:t>His word alone </a:t>
            </a:r>
            <a:r>
              <a:rPr lang="en-US" dirty="0"/>
              <a:t>say about His power?</a:t>
            </a:r>
          </a:p>
          <a:p>
            <a:r>
              <a:rPr lang="en-US" dirty="0">
                <a:solidFill>
                  <a:srgbClr val="C00000"/>
                </a:solidFill>
              </a:rPr>
              <a:t>Contrast what we consider “creativity” …</a:t>
            </a:r>
          </a:p>
          <a:p>
            <a:pPr lvl="1"/>
            <a:r>
              <a:rPr lang="en-US" dirty="0">
                <a:solidFill>
                  <a:srgbClr val="C00000"/>
                </a:solidFill>
              </a:rPr>
              <a:t>Take an </a:t>
            </a:r>
            <a:r>
              <a:rPr lang="en-US" i="1" dirty="0">
                <a:solidFill>
                  <a:srgbClr val="C00000"/>
                </a:solidFill>
              </a:rPr>
              <a:t>existing</a:t>
            </a:r>
            <a:r>
              <a:rPr lang="en-US" dirty="0">
                <a:solidFill>
                  <a:srgbClr val="C00000"/>
                </a:solidFill>
              </a:rPr>
              <a:t> canvas and </a:t>
            </a:r>
            <a:r>
              <a:rPr lang="en-US" i="1" dirty="0">
                <a:solidFill>
                  <a:srgbClr val="C00000"/>
                </a:solidFill>
              </a:rPr>
              <a:t>existing</a:t>
            </a:r>
            <a:r>
              <a:rPr lang="en-US" dirty="0">
                <a:solidFill>
                  <a:srgbClr val="C00000"/>
                </a:solidFill>
              </a:rPr>
              <a:t> paints and “create”  a picture</a:t>
            </a:r>
          </a:p>
          <a:p>
            <a:pPr lvl="1"/>
            <a:r>
              <a:rPr lang="en-US" dirty="0">
                <a:solidFill>
                  <a:srgbClr val="C00000"/>
                </a:solidFill>
              </a:rPr>
              <a:t>Take an </a:t>
            </a:r>
            <a:r>
              <a:rPr lang="en-US" i="1" dirty="0">
                <a:solidFill>
                  <a:srgbClr val="C00000"/>
                </a:solidFill>
              </a:rPr>
              <a:t>existing</a:t>
            </a:r>
            <a:r>
              <a:rPr lang="en-US" dirty="0">
                <a:solidFill>
                  <a:srgbClr val="C00000"/>
                </a:solidFill>
              </a:rPr>
              <a:t> piece of wood and take away bits so that what is left is a recognizable image </a:t>
            </a:r>
          </a:p>
          <a:p>
            <a:pPr lvl="1"/>
            <a:r>
              <a:rPr lang="en-US" dirty="0">
                <a:solidFill>
                  <a:srgbClr val="C00000"/>
                </a:solidFill>
              </a:rPr>
              <a:t>Take </a:t>
            </a:r>
            <a:r>
              <a:rPr lang="en-US" i="1" dirty="0">
                <a:solidFill>
                  <a:srgbClr val="C00000"/>
                </a:solidFill>
              </a:rPr>
              <a:t>existing</a:t>
            </a:r>
            <a:r>
              <a:rPr lang="en-US" dirty="0">
                <a:solidFill>
                  <a:srgbClr val="C00000"/>
                </a:solidFill>
              </a:rPr>
              <a:t> instruments and instruct them to play notes in a sequence that “creates” music</a:t>
            </a:r>
          </a:p>
          <a:p>
            <a:endParaRPr lang="en-US" dirty="0"/>
          </a:p>
        </p:txBody>
      </p:sp>
      <p:sp>
        <p:nvSpPr>
          <p:cNvPr id="4" name="Scroll: Horizontal 3">
            <a:extLst>
              <a:ext uri="{FF2B5EF4-FFF2-40B4-BE49-F238E27FC236}">
                <a16:creationId xmlns:a16="http://schemas.microsoft.com/office/drawing/2014/main" id="{810071D7-C686-CDBB-DD21-CD80F9E18797}"/>
              </a:ext>
            </a:extLst>
          </p:cNvPr>
          <p:cNvSpPr/>
          <p:nvPr/>
        </p:nvSpPr>
        <p:spPr>
          <a:xfrm>
            <a:off x="2916821" y="1690688"/>
            <a:ext cx="4907665" cy="4247909"/>
          </a:xfrm>
          <a:prstGeom prst="horizontalScroll">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algn="ctr">
              <a:lnSpc>
                <a:spcPct val="107000"/>
              </a:lnSpc>
              <a:spcBef>
                <a:spcPts val="0"/>
              </a:spcBef>
              <a:spcAft>
                <a:spcPts val="0"/>
              </a:spcAft>
            </a:pPr>
            <a:r>
              <a:rPr lang="en-US" sz="4000" dirty="0">
                <a:effectLst/>
                <a:latin typeface="Segoe UI Black" panose="020B0A02040204020203" pitchFamily="34" charset="0"/>
                <a:ea typeface="Segoe UI Black" panose="020B0A02040204020203" pitchFamily="34" charset="0"/>
                <a:cs typeface="Times New Roman" panose="02020603050405020304" pitchFamily="18" charset="0"/>
              </a:rPr>
              <a:t>Actually, </a:t>
            </a:r>
            <a:br>
              <a:rPr lang="en-US" sz="4000" dirty="0">
                <a:effectLst/>
                <a:latin typeface="Segoe UI Black" panose="020B0A02040204020203" pitchFamily="34" charset="0"/>
                <a:ea typeface="Segoe UI Black" panose="020B0A02040204020203" pitchFamily="34" charset="0"/>
                <a:cs typeface="Times New Roman" panose="02020603050405020304" pitchFamily="18" charset="0"/>
              </a:rPr>
            </a:br>
            <a:r>
              <a:rPr lang="en-US" sz="4000" dirty="0">
                <a:effectLst/>
                <a:latin typeface="Segoe UI Black" panose="020B0A02040204020203" pitchFamily="34" charset="0"/>
                <a:ea typeface="Segoe UI Black" panose="020B0A02040204020203" pitchFamily="34" charset="0"/>
                <a:cs typeface="Times New Roman" panose="02020603050405020304" pitchFamily="18" charset="0"/>
              </a:rPr>
              <a:t>we don’t </a:t>
            </a:r>
            <a:r>
              <a:rPr lang="en-US" sz="4000" i="1" dirty="0">
                <a:effectLst/>
                <a:latin typeface="Segoe UI Black" panose="020B0A02040204020203" pitchFamily="34" charset="0"/>
                <a:ea typeface="Segoe UI Black" panose="020B0A02040204020203" pitchFamily="34" charset="0"/>
                <a:cs typeface="Times New Roman" panose="02020603050405020304" pitchFamily="18" charset="0"/>
              </a:rPr>
              <a:t>create; </a:t>
            </a:r>
            <a:br>
              <a:rPr lang="en-US" sz="4000" i="1" dirty="0">
                <a:effectLst/>
                <a:latin typeface="Segoe UI Black" panose="020B0A02040204020203" pitchFamily="34" charset="0"/>
                <a:ea typeface="Segoe UI Black" panose="020B0A02040204020203" pitchFamily="34" charset="0"/>
                <a:cs typeface="Times New Roman" panose="02020603050405020304" pitchFamily="18" charset="0"/>
              </a:rPr>
            </a:br>
            <a:r>
              <a:rPr lang="en-US" sz="4000" dirty="0">
                <a:effectLst/>
                <a:latin typeface="Segoe UI Black" panose="020B0A02040204020203" pitchFamily="34" charset="0"/>
                <a:ea typeface="Segoe UI Black" panose="020B0A02040204020203" pitchFamily="34" charset="0"/>
                <a:cs typeface="Times New Roman" panose="02020603050405020304" pitchFamily="18" charset="0"/>
              </a:rPr>
              <a:t>we </a:t>
            </a:r>
            <a:r>
              <a:rPr lang="en-US" sz="4000" i="1" dirty="0">
                <a:effectLst/>
                <a:latin typeface="Segoe UI Black" panose="020B0A02040204020203" pitchFamily="34" charset="0"/>
                <a:ea typeface="Segoe UI Black" panose="020B0A02040204020203" pitchFamily="34" charset="0"/>
                <a:cs typeface="Times New Roman" panose="02020603050405020304" pitchFamily="18" charset="0"/>
              </a:rPr>
              <a:t>innovate.</a:t>
            </a:r>
            <a:endParaRPr lang="en-US" sz="4000" dirty="0">
              <a:effectLst/>
              <a:latin typeface="Segoe UI Black" panose="020B0A02040204020203" pitchFamily="34"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40581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89E2-63F1-B037-4CD9-DBF42316347E}"/>
              </a:ext>
            </a:extLst>
          </p:cNvPr>
          <p:cNvSpPr>
            <a:spLocks noGrp="1"/>
          </p:cNvSpPr>
          <p:nvPr>
            <p:ph type="title"/>
          </p:nvPr>
        </p:nvSpPr>
        <p:spPr/>
        <p:txBody>
          <a:bodyPr/>
          <a:lstStyle/>
          <a:p>
            <a:r>
              <a:rPr lang="en-US" dirty="0"/>
              <a:t>In Awe of The Creator</a:t>
            </a:r>
          </a:p>
        </p:txBody>
      </p:sp>
      <p:sp>
        <p:nvSpPr>
          <p:cNvPr id="3" name="Content Placeholder 2">
            <a:extLst>
              <a:ext uri="{FF2B5EF4-FFF2-40B4-BE49-F238E27FC236}">
                <a16:creationId xmlns:a16="http://schemas.microsoft.com/office/drawing/2014/main" id="{745D4830-A1F5-E072-1FAE-BD6051F1E9DD}"/>
              </a:ext>
            </a:extLst>
          </p:cNvPr>
          <p:cNvSpPr>
            <a:spLocks noGrp="1"/>
          </p:cNvSpPr>
          <p:nvPr>
            <p:ph idx="1"/>
          </p:nvPr>
        </p:nvSpPr>
        <p:spPr/>
        <p:txBody>
          <a:bodyPr/>
          <a:lstStyle/>
          <a:p>
            <a:r>
              <a:rPr lang="en-US" dirty="0"/>
              <a:t>What questions are implied by accepting the reality of a Creator?</a:t>
            </a:r>
          </a:p>
          <a:p>
            <a:r>
              <a:rPr lang="en-US" dirty="0"/>
              <a:t>Why is God’s absolute authority an unpopular concept in our culture?</a:t>
            </a:r>
          </a:p>
          <a:p>
            <a:r>
              <a:rPr lang="en-US" dirty="0"/>
              <a:t>What, then,  are the advantages of submitting to God’s authority?</a:t>
            </a:r>
          </a:p>
        </p:txBody>
      </p:sp>
    </p:spTree>
    <p:extLst>
      <p:ext uri="{BB962C8B-B14F-4D97-AF65-F5344CB8AC3E}">
        <p14:creationId xmlns:p14="http://schemas.microsoft.com/office/powerpoint/2010/main" val="67606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0485-BA5D-E76E-ED3C-3F94C5F4EFD4}"/>
              </a:ext>
            </a:extLst>
          </p:cNvPr>
          <p:cNvSpPr>
            <a:spLocks noGrp="1"/>
          </p:cNvSpPr>
          <p:nvPr>
            <p:ph type="title"/>
          </p:nvPr>
        </p:nvSpPr>
        <p:spPr/>
        <p:txBody>
          <a:bodyPr/>
          <a:lstStyle/>
          <a:p>
            <a:r>
              <a:rPr lang="en-US" dirty="0"/>
              <a:t>In Awe of The Creator</a:t>
            </a:r>
          </a:p>
        </p:txBody>
      </p:sp>
      <p:sp>
        <p:nvSpPr>
          <p:cNvPr id="3" name="Content Placeholder 2">
            <a:extLst>
              <a:ext uri="{FF2B5EF4-FFF2-40B4-BE49-F238E27FC236}">
                <a16:creationId xmlns:a16="http://schemas.microsoft.com/office/drawing/2014/main" id="{B19F8B25-A9EE-89E9-9051-8F182B690645}"/>
              </a:ext>
            </a:extLst>
          </p:cNvPr>
          <p:cNvSpPr>
            <a:spLocks noGrp="1"/>
          </p:cNvSpPr>
          <p:nvPr>
            <p:ph idx="1"/>
          </p:nvPr>
        </p:nvSpPr>
        <p:spPr/>
        <p:txBody>
          <a:bodyPr/>
          <a:lstStyle/>
          <a:p>
            <a:r>
              <a:rPr lang="en-US" dirty="0"/>
              <a:t>How can we both </a:t>
            </a:r>
            <a:r>
              <a:rPr lang="en-US" b="1" i="1" dirty="0"/>
              <a:t>love</a:t>
            </a:r>
            <a:r>
              <a:rPr lang="en-US" dirty="0"/>
              <a:t> and </a:t>
            </a:r>
            <a:r>
              <a:rPr lang="en-US" b="1" i="1" dirty="0"/>
              <a:t>fear</a:t>
            </a:r>
            <a:r>
              <a:rPr lang="en-US" dirty="0"/>
              <a:t> God … how can these emotions coexist?</a:t>
            </a:r>
          </a:p>
        </p:txBody>
      </p:sp>
      <p:pic>
        <p:nvPicPr>
          <p:cNvPr id="5" name="Picture 4" descr="A picture containing clothes&#10;&#10;Description automatically generated">
            <a:extLst>
              <a:ext uri="{FF2B5EF4-FFF2-40B4-BE49-F238E27FC236}">
                <a16:creationId xmlns:a16="http://schemas.microsoft.com/office/drawing/2014/main" id="{6F1BAF2C-54EB-04CB-CBE3-DEBE5E3E9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052" y="2821879"/>
            <a:ext cx="5354384" cy="3181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4767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167</TotalTime>
  <Words>1061</Words>
  <Application>Microsoft Office PowerPoint</Application>
  <PresentationFormat>Widescreen</PresentationFormat>
  <Paragraphs>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Comic Sans MS</vt:lpstr>
      <vt:lpstr>Segoe UI Black</vt:lpstr>
      <vt:lpstr>Office Theme</vt:lpstr>
      <vt:lpstr>The Fear of God</vt:lpstr>
      <vt:lpstr>Video Introduction</vt:lpstr>
      <vt:lpstr>Be honest, now …</vt:lpstr>
      <vt:lpstr>How many?</vt:lpstr>
      <vt:lpstr>Listen to what the passage says about these 1024 stars.</vt:lpstr>
      <vt:lpstr>In Awe of The Creator</vt:lpstr>
      <vt:lpstr>In Awe of The Creator</vt:lpstr>
      <vt:lpstr>In Awe of The Creator</vt:lpstr>
      <vt:lpstr>In Awe of The Creator</vt:lpstr>
      <vt:lpstr>Listen for how God interacts with the people of the earth.</vt:lpstr>
      <vt:lpstr>Listen for how God interacts with the people of the earth.</vt:lpstr>
      <vt:lpstr>Surrender to Jesus as Lord</vt:lpstr>
      <vt:lpstr>Surrender to Jesus as Lord</vt:lpstr>
      <vt:lpstr>Listen for how God watches over those who fear Him</vt:lpstr>
      <vt:lpstr>Listen for how God watches over those who fear Him</vt:lpstr>
      <vt:lpstr>God Is Our Shield  and Protector</vt:lpstr>
      <vt:lpstr>God Is Our Shield  and Protector</vt:lpstr>
      <vt:lpstr>Application</vt:lpstr>
      <vt:lpstr>Application</vt:lpstr>
      <vt:lpstr>Application</vt:lpstr>
      <vt:lpstr>Family Activities</vt:lpstr>
      <vt:lpstr>The Fear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Fear of God</dc:title>
  <dc:creator>Steve Armstrong</dc:creator>
  <cp:lastModifiedBy>Steve Armstrong</cp:lastModifiedBy>
  <cp:revision>4</cp:revision>
  <dcterms:created xsi:type="dcterms:W3CDTF">2022-11-18T17:55:28Z</dcterms:created>
  <dcterms:modified xsi:type="dcterms:W3CDTF">2022-12-03T02:47:02Z</dcterms:modified>
</cp:coreProperties>
</file>