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6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7pypowz5"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ycrr3jh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48349"/>
          </a:xfrm>
        </p:spPr>
        <p:txBody>
          <a:bodyPr/>
          <a:lstStyle/>
          <a:p>
            <a:r>
              <a:rPr lang="en-US" dirty="0"/>
              <a:t>The Expression </a:t>
            </a:r>
            <a:br>
              <a:rPr lang="en-US" dirty="0"/>
            </a:br>
            <a:r>
              <a:rPr lang="en-US" dirty="0"/>
              <a:t>of Our Hope</a:t>
            </a:r>
          </a:p>
        </p:txBody>
      </p:sp>
      <p:sp>
        <p:nvSpPr>
          <p:cNvPr id="3" name="Subtitle 2"/>
          <p:cNvSpPr>
            <a:spLocks noGrp="1"/>
          </p:cNvSpPr>
          <p:nvPr>
            <p:ph type="subTitle" idx="1"/>
          </p:nvPr>
        </p:nvSpPr>
        <p:spPr>
          <a:xfrm>
            <a:off x="1524000" y="3847604"/>
            <a:ext cx="9144000" cy="1410195"/>
          </a:xfrm>
        </p:spPr>
        <p:txBody>
          <a:bodyPr/>
          <a:lstStyle/>
          <a:p>
            <a:r>
              <a:rPr lang="en-US" dirty="0"/>
              <a:t>June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54E-A5B8-4216-BA27-B7E423395F49}"/>
              </a:ext>
            </a:extLst>
          </p:cNvPr>
          <p:cNvSpPr>
            <a:spLocks noGrp="1"/>
          </p:cNvSpPr>
          <p:nvPr>
            <p:ph type="title"/>
          </p:nvPr>
        </p:nvSpPr>
        <p:spPr/>
        <p:txBody>
          <a:bodyPr/>
          <a:lstStyle/>
          <a:p>
            <a:pPr algn="l"/>
            <a:r>
              <a:rPr lang="en-US" dirty="0"/>
              <a:t>Listen for how God redeems the believer.</a:t>
            </a:r>
          </a:p>
        </p:txBody>
      </p:sp>
      <p:sp>
        <p:nvSpPr>
          <p:cNvPr id="3" name="Content Placeholder 2">
            <a:extLst>
              <a:ext uri="{FF2B5EF4-FFF2-40B4-BE49-F238E27FC236}">
                <a16:creationId xmlns:a16="http://schemas.microsoft.com/office/drawing/2014/main" id="{216CD865-48FD-43EF-8231-8BC152B674DB}"/>
              </a:ext>
            </a:extLst>
          </p:cNvPr>
          <p:cNvSpPr>
            <a:spLocks noGrp="1"/>
          </p:cNvSpPr>
          <p:nvPr>
            <p:ph idx="1"/>
          </p:nvPr>
        </p:nvSpPr>
        <p:spPr>
          <a:xfrm>
            <a:off x="1127342" y="1800573"/>
            <a:ext cx="10063619" cy="4351338"/>
          </a:xfrm>
        </p:spPr>
        <p:txBody>
          <a:bodyPr/>
          <a:lstStyle/>
          <a:p>
            <a:pPr marL="0" indent="0" algn="ctr">
              <a:buNone/>
            </a:pPr>
            <a:r>
              <a:rPr lang="en-US" dirty="0"/>
              <a:t>but with the precious blood of Christ, a lamb without blemish or defect. 20  He was chosen before the creation of the world, but was revealed in these last times for your sake. 21  Through him you believe in God, who raised him from the dead and glorified him, and so your faith and hope are in God.</a:t>
            </a:r>
          </a:p>
        </p:txBody>
      </p:sp>
      <p:pic>
        <p:nvPicPr>
          <p:cNvPr id="4" name="Picture 3">
            <a:extLst>
              <a:ext uri="{FF2B5EF4-FFF2-40B4-BE49-F238E27FC236}">
                <a16:creationId xmlns:a16="http://schemas.microsoft.com/office/drawing/2014/main" id="{322F30F5-DF01-437B-990B-1138CFBFB109}"/>
              </a:ext>
            </a:extLst>
          </p:cNvPr>
          <p:cNvPicPr>
            <a:picLocks noChangeAspect="1"/>
          </p:cNvPicPr>
          <p:nvPr/>
        </p:nvPicPr>
        <p:blipFill>
          <a:blip r:embed="rId2"/>
          <a:stretch>
            <a:fillRect/>
          </a:stretch>
        </p:blipFill>
        <p:spPr>
          <a:xfrm>
            <a:off x="4690922" y="5735241"/>
            <a:ext cx="2751509" cy="352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852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1C80-339B-47EE-B0C4-9EB14850F877}"/>
              </a:ext>
            </a:extLst>
          </p:cNvPr>
          <p:cNvSpPr>
            <a:spLocks noGrp="1"/>
          </p:cNvSpPr>
          <p:nvPr>
            <p:ph type="title"/>
          </p:nvPr>
        </p:nvSpPr>
        <p:spPr/>
        <p:txBody>
          <a:bodyPr/>
          <a:lstStyle/>
          <a:p>
            <a:r>
              <a:rPr lang="en-US" dirty="0"/>
              <a:t>Redeemed from the World</a:t>
            </a:r>
          </a:p>
        </p:txBody>
      </p:sp>
      <p:sp>
        <p:nvSpPr>
          <p:cNvPr id="3" name="Content Placeholder 2">
            <a:extLst>
              <a:ext uri="{FF2B5EF4-FFF2-40B4-BE49-F238E27FC236}">
                <a16:creationId xmlns:a16="http://schemas.microsoft.com/office/drawing/2014/main" id="{03A1C6D8-2CF6-47D0-A2BD-B6502674350D}"/>
              </a:ext>
            </a:extLst>
          </p:cNvPr>
          <p:cNvSpPr>
            <a:spLocks noGrp="1"/>
          </p:cNvSpPr>
          <p:nvPr>
            <p:ph idx="1"/>
          </p:nvPr>
        </p:nvSpPr>
        <p:spPr/>
        <p:txBody>
          <a:bodyPr/>
          <a:lstStyle/>
          <a:p>
            <a:r>
              <a:rPr lang="en-US" dirty="0"/>
              <a:t>What were the means by which redemption was secured?  How was it </a:t>
            </a:r>
            <a:r>
              <a:rPr lang="en-US" i="1" dirty="0"/>
              <a:t>not</a:t>
            </a:r>
            <a:r>
              <a:rPr lang="en-US" dirty="0"/>
              <a:t> accomplished?</a:t>
            </a:r>
          </a:p>
          <a:p>
            <a:r>
              <a:rPr lang="en-US" dirty="0"/>
              <a:t>From what aspects of sin are God’s children redeemed, set free?</a:t>
            </a:r>
          </a:p>
          <a:p>
            <a:r>
              <a:rPr lang="en-US" dirty="0"/>
              <a:t>When was God’s plan of redemption established and when revealed? </a:t>
            </a:r>
          </a:p>
        </p:txBody>
      </p:sp>
      <p:graphicFrame>
        <p:nvGraphicFramePr>
          <p:cNvPr id="4" name="Table 4">
            <a:extLst>
              <a:ext uri="{FF2B5EF4-FFF2-40B4-BE49-F238E27FC236}">
                <a16:creationId xmlns:a16="http://schemas.microsoft.com/office/drawing/2014/main" id="{037D6B00-49B9-4DA6-BC1A-F4608A360CFB}"/>
              </a:ext>
            </a:extLst>
          </p:cNvPr>
          <p:cNvGraphicFramePr>
            <a:graphicFrameLocks noGrp="1"/>
          </p:cNvGraphicFramePr>
          <p:nvPr>
            <p:extLst>
              <p:ext uri="{D42A27DB-BD31-4B8C-83A1-F6EECF244321}">
                <p14:modId xmlns:p14="http://schemas.microsoft.com/office/powerpoint/2010/main" val="1604136393"/>
              </p:ext>
            </p:extLst>
          </p:nvPr>
        </p:nvGraphicFramePr>
        <p:xfrm>
          <a:off x="1180229" y="3312553"/>
          <a:ext cx="10143300" cy="1463040"/>
        </p:xfrm>
        <a:graphic>
          <a:graphicData uri="http://schemas.openxmlformats.org/drawingml/2006/table">
            <a:tbl>
              <a:tblPr firstRow="1" bandRow="1">
                <a:tableStyleId>{5C22544A-7EE6-4342-B048-85BDC9FD1C3A}</a:tableStyleId>
              </a:tblPr>
              <a:tblGrid>
                <a:gridCol w="5071650">
                  <a:extLst>
                    <a:ext uri="{9D8B030D-6E8A-4147-A177-3AD203B41FA5}">
                      <a16:colId xmlns:a16="http://schemas.microsoft.com/office/drawing/2014/main" val="971902911"/>
                    </a:ext>
                  </a:extLst>
                </a:gridCol>
                <a:gridCol w="5071650">
                  <a:extLst>
                    <a:ext uri="{9D8B030D-6E8A-4147-A177-3AD203B41FA5}">
                      <a16:colId xmlns:a16="http://schemas.microsoft.com/office/drawing/2014/main" val="3988628864"/>
                    </a:ext>
                  </a:extLst>
                </a:gridCol>
              </a:tblGrid>
              <a:tr h="370840">
                <a:tc>
                  <a:txBody>
                    <a:bodyPr/>
                    <a:lstStyle/>
                    <a:p>
                      <a:pPr algn="ctr"/>
                      <a:r>
                        <a:rPr lang="en-US" sz="2800" dirty="0"/>
                        <a:t>How </a:t>
                      </a:r>
                      <a:r>
                        <a:rPr lang="en-US" sz="2800" i="1" dirty="0"/>
                        <a:t>not</a:t>
                      </a:r>
                      <a:r>
                        <a:rPr lang="en-US" sz="2800" i="0" dirty="0"/>
                        <a:t> accomplished?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How secured?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953930"/>
                  </a:ext>
                </a:extLst>
              </a:tr>
              <a:tr h="267455">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058766"/>
                  </a:ext>
                </a:extLst>
              </a:tr>
            </a:tbl>
          </a:graphicData>
        </a:graphic>
      </p:graphicFrame>
    </p:spTree>
    <p:extLst>
      <p:ext uri="{BB962C8B-B14F-4D97-AF65-F5344CB8AC3E}">
        <p14:creationId xmlns:p14="http://schemas.microsoft.com/office/powerpoint/2010/main" val="411109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3F24-1917-4070-80DD-2E08F154B913}"/>
              </a:ext>
            </a:extLst>
          </p:cNvPr>
          <p:cNvSpPr>
            <a:spLocks noGrp="1"/>
          </p:cNvSpPr>
          <p:nvPr>
            <p:ph type="title"/>
          </p:nvPr>
        </p:nvSpPr>
        <p:spPr/>
        <p:txBody>
          <a:bodyPr/>
          <a:lstStyle/>
          <a:p>
            <a:r>
              <a:rPr lang="en-US" dirty="0"/>
              <a:t>Redeemed from the World</a:t>
            </a:r>
          </a:p>
        </p:txBody>
      </p:sp>
      <p:sp>
        <p:nvSpPr>
          <p:cNvPr id="3" name="Content Placeholder 2">
            <a:extLst>
              <a:ext uri="{FF2B5EF4-FFF2-40B4-BE49-F238E27FC236}">
                <a16:creationId xmlns:a16="http://schemas.microsoft.com/office/drawing/2014/main" id="{B6854708-E555-4339-9DD5-B101B199F69F}"/>
              </a:ext>
            </a:extLst>
          </p:cNvPr>
          <p:cNvSpPr>
            <a:spLocks noGrp="1"/>
          </p:cNvSpPr>
          <p:nvPr>
            <p:ph idx="1"/>
          </p:nvPr>
        </p:nvSpPr>
        <p:spPr/>
        <p:txBody>
          <a:bodyPr/>
          <a:lstStyle/>
          <a:p>
            <a:r>
              <a:rPr lang="en-US" dirty="0"/>
              <a:t>How would the price Jesus paid for your redemption motivate you to holy living?</a:t>
            </a:r>
          </a:p>
          <a:p>
            <a:r>
              <a:rPr lang="en-US" dirty="0"/>
              <a:t> How can we live as strangers in this world without being isolated from the people in this world? </a:t>
            </a:r>
          </a:p>
          <a:p>
            <a:endParaRPr lang="en-US" dirty="0"/>
          </a:p>
        </p:txBody>
      </p:sp>
    </p:spTree>
    <p:extLst>
      <p:ext uri="{BB962C8B-B14F-4D97-AF65-F5344CB8AC3E}">
        <p14:creationId xmlns:p14="http://schemas.microsoft.com/office/powerpoint/2010/main" val="32840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0BFF-2920-418A-A26C-5E531BECF103}"/>
              </a:ext>
            </a:extLst>
          </p:cNvPr>
          <p:cNvSpPr>
            <a:spLocks noGrp="1"/>
          </p:cNvSpPr>
          <p:nvPr>
            <p:ph type="title"/>
          </p:nvPr>
        </p:nvSpPr>
        <p:spPr/>
        <p:txBody>
          <a:bodyPr/>
          <a:lstStyle/>
          <a:p>
            <a:r>
              <a:rPr lang="en-US" dirty="0"/>
              <a:t>Redeemed from the World</a:t>
            </a:r>
          </a:p>
        </p:txBody>
      </p:sp>
      <p:sp>
        <p:nvSpPr>
          <p:cNvPr id="3" name="Content Placeholder 2">
            <a:extLst>
              <a:ext uri="{FF2B5EF4-FFF2-40B4-BE49-F238E27FC236}">
                <a16:creationId xmlns:a16="http://schemas.microsoft.com/office/drawing/2014/main" id="{896F3466-3D07-4808-B9A9-8848DEFC6435}"/>
              </a:ext>
            </a:extLst>
          </p:cNvPr>
          <p:cNvSpPr>
            <a:spLocks noGrp="1"/>
          </p:cNvSpPr>
          <p:nvPr>
            <p:ph idx="1"/>
          </p:nvPr>
        </p:nvSpPr>
        <p:spPr/>
        <p:txBody>
          <a:bodyPr/>
          <a:lstStyle/>
          <a:p>
            <a:r>
              <a:rPr lang="en-US" dirty="0"/>
              <a:t>Consider some of these situations where you could demonstrate obedient and holy living:</a:t>
            </a:r>
          </a:p>
          <a:p>
            <a:pPr lvl="1"/>
            <a:r>
              <a:rPr lang="en-US" sz="3600" dirty="0">
                <a:solidFill>
                  <a:srgbClr val="C00000"/>
                </a:solidFill>
              </a:rPr>
              <a:t>Choice of TV programs</a:t>
            </a:r>
          </a:p>
          <a:p>
            <a:pPr lvl="1"/>
            <a:r>
              <a:rPr lang="en-US" sz="3600" dirty="0">
                <a:solidFill>
                  <a:srgbClr val="C00000"/>
                </a:solidFill>
              </a:rPr>
              <a:t>Your reaction to a slow restaurant server</a:t>
            </a:r>
          </a:p>
          <a:p>
            <a:pPr lvl="1"/>
            <a:r>
              <a:rPr lang="en-US" sz="3600" dirty="0">
                <a:solidFill>
                  <a:srgbClr val="C00000"/>
                </a:solidFill>
              </a:rPr>
              <a:t>How you respond to a long slow line at the grocery</a:t>
            </a:r>
          </a:p>
          <a:p>
            <a:pPr lvl="1"/>
            <a:r>
              <a:rPr lang="en-US" sz="3600" dirty="0">
                <a:solidFill>
                  <a:srgbClr val="C00000"/>
                </a:solidFill>
              </a:rPr>
              <a:t>How you respond to the impositions and fears caused by the current pandemic</a:t>
            </a:r>
          </a:p>
          <a:p>
            <a:endParaRPr lang="en-US" dirty="0"/>
          </a:p>
        </p:txBody>
      </p:sp>
    </p:spTree>
    <p:extLst>
      <p:ext uri="{BB962C8B-B14F-4D97-AF65-F5344CB8AC3E}">
        <p14:creationId xmlns:p14="http://schemas.microsoft.com/office/powerpoint/2010/main" val="240507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C9E1-A44D-4F8C-96F4-12885CFC8249}"/>
              </a:ext>
            </a:extLst>
          </p:cNvPr>
          <p:cNvSpPr>
            <a:spLocks noGrp="1"/>
          </p:cNvSpPr>
          <p:nvPr>
            <p:ph type="title"/>
          </p:nvPr>
        </p:nvSpPr>
        <p:spPr/>
        <p:txBody>
          <a:bodyPr/>
          <a:lstStyle/>
          <a:p>
            <a:pPr algn="l"/>
            <a:r>
              <a:rPr lang="en-US" dirty="0"/>
              <a:t>Listen for a contrast between temporary and permanent</a:t>
            </a:r>
          </a:p>
        </p:txBody>
      </p:sp>
      <p:sp>
        <p:nvSpPr>
          <p:cNvPr id="3" name="Content Placeholder 2">
            <a:extLst>
              <a:ext uri="{FF2B5EF4-FFF2-40B4-BE49-F238E27FC236}">
                <a16:creationId xmlns:a16="http://schemas.microsoft.com/office/drawing/2014/main" id="{F5355312-F146-4C86-8C41-2A0BAD149CE7}"/>
              </a:ext>
            </a:extLst>
          </p:cNvPr>
          <p:cNvSpPr>
            <a:spLocks noGrp="1"/>
          </p:cNvSpPr>
          <p:nvPr>
            <p:ph idx="1"/>
          </p:nvPr>
        </p:nvSpPr>
        <p:spPr>
          <a:xfrm>
            <a:off x="1402915" y="1825625"/>
            <a:ext cx="9537526" cy="4351338"/>
          </a:xfrm>
        </p:spPr>
        <p:txBody>
          <a:bodyPr/>
          <a:lstStyle/>
          <a:p>
            <a:pPr marL="0" indent="0" algn="ctr">
              <a:buNone/>
            </a:pPr>
            <a:r>
              <a:rPr lang="en-US" dirty="0"/>
              <a:t>1 Peter 1:22-25 (NIV) Now that you have purified yourselves by obeying the truth so that you have sincere love for your brothers, love one another deeply, from the heart. 23  For you have been born again, not of perishable seed, but of imperishable, through the living and enduring </a:t>
            </a:r>
          </a:p>
        </p:txBody>
      </p:sp>
    </p:spTree>
    <p:extLst>
      <p:ext uri="{BB962C8B-B14F-4D97-AF65-F5344CB8AC3E}">
        <p14:creationId xmlns:p14="http://schemas.microsoft.com/office/powerpoint/2010/main" val="21971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C9E1-A44D-4F8C-96F4-12885CFC8249}"/>
              </a:ext>
            </a:extLst>
          </p:cNvPr>
          <p:cNvSpPr>
            <a:spLocks noGrp="1"/>
          </p:cNvSpPr>
          <p:nvPr>
            <p:ph type="title"/>
          </p:nvPr>
        </p:nvSpPr>
        <p:spPr/>
        <p:txBody>
          <a:bodyPr/>
          <a:lstStyle/>
          <a:p>
            <a:pPr algn="l"/>
            <a:r>
              <a:rPr lang="en-US" dirty="0"/>
              <a:t>Listen for a contrast between temporary and permanent</a:t>
            </a:r>
          </a:p>
        </p:txBody>
      </p:sp>
      <p:sp>
        <p:nvSpPr>
          <p:cNvPr id="3" name="Content Placeholder 2">
            <a:extLst>
              <a:ext uri="{FF2B5EF4-FFF2-40B4-BE49-F238E27FC236}">
                <a16:creationId xmlns:a16="http://schemas.microsoft.com/office/drawing/2014/main" id="{F5355312-F146-4C86-8C41-2A0BAD149CE7}"/>
              </a:ext>
            </a:extLst>
          </p:cNvPr>
          <p:cNvSpPr>
            <a:spLocks noGrp="1"/>
          </p:cNvSpPr>
          <p:nvPr>
            <p:ph idx="1"/>
          </p:nvPr>
        </p:nvSpPr>
        <p:spPr>
          <a:xfrm>
            <a:off x="1402915" y="2066795"/>
            <a:ext cx="9537526" cy="4110168"/>
          </a:xfrm>
        </p:spPr>
        <p:txBody>
          <a:bodyPr/>
          <a:lstStyle/>
          <a:p>
            <a:pPr marL="0" indent="0" algn="ctr">
              <a:buNone/>
            </a:pPr>
            <a:r>
              <a:rPr lang="en-US" dirty="0"/>
              <a:t>word of God. 24  For, "All men are like grass, and all their glory is like the flowers of the field; the grass withers and the flowers fall, 25  but the word of the Lord stands forever." And this is the word that was preached to you.</a:t>
            </a:r>
          </a:p>
        </p:txBody>
      </p:sp>
      <p:pic>
        <p:nvPicPr>
          <p:cNvPr id="4" name="Picture 3">
            <a:extLst>
              <a:ext uri="{FF2B5EF4-FFF2-40B4-BE49-F238E27FC236}">
                <a16:creationId xmlns:a16="http://schemas.microsoft.com/office/drawing/2014/main" id="{C697D955-33C4-46CE-8197-410DBFF00DA6}"/>
              </a:ext>
            </a:extLst>
          </p:cNvPr>
          <p:cNvPicPr>
            <a:picLocks noChangeAspect="1"/>
          </p:cNvPicPr>
          <p:nvPr/>
        </p:nvPicPr>
        <p:blipFill>
          <a:blip r:embed="rId2"/>
          <a:stretch>
            <a:fillRect/>
          </a:stretch>
        </p:blipFill>
        <p:spPr>
          <a:xfrm>
            <a:off x="4728500" y="5008731"/>
            <a:ext cx="2751509" cy="352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141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8701-263C-4DF7-BE93-18FD54A4069E}"/>
              </a:ext>
            </a:extLst>
          </p:cNvPr>
          <p:cNvSpPr>
            <a:spLocks noGrp="1"/>
          </p:cNvSpPr>
          <p:nvPr>
            <p:ph type="title"/>
          </p:nvPr>
        </p:nvSpPr>
        <p:spPr/>
        <p:txBody>
          <a:bodyPr/>
          <a:lstStyle/>
          <a:p>
            <a:r>
              <a:rPr lang="en-US" dirty="0"/>
              <a:t>Remaining Pure</a:t>
            </a:r>
          </a:p>
        </p:txBody>
      </p:sp>
      <p:sp>
        <p:nvSpPr>
          <p:cNvPr id="3" name="Content Placeholder 2">
            <a:extLst>
              <a:ext uri="{FF2B5EF4-FFF2-40B4-BE49-F238E27FC236}">
                <a16:creationId xmlns:a16="http://schemas.microsoft.com/office/drawing/2014/main" id="{77D848D1-A944-417A-BDB5-13DD293CA150}"/>
              </a:ext>
            </a:extLst>
          </p:cNvPr>
          <p:cNvSpPr>
            <a:spLocks noGrp="1"/>
          </p:cNvSpPr>
          <p:nvPr>
            <p:ph idx="1"/>
          </p:nvPr>
        </p:nvSpPr>
        <p:spPr/>
        <p:txBody>
          <a:bodyPr/>
          <a:lstStyle/>
          <a:p>
            <a:r>
              <a:rPr lang="en-US" dirty="0"/>
              <a:t>What is the primary exhortation found in these verses? </a:t>
            </a:r>
          </a:p>
          <a:p>
            <a:r>
              <a:rPr lang="en-US" dirty="0"/>
              <a:t>Why would the believers be able to love one another?</a:t>
            </a:r>
          </a:p>
          <a:p>
            <a:r>
              <a:rPr lang="en-US" dirty="0"/>
              <a:t>What is the seed that produced new birth?</a:t>
            </a:r>
          </a:p>
        </p:txBody>
      </p:sp>
    </p:spTree>
    <p:extLst>
      <p:ext uri="{BB962C8B-B14F-4D97-AF65-F5344CB8AC3E}">
        <p14:creationId xmlns:p14="http://schemas.microsoft.com/office/powerpoint/2010/main" val="5329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A450-582D-4E54-A9F4-9CBC28788807}"/>
              </a:ext>
            </a:extLst>
          </p:cNvPr>
          <p:cNvSpPr>
            <a:spLocks noGrp="1"/>
          </p:cNvSpPr>
          <p:nvPr>
            <p:ph type="title"/>
          </p:nvPr>
        </p:nvSpPr>
        <p:spPr/>
        <p:txBody>
          <a:bodyPr/>
          <a:lstStyle/>
          <a:p>
            <a:r>
              <a:rPr lang="en-US" dirty="0"/>
              <a:t>Remaining Pure</a:t>
            </a:r>
          </a:p>
        </p:txBody>
      </p:sp>
      <p:sp>
        <p:nvSpPr>
          <p:cNvPr id="3" name="Content Placeholder 2">
            <a:extLst>
              <a:ext uri="{FF2B5EF4-FFF2-40B4-BE49-F238E27FC236}">
                <a16:creationId xmlns:a16="http://schemas.microsoft.com/office/drawing/2014/main" id="{60A83945-1882-4BF1-BBCE-D4D206A7AAD6}"/>
              </a:ext>
            </a:extLst>
          </p:cNvPr>
          <p:cNvSpPr>
            <a:spLocks noGrp="1"/>
          </p:cNvSpPr>
          <p:nvPr>
            <p:ph idx="1"/>
          </p:nvPr>
        </p:nvSpPr>
        <p:spPr/>
        <p:txBody>
          <a:bodyPr/>
          <a:lstStyle/>
          <a:p>
            <a:r>
              <a:rPr lang="en-US" dirty="0"/>
              <a:t>Peter contrasts the eternal and the temporary … how does he characterize each?</a:t>
            </a:r>
          </a:p>
          <a:p>
            <a:r>
              <a:rPr lang="en-US" dirty="0"/>
              <a:t>Why does God’s Word place so much emphasis on loving one another? </a:t>
            </a:r>
          </a:p>
          <a:p>
            <a:r>
              <a:rPr lang="en-US" dirty="0"/>
              <a:t>What would be evidence that we are loving one another with sincere love, deeply, from the heart?</a:t>
            </a:r>
          </a:p>
        </p:txBody>
      </p:sp>
      <p:graphicFrame>
        <p:nvGraphicFramePr>
          <p:cNvPr id="4" name="Table 4">
            <a:extLst>
              <a:ext uri="{FF2B5EF4-FFF2-40B4-BE49-F238E27FC236}">
                <a16:creationId xmlns:a16="http://schemas.microsoft.com/office/drawing/2014/main" id="{DDD7493C-059D-4FDB-8EB6-1361957547C4}"/>
              </a:ext>
            </a:extLst>
          </p:cNvPr>
          <p:cNvGraphicFramePr>
            <a:graphicFrameLocks noGrp="1"/>
          </p:cNvGraphicFramePr>
          <p:nvPr>
            <p:extLst>
              <p:ext uri="{D42A27DB-BD31-4B8C-83A1-F6EECF244321}">
                <p14:modId xmlns:p14="http://schemas.microsoft.com/office/powerpoint/2010/main" val="2893043259"/>
              </p:ext>
            </p:extLst>
          </p:nvPr>
        </p:nvGraphicFramePr>
        <p:xfrm>
          <a:off x="1167529" y="3096653"/>
          <a:ext cx="10143300" cy="1463040"/>
        </p:xfrm>
        <a:graphic>
          <a:graphicData uri="http://schemas.openxmlformats.org/drawingml/2006/table">
            <a:tbl>
              <a:tblPr firstRow="1" bandRow="1">
                <a:tableStyleId>{5C22544A-7EE6-4342-B048-85BDC9FD1C3A}</a:tableStyleId>
              </a:tblPr>
              <a:tblGrid>
                <a:gridCol w="5071650">
                  <a:extLst>
                    <a:ext uri="{9D8B030D-6E8A-4147-A177-3AD203B41FA5}">
                      <a16:colId xmlns:a16="http://schemas.microsoft.com/office/drawing/2014/main" val="971902911"/>
                    </a:ext>
                  </a:extLst>
                </a:gridCol>
                <a:gridCol w="5071650">
                  <a:extLst>
                    <a:ext uri="{9D8B030D-6E8A-4147-A177-3AD203B41FA5}">
                      <a16:colId xmlns:a16="http://schemas.microsoft.com/office/drawing/2014/main" val="3988628864"/>
                    </a:ext>
                  </a:extLst>
                </a:gridCol>
              </a:tblGrid>
              <a:tr h="370840">
                <a:tc>
                  <a:txBody>
                    <a:bodyPr/>
                    <a:lstStyle/>
                    <a:p>
                      <a:pPr algn="ctr"/>
                      <a:r>
                        <a:rPr lang="en-US" sz="2800" dirty="0"/>
                        <a:t>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Forever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953930"/>
                  </a:ext>
                </a:extLst>
              </a:tr>
              <a:tr h="267455">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058766"/>
                  </a:ext>
                </a:extLst>
              </a:tr>
            </a:tbl>
          </a:graphicData>
        </a:graphic>
      </p:graphicFrame>
    </p:spTree>
    <p:extLst>
      <p:ext uri="{BB962C8B-B14F-4D97-AF65-F5344CB8AC3E}">
        <p14:creationId xmlns:p14="http://schemas.microsoft.com/office/powerpoint/2010/main" val="6917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1068-95DF-4617-B028-CB466B04FBB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91D584-2FCF-4A7C-92E5-EE6E46978395}"/>
              </a:ext>
            </a:extLst>
          </p:cNvPr>
          <p:cNvSpPr>
            <a:spLocks noGrp="1"/>
          </p:cNvSpPr>
          <p:nvPr>
            <p:ph idx="1"/>
          </p:nvPr>
        </p:nvSpPr>
        <p:spPr/>
        <p:txBody>
          <a:bodyPr/>
          <a:lstStyle/>
          <a:p>
            <a:r>
              <a:rPr lang="en-US" dirty="0"/>
              <a:t>Confess. </a:t>
            </a:r>
          </a:p>
          <a:p>
            <a:pPr lvl="1"/>
            <a:r>
              <a:rPr lang="en-US" dirty="0"/>
              <a:t>Confess to the Lord where you have misplaced your hope. </a:t>
            </a:r>
          </a:p>
          <a:p>
            <a:pPr lvl="1"/>
            <a:r>
              <a:rPr lang="en-US" dirty="0"/>
              <a:t>Be honest and open about the people or things that you’ve looked to for hope apart from Christ. </a:t>
            </a:r>
          </a:p>
          <a:p>
            <a:endParaRPr lang="en-US" dirty="0"/>
          </a:p>
        </p:txBody>
      </p:sp>
    </p:spTree>
    <p:extLst>
      <p:ext uri="{BB962C8B-B14F-4D97-AF65-F5344CB8AC3E}">
        <p14:creationId xmlns:p14="http://schemas.microsoft.com/office/powerpoint/2010/main" val="106996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1068-95DF-4617-B028-CB466B04FBB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91D584-2FCF-4A7C-92E5-EE6E46978395}"/>
              </a:ext>
            </a:extLst>
          </p:cNvPr>
          <p:cNvSpPr>
            <a:spLocks noGrp="1"/>
          </p:cNvSpPr>
          <p:nvPr>
            <p:ph idx="1"/>
          </p:nvPr>
        </p:nvSpPr>
        <p:spPr/>
        <p:txBody>
          <a:bodyPr/>
          <a:lstStyle/>
          <a:p>
            <a:r>
              <a:rPr lang="en-US" dirty="0"/>
              <a:t>Read. </a:t>
            </a:r>
          </a:p>
          <a:p>
            <a:pPr lvl="1"/>
            <a:r>
              <a:rPr lang="en-US" dirty="0"/>
              <a:t>Commit to read and apply God’s Word to your life every day. </a:t>
            </a:r>
          </a:p>
          <a:p>
            <a:pPr lvl="1"/>
            <a:r>
              <a:rPr lang="en-US" dirty="0"/>
              <a:t>It is through continually reading the Bible that we can develop a lifestyle of obedience and holy living. </a:t>
            </a:r>
          </a:p>
          <a:p>
            <a:pPr lvl="1"/>
            <a:r>
              <a:rPr lang="en-US" dirty="0"/>
              <a:t>If this is a new discipline for you, consider a devotional guide to help you such as Open Windows, Stand Firm (for men), or Journey (for women). </a:t>
            </a:r>
          </a:p>
          <a:p>
            <a:endParaRPr lang="en-US" dirty="0"/>
          </a:p>
        </p:txBody>
      </p:sp>
    </p:spTree>
    <p:extLst>
      <p:ext uri="{BB962C8B-B14F-4D97-AF65-F5344CB8AC3E}">
        <p14:creationId xmlns:p14="http://schemas.microsoft.com/office/powerpoint/2010/main" val="166271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FCC9-3E5E-4C5F-8197-6D067A3945AF}"/>
              </a:ext>
            </a:extLst>
          </p:cNvPr>
          <p:cNvSpPr>
            <a:spLocks noGrp="1"/>
          </p:cNvSpPr>
          <p:nvPr>
            <p:ph type="title"/>
          </p:nvPr>
        </p:nvSpPr>
        <p:spPr/>
        <p:txBody>
          <a:bodyPr/>
          <a:lstStyle/>
          <a:p>
            <a:r>
              <a:rPr lang="en-US" dirty="0"/>
              <a:t>Video Introduction</a:t>
            </a:r>
          </a:p>
        </p:txBody>
      </p:sp>
      <p:pic>
        <p:nvPicPr>
          <p:cNvPr id="5" name="Picture 4">
            <a:hlinkClick r:id="rId2"/>
            <a:extLst>
              <a:ext uri="{FF2B5EF4-FFF2-40B4-BE49-F238E27FC236}">
                <a16:creationId xmlns:a16="http://schemas.microsoft.com/office/drawing/2014/main" id="{04EDB663-0482-41F0-8831-E2146F891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871" y="1294321"/>
            <a:ext cx="7090263" cy="4791871"/>
          </a:xfrm>
          <a:prstGeom prst="rect">
            <a:avLst/>
          </a:prstGeom>
        </p:spPr>
      </p:pic>
      <p:sp>
        <p:nvSpPr>
          <p:cNvPr id="6" name="TextBox 5">
            <a:extLst>
              <a:ext uri="{FF2B5EF4-FFF2-40B4-BE49-F238E27FC236}">
                <a16:creationId xmlns:a16="http://schemas.microsoft.com/office/drawing/2014/main" id="{2789AF43-3FDE-4AA0-9CF3-33303EA640D0}"/>
              </a:ext>
            </a:extLst>
          </p:cNvPr>
          <p:cNvSpPr txBox="1"/>
          <p:nvPr/>
        </p:nvSpPr>
        <p:spPr>
          <a:xfrm>
            <a:off x="4667003" y="5735782"/>
            <a:ext cx="2873828" cy="369332"/>
          </a:xfrm>
          <a:prstGeom prst="rect">
            <a:avLst/>
          </a:prstGeom>
          <a:noFill/>
        </p:spPr>
        <p:txBody>
          <a:bodyPr wrap="square" rtlCol="0">
            <a:spAutoFit/>
          </a:bodyPr>
          <a:lstStyle/>
          <a:p>
            <a:pPr algn="ctr"/>
            <a:r>
              <a:rPr lang="en-US" dirty="0">
                <a:hlinkClick r:id="rId2"/>
              </a:rPr>
              <a:t>View Video</a:t>
            </a:r>
            <a:endParaRPr lang="en-US" dirty="0"/>
          </a:p>
        </p:txBody>
      </p:sp>
    </p:spTree>
    <p:extLst>
      <p:ext uri="{BB962C8B-B14F-4D97-AF65-F5344CB8AC3E}">
        <p14:creationId xmlns:p14="http://schemas.microsoft.com/office/powerpoint/2010/main" val="326638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1068-95DF-4617-B028-CB466B04FBB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F91D584-2FCF-4A7C-92E5-EE6E46978395}"/>
              </a:ext>
            </a:extLst>
          </p:cNvPr>
          <p:cNvSpPr>
            <a:spLocks noGrp="1"/>
          </p:cNvSpPr>
          <p:nvPr>
            <p:ph idx="1"/>
          </p:nvPr>
        </p:nvSpPr>
        <p:spPr/>
        <p:txBody>
          <a:bodyPr/>
          <a:lstStyle/>
          <a:p>
            <a:r>
              <a:rPr lang="en-US" dirty="0"/>
              <a:t>Commit. </a:t>
            </a:r>
          </a:p>
          <a:p>
            <a:pPr lvl="1"/>
            <a:r>
              <a:rPr lang="en-US" dirty="0"/>
              <a:t>If there is an area of your life where your hope in Christ is not evident through your obedience to God, commit to change that. </a:t>
            </a:r>
          </a:p>
          <a:p>
            <a:pPr lvl="1"/>
            <a:r>
              <a:rPr lang="en-US" dirty="0"/>
              <a:t>Surrender that area of life to God and remove all the barriers that stand between you and total obedience. </a:t>
            </a:r>
          </a:p>
          <a:p>
            <a:endParaRPr lang="en-US" dirty="0"/>
          </a:p>
        </p:txBody>
      </p:sp>
    </p:spTree>
    <p:extLst>
      <p:ext uri="{BB962C8B-B14F-4D97-AF65-F5344CB8AC3E}">
        <p14:creationId xmlns:p14="http://schemas.microsoft.com/office/powerpoint/2010/main" val="2975508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033D-B258-48C0-B559-F075489248D8}"/>
              </a:ext>
            </a:extLst>
          </p:cNvPr>
          <p:cNvSpPr>
            <a:spLocks noGrp="1"/>
          </p:cNvSpPr>
          <p:nvPr>
            <p:ph type="title"/>
          </p:nvPr>
        </p:nvSpPr>
        <p:spPr/>
        <p:txBody>
          <a:bodyPr/>
          <a:lstStyle/>
          <a:p>
            <a:r>
              <a:rPr lang="en-US" dirty="0"/>
              <a:t>Family Activities</a:t>
            </a:r>
          </a:p>
        </p:txBody>
      </p:sp>
      <p:pic>
        <p:nvPicPr>
          <p:cNvPr id="2050" name="Picture 2">
            <a:extLst>
              <a:ext uri="{FF2B5EF4-FFF2-40B4-BE49-F238E27FC236}">
                <a16:creationId xmlns:a16="http://schemas.microsoft.com/office/drawing/2014/main" id="{439707AE-3BFC-4DB0-B25E-F38ED736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463" y="3110621"/>
            <a:ext cx="6245112" cy="315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E628D41D-F295-4D91-846A-0147B844A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1879602"/>
            <a:ext cx="3124200" cy="312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EC6EFAA8-FE54-4199-891F-4FADA24316B7}"/>
              </a:ext>
            </a:extLst>
          </p:cNvPr>
          <p:cNvSpPr/>
          <p:nvPr/>
        </p:nvSpPr>
        <p:spPr>
          <a:xfrm>
            <a:off x="1219200" y="1841500"/>
            <a:ext cx="5499100" cy="1460500"/>
          </a:xfrm>
          <a:prstGeom prst="wedgeRoundRectCallout">
            <a:avLst>
              <a:gd name="adj1" fmla="val 72469"/>
              <a:gd name="adj2" fmla="val 198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Oh my … what a jumble of letters.  They fell out of the quote about HOPE.  I HOPE you can fix it AND you can </a:t>
            </a:r>
            <a:r>
              <a:rPr lang="en-US" dirty="0" err="1">
                <a:latin typeface="Comic Sans MS" panose="030F0702030302020204" pitchFamily="66" charset="0"/>
              </a:rPr>
              <a:t>HOPEfully</a:t>
            </a:r>
            <a:r>
              <a:rPr lang="en-US" dirty="0">
                <a:latin typeface="Comic Sans MS" panose="030F0702030302020204" pitchFamily="66" charset="0"/>
              </a:rPr>
              <a:t> find more </a:t>
            </a:r>
            <a:r>
              <a:rPr lang="en-US" b="1" dirty="0">
                <a:latin typeface="Comic Sans MS" panose="030F0702030302020204" pitchFamily="66" charset="0"/>
              </a:rPr>
              <a:t>Family Activities </a:t>
            </a:r>
            <a:r>
              <a:rPr lang="en-US" dirty="0">
                <a:latin typeface="Comic Sans MS" panose="030F0702030302020204" pitchFamily="66" charset="0"/>
              </a:rPr>
              <a:t>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https://tinyurl.com/ycrr3jhn</a:t>
            </a:r>
            <a:endParaRPr lang="en-US" dirty="0">
              <a:latin typeface="Comic Sans MS" panose="030F0702030302020204" pitchFamily="66" charset="0"/>
            </a:endParaRPr>
          </a:p>
        </p:txBody>
      </p:sp>
    </p:spTree>
    <p:extLst>
      <p:ext uri="{BB962C8B-B14F-4D97-AF65-F5344CB8AC3E}">
        <p14:creationId xmlns:p14="http://schemas.microsoft.com/office/powerpoint/2010/main" val="159192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48349"/>
          </a:xfrm>
        </p:spPr>
        <p:txBody>
          <a:bodyPr/>
          <a:lstStyle/>
          <a:p>
            <a:r>
              <a:rPr lang="en-US" dirty="0"/>
              <a:t>The Expression </a:t>
            </a:r>
            <a:br>
              <a:rPr lang="en-US" dirty="0"/>
            </a:br>
            <a:r>
              <a:rPr lang="en-US" dirty="0"/>
              <a:t>of Our Hope</a:t>
            </a:r>
          </a:p>
        </p:txBody>
      </p:sp>
      <p:sp>
        <p:nvSpPr>
          <p:cNvPr id="3" name="Subtitle 2"/>
          <p:cNvSpPr>
            <a:spLocks noGrp="1"/>
          </p:cNvSpPr>
          <p:nvPr>
            <p:ph type="subTitle" idx="1"/>
          </p:nvPr>
        </p:nvSpPr>
        <p:spPr>
          <a:xfrm>
            <a:off x="1524000" y="3847604"/>
            <a:ext cx="9144000" cy="1410195"/>
          </a:xfrm>
        </p:spPr>
        <p:txBody>
          <a:bodyPr/>
          <a:lstStyle/>
          <a:p>
            <a:r>
              <a:rPr lang="en-US" dirty="0"/>
              <a:t>June 14</a:t>
            </a:r>
          </a:p>
        </p:txBody>
      </p:sp>
    </p:spTree>
    <p:extLst>
      <p:ext uri="{BB962C8B-B14F-4D97-AF65-F5344CB8AC3E}">
        <p14:creationId xmlns:p14="http://schemas.microsoft.com/office/powerpoint/2010/main" val="26387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CB7135-1206-48AD-9910-F183F485A35D}"/>
              </a:ext>
            </a:extLst>
          </p:cNvPr>
          <p:cNvSpPr>
            <a:spLocks noGrp="1"/>
          </p:cNvSpPr>
          <p:nvPr>
            <p:ph type="title"/>
          </p:nvPr>
        </p:nvSpPr>
        <p:spPr/>
        <p:txBody>
          <a:bodyPr/>
          <a:lstStyle/>
          <a:p>
            <a:r>
              <a:rPr lang="en-US" dirty="0"/>
              <a:t>Remember that time?</a:t>
            </a:r>
          </a:p>
        </p:txBody>
      </p:sp>
      <p:sp>
        <p:nvSpPr>
          <p:cNvPr id="4" name="Content Placeholder 3">
            <a:extLst>
              <a:ext uri="{FF2B5EF4-FFF2-40B4-BE49-F238E27FC236}">
                <a16:creationId xmlns:a16="http://schemas.microsoft.com/office/drawing/2014/main" id="{9A4D2FA7-C768-47D2-82A8-1262A5028CBC}"/>
              </a:ext>
            </a:extLst>
          </p:cNvPr>
          <p:cNvSpPr>
            <a:spLocks noGrp="1"/>
          </p:cNvSpPr>
          <p:nvPr>
            <p:ph idx="1"/>
          </p:nvPr>
        </p:nvSpPr>
        <p:spPr/>
        <p:txBody>
          <a:bodyPr/>
          <a:lstStyle/>
          <a:p>
            <a:r>
              <a:rPr lang="en-US" dirty="0"/>
              <a:t>When have you been fooled by something that didn’t live up to its claims?</a:t>
            </a:r>
          </a:p>
          <a:p>
            <a:r>
              <a:rPr lang="en-US" dirty="0">
                <a:solidFill>
                  <a:srgbClr val="C00000"/>
                </a:solidFill>
              </a:rPr>
              <a:t>Sometimes we place our hope in the wrong things. </a:t>
            </a:r>
          </a:p>
          <a:p>
            <a:pPr lvl="1"/>
            <a:r>
              <a:rPr lang="en-US" dirty="0">
                <a:solidFill>
                  <a:srgbClr val="C00000"/>
                </a:solidFill>
              </a:rPr>
              <a:t>Misplaced hope creates unintended consequences. </a:t>
            </a:r>
          </a:p>
          <a:p>
            <a:pPr lvl="1"/>
            <a:r>
              <a:rPr lang="en-US" dirty="0">
                <a:solidFill>
                  <a:srgbClr val="C00000"/>
                </a:solidFill>
              </a:rPr>
              <a:t>But … our hope in Christ will change how we view the world and live in it.</a:t>
            </a:r>
          </a:p>
          <a:p>
            <a:endParaRPr lang="en-US" dirty="0"/>
          </a:p>
        </p:txBody>
      </p:sp>
      <p:grpSp>
        <p:nvGrpSpPr>
          <p:cNvPr id="8" name="Group 7">
            <a:extLst>
              <a:ext uri="{FF2B5EF4-FFF2-40B4-BE49-F238E27FC236}">
                <a16:creationId xmlns:a16="http://schemas.microsoft.com/office/drawing/2014/main" id="{6EF70A92-2540-44CB-AC80-8B4709F888C6}"/>
              </a:ext>
            </a:extLst>
          </p:cNvPr>
          <p:cNvGrpSpPr/>
          <p:nvPr/>
        </p:nvGrpSpPr>
        <p:grpSpPr>
          <a:xfrm>
            <a:off x="1681685" y="2492678"/>
            <a:ext cx="9066297" cy="3555566"/>
            <a:chOff x="1681685" y="2492678"/>
            <a:chExt cx="9066297" cy="3555566"/>
          </a:xfrm>
        </p:grpSpPr>
        <p:grpSp>
          <p:nvGrpSpPr>
            <p:cNvPr id="7" name="Group 6">
              <a:extLst>
                <a:ext uri="{FF2B5EF4-FFF2-40B4-BE49-F238E27FC236}">
                  <a16:creationId xmlns:a16="http://schemas.microsoft.com/office/drawing/2014/main" id="{231791D0-386A-4D07-A9BD-798AA115DA70}"/>
                </a:ext>
              </a:extLst>
            </p:cNvPr>
            <p:cNvGrpSpPr/>
            <p:nvPr/>
          </p:nvGrpSpPr>
          <p:grpSpPr>
            <a:xfrm>
              <a:off x="1681685" y="2492678"/>
              <a:ext cx="9066297" cy="3555566"/>
              <a:chOff x="2120096" y="2580361"/>
              <a:chExt cx="9066297" cy="3555566"/>
            </a:xfrm>
          </p:grpSpPr>
          <p:pic>
            <p:nvPicPr>
              <p:cNvPr id="1028" name="Picture 4" descr="3D television - Wikipedia">
                <a:extLst>
                  <a:ext uri="{FF2B5EF4-FFF2-40B4-BE49-F238E27FC236}">
                    <a16:creationId xmlns:a16="http://schemas.microsoft.com/office/drawing/2014/main" id="{6740DCF3-05A0-4C0F-9378-EECA66DB5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318" y="3544865"/>
                <a:ext cx="3637021" cy="1909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Male teacher and student">
                <a:extLst>
                  <a:ext uri="{FF2B5EF4-FFF2-40B4-BE49-F238E27FC236}">
                    <a16:creationId xmlns:a16="http://schemas.microsoft.com/office/drawing/2014/main" id="{A494BF46-10FD-4CB6-9A11-38AF4E652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096" y="3770335"/>
                <a:ext cx="1622796" cy="2365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9887C855-D138-4C13-8A78-75638AE0927D}"/>
                  </a:ext>
                </a:extLst>
              </p:cNvPr>
              <p:cNvSpPr/>
              <p:nvPr/>
            </p:nvSpPr>
            <p:spPr>
              <a:xfrm>
                <a:off x="3081403" y="3407079"/>
                <a:ext cx="1402915" cy="989556"/>
              </a:xfrm>
              <a:prstGeom prst="wedgeRoundRectCallout">
                <a:avLst>
                  <a:gd name="adj1" fmla="val -86012"/>
                  <a:gd name="adj2" fmla="val 199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will be an easy test!</a:t>
                </a:r>
              </a:p>
            </p:txBody>
          </p:sp>
          <p:pic>
            <p:nvPicPr>
              <p:cNvPr id="1030" name="Picture 6">
                <a:extLst>
                  <a:ext uri="{FF2B5EF4-FFF2-40B4-BE49-F238E27FC236}">
                    <a16:creationId xmlns:a16="http://schemas.microsoft.com/office/drawing/2014/main" id="{E022A9CB-86C0-430A-A594-C40511B8F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540" y="2580361"/>
                <a:ext cx="1934853" cy="3074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2B368509-C078-4E79-A5F2-20A4D0A27B06}"/>
                </a:ext>
              </a:extLst>
            </p:cNvPr>
            <p:cNvSpPr txBox="1"/>
            <p:nvPr/>
          </p:nvSpPr>
          <p:spPr>
            <a:xfrm>
              <a:off x="4935255" y="3469710"/>
              <a:ext cx="2129425" cy="369332"/>
            </a:xfrm>
            <a:prstGeom prst="rect">
              <a:avLst/>
            </a:prstGeom>
            <a:noFill/>
          </p:spPr>
          <p:txBody>
            <a:bodyPr wrap="square" rtlCol="0">
              <a:spAutoFit/>
            </a:bodyPr>
            <a:lstStyle/>
            <a:p>
              <a:pPr algn="ctr"/>
              <a:r>
                <a:rPr lang="en-US" b="1" dirty="0"/>
                <a:t>View your TV in 3D</a:t>
              </a:r>
            </a:p>
          </p:txBody>
        </p:sp>
      </p:grpSp>
    </p:spTree>
    <p:extLst>
      <p:ext uri="{BB962C8B-B14F-4D97-AF65-F5344CB8AC3E}">
        <p14:creationId xmlns:p14="http://schemas.microsoft.com/office/powerpoint/2010/main" val="399543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637F-70A5-4DC0-80B5-58A7A145EB29}"/>
              </a:ext>
            </a:extLst>
          </p:cNvPr>
          <p:cNvSpPr>
            <a:spLocks noGrp="1"/>
          </p:cNvSpPr>
          <p:nvPr>
            <p:ph type="title"/>
          </p:nvPr>
        </p:nvSpPr>
        <p:spPr/>
        <p:txBody>
          <a:bodyPr/>
          <a:lstStyle/>
          <a:p>
            <a:pPr algn="l"/>
            <a:r>
              <a:rPr lang="en-US" dirty="0"/>
              <a:t>Listen for a contrast in how to live.</a:t>
            </a:r>
          </a:p>
        </p:txBody>
      </p:sp>
      <p:sp>
        <p:nvSpPr>
          <p:cNvPr id="3" name="Content Placeholder 2">
            <a:extLst>
              <a:ext uri="{FF2B5EF4-FFF2-40B4-BE49-F238E27FC236}">
                <a16:creationId xmlns:a16="http://schemas.microsoft.com/office/drawing/2014/main" id="{4C3609E6-F0C1-4537-9267-6F8EF50066D3}"/>
              </a:ext>
            </a:extLst>
          </p:cNvPr>
          <p:cNvSpPr>
            <a:spLocks noGrp="1"/>
          </p:cNvSpPr>
          <p:nvPr>
            <p:ph idx="1"/>
          </p:nvPr>
        </p:nvSpPr>
        <p:spPr>
          <a:xfrm>
            <a:off x="838200" y="1700365"/>
            <a:ext cx="10515600" cy="4351338"/>
          </a:xfrm>
        </p:spPr>
        <p:txBody>
          <a:bodyPr/>
          <a:lstStyle/>
          <a:p>
            <a:pPr marL="0" indent="0" algn="ctr">
              <a:buNone/>
            </a:pPr>
            <a:r>
              <a:rPr lang="en-US" dirty="0"/>
              <a:t>1 Peter 1:13-16 (NIV)  Therefore, prepare your minds for action; be self-controlled; set your hope fully on the grace to be given you when Jesus Christ is revealed. 14  As obedient children, do not conform to the evil desires you had when you lived in ignorance. 15  But just as he who called you is holy, so be holy in all you do; 16  for it is written: "Be holy, because I am holy."</a:t>
            </a:r>
          </a:p>
        </p:txBody>
      </p:sp>
      <p:pic>
        <p:nvPicPr>
          <p:cNvPr id="4" name="Picture 3">
            <a:extLst>
              <a:ext uri="{FF2B5EF4-FFF2-40B4-BE49-F238E27FC236}">
                <a16:creationId xmlns:a16="http://schemas.microsoft.com/office/drawing/2014/main" id="{FEFCA368-5901-41C1-9C6E-B64CD57C8998}"/>
              </a:ext>
            </a:extLst>
          </p:cNvPr>
          <p:cNvPicPr>
            <a:picLocks noChangeAspect="1"/>
          </p:cNvPicPr>
          <p:nvPr/>
        </p:nvPicPr>
        <p:blipFill>
          <a:blip r:embed="rId2"/>
          <a:stretch>
            <a:fillRect/>
          </a:stretch>
        </p:blipFill>
        <p:spPr>
          <a:xfrm>
            <a:off x="4741026" y="5985761"/>
            <a:ext cx="2751509" cy="352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45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05AD-C30A-498D-BCC8-10CA6114C1F7}"/>
              </a:ext>
            </a:extLst>
          </p:cNvPr>
          <p:cNvSpPr>
            <a:spLocks noGrp="1"/>
          </p:cNvSpPr>
          <p:nvPr>
            <p:ph type="title"/>
          </p:nvPr>
        </p:nvSpPr>
        <p:spPr/>
        <p:txBody>
          <a:bodyPr/>
          <a:lstStyle/>
          <a:p>
            <a:r>
              <a:rPr lang="en-US" dirty="0"/>
              <a:t>Living in Grace and Holiness</a:t>
            </a:r>
          </a:p>
        </p:txBody>
      </p:sp>
      <p:sp>
        <p:nvSpPr>
          <p:cNvPr id="3" name="Content Placeholder 2">
            <a:extLst>
              <a:ext uri="{FF2B5EF4-FFF2-40B4-BE49-F238E27FC236}">
                <a16:creationId xmlns:a16="http://schemas.microsoft.com/office/drawing/2014/main" id="{52FE7871-CD1D-481F-8D6E-CE6FE4CEDC33}"/>
              </a:ext>
            </a:extLst>
          </p:cNvPr>
          <p:cNvSpPr>
            <a:spLocks noGrp="1"/>
          </p:cNvSpPr>
          <p:nvPr>
            <p:ph idx="1"/>
          </p:nvPr>
        </p:nvSpPr>
        <p:spPr/>
        <p:txBody>
          <a:bodyPr/>
          <a:lstStyle/>
          <a:p>
            <a:r>
              <a:rPr lang="en-US" dirty="0"/>
              <a:t>What contrasts in lifestyles are identified in these verses? </a:t>
            </a:r>
          </a:p>
          <a:p>
            <a:r>
              <a:rPr lang="en-US" dirty="0"/>
              <a:t>Peter says to “be holy in all you do.”  What do many people think it means to be “holy”?  </a:t>
            </a:r>
          </a:p>
          <a:p>
            <a:r>
              <a:rPr lang="en-US" dirty="0"/>
              <a:t>How do these people feel today about the word “holy” as a personal goal?</a:t>
            </a:r>
          </a:p>
        </p:txBody>
      </p:sp>
    </p:spTree>
    <p:extLst>
      <p:ext uri="{BB962C8B-B14F-4D97-AF65-F5344CB8AC3E}">
        <p14:creationId xmlns:p14="http://schemas.microsoft.com/office/powerpoint/2010/main" val="190826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093B-F01C-4573-9A20-AD622E4C60B3}"/>
              </a:ext>
            </a:extLst>
          </p:cNvPr>
          <p:cNvSpPr>
            <a:spLocks noGrp="1"/>
          </p:cNvSpPr>
          <p:nvPr>
            <p:ph type="title"/>
          </p:nvPr>
        </p:nvSpPr>
        <p:spPr/>
        <p:txBody>
          <a:bodyPr/>
          <a:lstStyle/>
          <a:p>
            <a:r>
              <a:rPr lang="en-US" dirty="0"/>
              <a:t>Living in Grace and Holiness</a:t>
            </a:r>
          </a:p>
        </p:txBody>
      </p:sp>
      <p:sp>
        <p:nvSpPr>
          <p:cNvPr id="3" name="Content Placeholder 2">
            <a:extLst>
              <a:ext uri="{FF2B5EF4-FFF2-40B4-BE49-F238E27FC236}">
                <a16:creationId xmlns:a16="http://schemas.microsoft.com/office/drawing/2014/main" id="{329F7602-F9C6-4E16-A41F-B13FADA57936}"/>
              </a:ext>
            </a:extLst>
          </p:cNvPr>
          <p:cNvSpPr>
            <a:spLocks noGrp="1"/>
          </p:cNvSpPr>
          <p:nvPr>
            <p:ph idx="1"/>
          </p:nvPr>
        </p:nvSpPr>
        <p:spPr>
          <a:xfrm>
            <a:off x="838200" y="2217107"/>
            <a:ext cx="10515600" cy="3959856"/>
          </a:xfrm>
        </p:spPr>
        <p:txBody>
          <a:bodyPr/>
          <a:lstStyle/>
          <a:p>
            <a:pPr marL="0" indent="0">
              <a:buNone/>
            </a:pPr>
            <a:r>
              <a:rPr lang="en-US" dirty="0">
                <a:solidFill>
                  <a:srgbClr val="C00000"/>
                </a:solidFill>
                <a:sym typeface="Wingdings" panose="05000000000000000000" pitchFamily="2" charset="2"/>
              </a:rPr>
              <a:t></a:t>
            </a:r>
            <a:r>
              <a:rPr lang="en-US" dirty="0">
                <a:solidFill>
                  <a:srgbClr val="C00000"/>
                </a:solidFill>
              </a:rPr>
              <a:t> The true meaning of holy is to be </a:t>
            </a:r>
            <a:r>
              <a:rPr lang="en-US" i="1" dirty="0">
                <a:solidFill>
                  <a:srgbClr val="C00000"/>
                </a:solidFill>
              </a:rPr>
              <a:t>unique</a:t>
            </a:r>
            <a:r>
              <a:rPr lang="en-US" dirty="0">
                <a:solidFill>
                  <a:srgbClr val="C00000"/>
                </a:solidFill>
              </a:rPr>
              <a:t>, </a:t>
            </a:r>
            <a:r>
              <a:rPr lang="en-US" i="1" dirty="0">
                <a:solidFill>
                  <a:srgbClr val="C00000"/>
                </a:solidFill>
              </a:rPr>
              <a:t>distinct</a:t>
            </a:r>
            <a:r>
              <a:rPr lang="en-US" dirty="0">
                <a:solidFill>
                  <a:srgbClr val="C00000"/>
                </a:solidFill>
              </a:rPr>
              <a:t>,  “</a:t>
            </a:r>
            <a:r>
              <a:rPr lang="en-US" i="1" dirty="0">
                <a:solidFill>
                  <a:srgbClr val="C00000"/>
                </a:solidFill>
              </a:rPr>
              <a:t>set aside</a:t>
            </a:r>
            <a:r>
              <a:rPr lang="en-US" dirty="0">
                <a:solidFill>
                  <a:srgbClr val="C00000"/>
                </a:solidFill>
              </a:rPr>
              <a:t>”  or “</a:t>
            </a:r>
            <a:r>
              <a:rPr lang="en-US" i="1" dirty="0">
                <a:solidFill>
                  <a:srgbClr val="C00000"/>
                </a:solidFill>
              </a:rPr>
              <a:t>separate</a:t>
            </a:r>
            <a:r>
              <a:rPr lang="en-US" dirty="0">
                <a:solidFill>
                  <a:srgbClr val="C00000"/>
                </a:solidFill>
              </a:rPr>
              <a:t>” from the world, from sin.</a:t>
            </a:r>
          </a:p>
          <a:p>
            <a:r>
              <a:rPr lang="en-US" b="1" dirty="0">
                <a:solidFill>
                  <a:srgbClr val="C00000"/>
                </a:solidFill>
              </a:rPr>
              <a:t>God</a:t>
            </a:r>
            <a:r>
              <a:rPr lang="en-US" dirty="0">
                <a:solidFill>
                  <a:srgbClr val="C00000"/>
                </a:solidFill>
              </a:rPr>
              <a:t> sets believers apart  … to live lives that please and glorify Him</a:t>
            </a:r>
          </a:p>
          <a:p>
            <a:pPr marL="0" indent="0">
              <a:buNone/>
            </a:pPr>
            <a:endParaRPr lang="en-US" dirty="0"/>
          </a:p>
        </p:txBody>
      </p:sp>
    </p:spTree>
    <p:extLst>
      <p:ext uri="{BB962C8B-B14F-4D97-AF65-F5344CB8AC3E}">
        <p14:creationId xmlns:p14="http://schemas.microsoft.com/office/powerpoint/2010/main" val="287376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93B0-89D0-4CC4-929F-4B565E52879F}"/>
              </a:ext>
            </a:extLst>
          </p:cNvPr>
          <p:cNvSpPr>
            <a:spLocks noGrp="1"/>
          </p:cNvSpPr>
          <p:nvPr>
            <p:ph type="title"/>
          </p:nvPr>
        </p:nvSpPr>
        <p:spPr/>
        <p:txBody>
          <a:bodyPr/>
          <a:lstStyle/>
          <a:p>
            <a:r>
              <a:rPr lang="en-US" dirty="0"/>
              <a:t>Living in Grace and Holiness</a:t>
            </a:r>
          </a:p>
        </p:txBody>
      </p:sp>
      <p:sp>
        <p:nvSpPr>
          <p:cNvPr id="3" name="Content Placeholder 2">
            <a:extLst>
              <a:ext uri="{FF2B5EF4-FFF2-40B4-BE49-F238E27FC236}">
                <a16:creationId xmlns:a16="http://schemas.microsoft.com/office/drawing/2014/main" id="{B3EF7E0D-B444-4E73-8E55-1A82D2DF479D}"/>
              </a:ext>
            </a:extLst>
          </p:cNvPr>
          <p:cNvSpPr>
            <a:spLocks noGrp="1"/>
          </p:cNvSpPr>
          <p:nvPr>
            <p:ph idx="1"/>
          </p:nvPr>
        </p:nvSpPr>
        <p:spPr/>
        <p:txBody>
          <a:bodyPr/>
          <a:lstStyle/>
          <a:p>
            <a:r>
              <a:rPr lang="en-US" dirty="0"/>
              <a:t>Why is being holy difficult, even by this definition?</a:t>
            </a:r>
          </a:p>
          <a:p>
            <a:r>
              <a:rPr lang="en-US" dirty="0"/>
              <a:t>So, what does holiness look like for a person devoted to Jesus?</a:t>
            </a:r>
          </a:p>
          <a:p>
            <a:r>
              <a:rPr lang="en-US" dirty="0"/>
              <a:t>What kinds of spiritual disciplines contribute to living set apart to live a life that glorifies God?</a:t>
            </a:r>
          </a:p>
          <a:p>
            <a:endParaRPr lang="en-US" dirty="0"/>
          </a:p>
        </p:txBody>
      </p:sp>
    </p:spTree>
    <p:extLst>
      <p:ext uri="{BB962C8B-B14F-4D97-AF65-F5344CB8AC3E}">
        <p14:creationId xmlns:p14="http://schemas.microsoft.com/office/powerpoint/2010/main" val="12700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629D-3800-4BD9-A03F-2F8C2C03E6AB}"/>
              </a:ext>
            </a:extLst>
          </p:cNvPr>
          <p:cNvSpPr>
            <a:spLocks noGrp="1"/>
          </p:cNvSpPr>
          <p:nvPr>
            <p:ph type="title"/>
          </p:nvPr>
        </p:nvSpPr>
        <p:spPr/>
        <p:txBody>
          <a:bodyPr/>
          <a:lstStyle/>
          <a:p>
            <a:r>
              <a:rPr lang="en-US" dirty="0"/>
              <a:t>Living in Grace and Holiness</a:t>
            </a:r>
          </a:p>
        </p:txBody>
      </p:sp>
      <p:sp>
        <p:nvSpPr>
          <p:cNvPr id="3" name="Content Placeholder 2">
            <a:extLst>
              <a:ext uri="{FF2B5EF4-FFF2-40B4-BE49-F238E27FC236}">
                <a16:creationId xmlns:a16="http://schemas.microsoft.com/office/drawing/2014/main" id="{B5F6302B-ABE7-4B9F-ACD0-B86000B09D71}"/>
              </a:ext>
            </a:extLst>
          </p:cNvPr>
          <p:cNvSpPr>
            <a:spLocks noGrp="1"/>
          </p:cNvSpPr>
          <p:nvPr>
            <p:ph idx="1"/>
          </p:nvPr>
        </p:nvSpPr>
        <p:spPr/>
        <p:txBody>
          <a:bodyPr/>
          <a:lstStyle/>
          <a:p>
            <a:r>
              <a:rPr lang="en-US" dirty="0"/>
              <a:t>How do pro athletes and performing artists get ready for what they do?</a:t>
            </a:r>
          </a:p>
          <a:p>
            <a:r>
              <a:rPr lang="en-US" dirty="0"/>
              <a:t>What does that suggest believers should do to strive for holiness?</a:t>
            </a:r>
          </a:p>
          <a:p>
            <a:endParaRPr lang="en-US" dirty="0"/>
          </a:p>
        </p:txBody>
      </p:sp>
      <p:grpSp>
        <p:nvGrpSpPr>
          <p:cNvPr id="10" name="Group 9">
            <a:extLst>
              <a:ext uri="{FF2B5EF4-FFF2-40B4-BE49-F238E27FC236}">
                <a16:creationId xmlns:a16="http://schemas.microsoft.com/office/drawing/2014/main" id="{05496511-F7A7-468E-B23F-D83F4E04141B}"/>
              </a:ext>
            </a:extLst>
          </p:cNvPr>
          <p:cNvGrpSpPr/>
          <p:nvPr/>
        </p:nvGrpSpPr>
        <p:grpSpPr>
          <a:xfrm>
            <a:off x="2279737" y="3093929"/>
            <a:ext cx="6257620" cy="3354649"/>
            <a:chOff x="2279737" y="3093929"/>
            <a:chExt cx="6257620" cy="3354649"/>
          </a:xfrm>
        </p:grpSpPr>
        <p:pic>
          <p:nvPicPr>
            <p:cNvPr id="5" name="Picture 4">
              <a:extLst>
                <a:ext uri="{FF2B5EF4-FFF2-40B4-BE49-F238E27FC236}">
                  <a16:creationId xmlns:a16="http://schemas.microsoft.com/office/drawing/2014/main" id="{87B809E6-9B92-4D18-B4D3-FDC2327DE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781" y="4108536"/>
              <a:ext cx="2340042" cy="234004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188C05E-1079-45A8-8952-EB54E3498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46419" y="4246148"/>
              <a:ext cx="1964261" cy="1964261"/>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9EC76C3D-93C3-4648-9A47-FE02C341BDC3}"/>
                </a:ext>
              </a:extLst>
            </p:cNvPr>
            <p:cNvSpPr/>
            <p:nvPr/>
          </p:nvSpPr>
          <p:spPr>
            <a:xfrm>
              <a:off x="2279737" y="3093929"/>
              <a:ext cx="2267211" cy="977030"/>
            </a:xfrm>
            <a:prstGeom prst="wedgeRoundRectCallout">
              <a:avLst>
                <a:gd name="adj1" fmla="val 36626"/>
                <a:gd name="adj2" fmla="val 689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Can you tell me how do you get to Carnegie Hall?</a:t>
              </a:r>
            </a:p>
          </p:txBody>
        </p:sp>
        <p:sp>
          <p:nvSpPr>
            <p:cNvPr id="9" name="Speech Bubble: Rectangle with Corners Rounded 8">
              <a:extLst>
                <a:ext uri="{FF2B5EF4-FFF2-40B4-BE49-F238E27FC236}">
                  <a16:creationId xmlns:a16="http://schemas.microsoft.com/office/drawing/2014/main" id="{4554DD78-41F9-4C7B-A327-54145D42EE62}"/>
                </a:ext>
              </a:extLst>
            </p:cNvPr>
            <p:cNvSpPr/>
            <p:nvPr/>
          </p:nvSpPr>
          <p:spPr>
            <a:xfrm>
              <a:off x="6270146" y="3149078"/>
              <a:ext cx="2267211" cy="977030"/>
            </a:xfrm>
            <a:prstGeom prst="wedgeRoundRectCallout">
              <a:avLst>
                <a:gd name="adj1" fmla="val 162"/>
                <a:gd name="adj2" fmla="val 701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Practice, man … practice!</a:t>
              </a:r>
            </a:p>
          </p:txBody>
        </p:sp>
      </p:grpSp>
    </p:spTree>
    <p:extLst>
      <p:ext uri="{BB962C8B-B14F-4D97-AF65-F5344CB8AC3E}">
        <p14:creationId xmlns:p14="http://schemas.microsoft.com/office/powerpoint/2010/main" val="11278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054E-A5B8-4216-BA27-B7E423395F49}"/>
              </a:ext>
            </a:extLst>
          </p:cNvPr>
          <p:cNvSpPr>
            <a:spLocks noGrp="1"/>
          </p:cNvSpPr>
          <p:nvPr>
            <p:ph type="title"/>
          </p:nvPr>
        </p:nvSpPr>
        <p:spPr/>
        <p:txBody>
          <a:bodyPr/>
          <a:lstStyle/>
          <a:p>
            <a:pPr algn="l"/>
            <a:r>
              <a:rPr lang="en-US" dirty="0"/>
              <a:t>Listen for how God redeems the believer.</a:t>
            </a:r>
          </a:p>
        </p:txBody>
      </p:sp>
      <p:sp>
        <p:nvSpPr>
          <p:cNvPr id="3" name="Content Placeholder 2">
            <a:extLst>
              <a:ext uri="{FF2B5EF4-FFF2-40B4-BE49-F238E27FC236}">
                <a16:creationId xmlns:a16="http://schemas.microsoft.com/office/drawing/2014/main" id="{216CD865-48FD-43EF-8231-8BC152B674DB}"/>
              </a:ext>
            </a:extLst>
          </p:cNvPr>
          <p:cNvSpPr>
            <a:spLocks noGrp="1"/>
          </p:cNvSpPr>
          <p:nvPr>
            <p:ph idx="1"/>
          </p:nvPr>
        </p:nvSpPr>
        <p:spPr/>
        <p:txBody>
          <a:bodyPr/>
          <a:lstStyle/>
          <a:p>
            <a:pPr marL="0" indent="0" algn="ctr">
              <a:buNone/>
            </a:pPr>
            <a:r>
              <a:rPr lang="en-US" dirty="0"/>
              <a:t>1 Peter 1:17-21 (NIV)   Since you call on a Father who judges each man's work impartially, live your lives as strangers here in reverent fear. 18  For you know that it was not with perishable things such as silver or gold that you were redeemed from the empty way of life handed down to you from your forefathers, </a:t>
            </a:r>
          </a:p>
        </p:txBody>
      </p:sp>
    </p:spTree>
    <p:extLst>
      <p:ext uri="{BB962C8B-B14F-4D97-AF65-F5344CB8AC3E}">
        <p14:creationId xmlns:p14="http://schemas.microsoft.com/office/powerpoint/2010/main" val="8084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193</TotalTime>
  <Words>1071</Words>
  <Application>Microsoft Office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Expression  of Our Hope</vt:lpstr>
      <vt:lpstr>Video Introduction</vt:lpstr>
      <vt:lpstr>Remember that time?</vt:lpstr>
      <vt:lpstr>Listen for a contrast in how to live.</vt:lpstr>
      <vt:lpstr>Living in Grace and Holiness</vt:lpstr>
      <vt:lpstr>Living in Grace and Holiness</vt:lpstr>
      <vt:lpstr>Living in Grace and Holiness</vt:lpstr>
      <vt:lpstr>Living in Grace and Holiness</vt:lpstr>
      <vt:lpstr>Listen for how God redeems the believer.</vt:lpstr>
      <vt:lpstr>Listen for how God redeems the believer.</vt:lpstr>
      <vt:lpstr>Redeemed from the World</vt:lpstr>
      <vt:lpstr>Redeemed from the World</vt:lpstr>
      <vt:lpstr>Redeemed from the World</vt:lpstr>
      <vt:lpstr>Listen for a contrast between temporary and permanent</vt:lpstr>
      <vt:lpstr>Listen for a contrast between temporary and permanent</vt:lpstr>
      <vt:lpstr>Remaining Pure</vt:lpstr>
      <vt:lpstr>Remaining Pure</vt:lpstr>
      <vt:lpstr>Application</vt:lpstr>
      <vt:lpstr>Application</vt:lpstr>
      <vt:lpstr>Application</vt:lpstr>
      <vt:lpstr>Family Activities</vt:lpstr>
      <vt:lpstr>The Expression  of Our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Expression  of Our Hope</dc:title>
  <dc:creator>Steve Armstrong</dc:creator>
  <cp:lastModifiedBy>Steve Armstrong</cp:lastModifiedBy>
  <cp:revision>5</cp:revision>
  <dcterms:created xsi:type="dcterms:W3CDTF">2020-05-29T12:37:54Z</dcterms:created>
  <dcterms:modified xsi:type="dcterms:W3CDTF">2020-05-29T15:51:12Z</dcterms:modified>
</cp:coreProperties>
</file>