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9" d="100"/>
          <a:sy n="79" d="100"/>
        </p:scale>
        <p:origin x="108"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6/12/2020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6/12/2020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inyurl.com/y8frzae4"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bpju556k"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Endurance of </a:t>
            </a:r>
            <a:br>
              <a:rPr lang="en-US" dirty="0"/>
            </a:br>
            <a:r>
              <a:rPr lang="en-US" dirty="0"/>
              <a:t>Our Hope</a:t>
            </a:r>
          </a:p>
        </p:txBody>
      </p:sp>
      <p:sp>
        <p:nvSpPr>
          <p:cNvPr id="3" name="Subtitle 2"/>
          <p:cNvSpPr>
            <a:spLocks noGrp="1"/>
          </p:cNvSpPr>
          <p:nvPr>
            <p:ph type="subTitle" idx="1"/>
          </p:nvPr>
        </p:nvSpPr>
        <p:spPr>
          <a:xfrm>
            <a:off x="1524000" y="3823854"/>
            <a:ext cx="9144000" cy="1433945"/>
          </a:xfrm>
        </p:spPr>
        <p:txBody>
          <a:bodyPr/>
          <a:lstStyle/>
          <a:p>
            <a:r>
              <a:rPr lang="en-US" dirty="0"/>
              <a:t>June 28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40494-005F-44D2-A476-E9C0FA195DB8}"/>
              </a:ext>
            </a:extLst>
          </p:cNvPr>
          <p:cNvSpPr>
            <a:spLocks noGrp="1"/>
          </p:cNvSpPr>
          <p:nvPr>
            <p:ph type="title"/>
          </p:nvPr>
        </p:nvSpPr>
        <p:spPr/>
        <p:txBody>
          <a:bodyPr/>
          <a:lstStyle/>
          <a:p>
            <a:r>
              <a:rPr lang="en-US" dirty="0"/>
              <a:t>Hope in Suffering</a:t>
            </a:r>
          </a:p>
        </p:txBody>
      </p:sp>
      <p:sp>
        <p:nvSpPr>
          <p:cNvPr id="3" name="Content Placeholder 2">
            <a:extLst>
              <a:ext uri="{FF2B5EF4-FFF2-40B4-BE49-F238E27FC236}">
                <a16:creationId xmlns:a16="http://schemas.microsoft.com/office/drawing/2014/main" id="{A96D3448-740B-45EB-ACA7-A12B2FAAC024}"/>
              </a:ext>
            </a:extLst>
          </p:cNvPr>
          <p:cNvSpPr>
            <a:spLocks noGrp="1"/>
          </p:cNvSpPr>
          <p:nvPr>
            <p:ph idx="1"/>
          </p:nvPr>
        </p:nvSpPr>
        <p:spPr/>
        <p:txBody>
          <a:bodyPr/>
          <a:lstStyle/>
          <a:p>
            <a:r>
              <a:rPr lang="en-US" dirty="0"/>
              <a:t>Peter said, “do not fear what they fear.”  What do you suppose “they” fear?</a:t>
            </a:r>
          </a:p>
          <a:p>
            <a:r>
              <a:rPr lang="en-US" dirty="0"/>
              <a:t>Why is it more important to do right than to fear these things?</a:t>
            </a:r>
          </a:p>
          <a:p>
            <a:r>
              <a:rPr lang="en-US" dirty="0"/>
              <a:t>When do sufferings and difficulties give us the opportunity to share our faith?</a:t>
            </a:r>
          </a:p>
        </p:txBody>
      </p:sp>
    </p:spTree>
    <p:extLst>
      <p:ext uri="{BB962C8B-B14F-4D97-AF65-F5344CB8AC3E}">
        <p14:creationId xmlns:p14="http://schemas.microsoft.com/office/powerpoint/2010/main" val="417539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8000-8190-4DEC-BF6E-C38A1802233C}"/>
              </a:ext>
            </a:extLst>
          </p:cNvPr>
          <p:cNvSpPr>
            <a:spLocks noGrp="1"/>
          </p:cNvSpPr>
          <p:nvPr>
            <p:ph type="title"/>
          </p:nvPr>
        </p:nvSpPr>
        <p:spPr/>
        <p:txBody>
          <a:bodyPr/>
          <a:lstStyle/>
          <a:p>
            <a:pPr algn="l"/>
            <a:r>
              <a:rPr lang="en-US" dirty="0"/>
              <a:t>Listen for a challenge.</a:t>
            </a:r>
          </a:p>
        </p:txBody>
      </p:sp>
      <p:sp>
        <p:nvSpPr>
          <p:cNvPr id="3" name="Content Placeholder 2">
            <a:extLst>
              <a:ext uri="{FF2B5EF4-FFF2-40B4-BE49-F238E27FC236}">
                <a16:creationId xmlns:a16="http://schemas.microsoft.com/office/drawing/2014/main" id="{49D9AFD1-5FD9-4D1F-8069-F794B966C4DC}"/>
              </a:ext>
            </a:extLst>
          </p:cNvPr>
          <p:cNvSpPr>
            <a:spLocks noGrp="1"/>
          </p:cNvSpPr>
          <p:nvPr>
            <p:ph idx="1"/>
          </p:nvPr>
        </p:nvSpPr>
        <p:spPr>
          <a:xfrm>
            <a:off x="1189972" y="1825625"/>
            <a:ext cx="9850677" cy="4351338"/>
          </a:xfrm>
        </p:spPr>
        <p:txBody>
          <a:bodyPr/>
          <a:lstStyle/>
          <a:p>
            <a:pPr marL="0" indent="0" algn="ctr">
              <a:buNone/>
            </a:pPr>
            <a:r>
              <a:rPr lang="en-US" dirty="0"/>
              <a:t>1 Peter 3:15-17 (NIV) 15  But in your hearts set apart Christ as Lord. Always be prepared to give an answer to everyone who asks you to give the reason for the hope that you have. But do this with gentleness and respect, 16  keeping a clear conscience, </a:t>
            </a:r>
          </a:p>
        </p:txBody>
      </p:sp>
    </p:spTree>
    <p:extLst>
      <p:ext uri="{BB962C8B-B14F-4D97-AF65-F5344CB8AC3E}">
        <p14:creationId xmlns:p14="http://schemas.microsoft.com/office/powerpoint/2010/main" val="385912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8000-8190-4DEC-BF6E-C38A1802233C}"/>
              </a:ext>
            </a:extLst>
          </p:cNvPr>
          <p:cNvSpPr>
            <a:spLocks noGrp="1"/>
          </p:cNvSpPr>
          <p:nvPr>
            <p:ph type="title"/>
          </p:nvPr>
        </p:nvSpPr>
        <p:spPr/>
        <p:txBody>
          <a:bodyPr/>
          <a:lstStyle/>
          <a:p>
            <a:pPr algn="l"/>
            <a:r>
              <a:rPr lang="en-US" dirty="0"/>
              <a:t>Listen for a challenge.</a:t>
            </a:r>
          </a:p>
        </p:txBody>
      </p:sp>
      <p:sp>
        <p:nvSpPr>
          <p:cNvPr id="3" name="Content Placeholder 2">
            <a:extLst>
              <a:ext uri="{FF2B5EF4-FFF2-40B4-BE49-F238E27FC236}">
                <a16:creationId xmlns:a16="http://schemas.microsoft.com/office/drawing/2014/main" id="{49D9AFD1-5FD9-4D1F-8069-F794B966C4DC}"/>
              </a:ext>
            </a:extLst>
          </p:cNvPr>
          <p:cNvSpPr>
            <a:spLocks noGrp="1"/>
          </p:cNvSpPr>
          <p:nvPr>
            <p:ph idx="1"/>
          </p:nvPr>
        </p:nvSpPr>
        <p:spPr>
          <a:xfrm>
            <a:off x="1189972" y="2066795"/>
            <a:ext cx="9850677" cy="4110168"/>
          </a:xfrm>
        </p:spPr>
        <p:txBody>
          <a:bodyPr/>
          <a:lstStyle/>
          <a:p>
            <a:pPr marL="0" indent="0" algn="ctr">
              <a:buNone/>
            </a:pPr>
            <a:r>
              <a:rPr lang="en-US" dirty="0"/>
              <a:t>so that those who speak maliciously against your good behavior in Christ may be ashamed of their slander. 17  It is better, if it is God's will, to suffer for doing good than for doing evil.</a:t>
            </a:r>
          </a:p>
        </p:txBody>
      </p:sp>
      <p:pic>
        <p:nvPicPr>
          <p:cNvPr id="4" name="Picture 3">
            <a:extLst>
              <a:ext uri="{FF2B5EF4-FFF2-40B4-BE49-F238E27FC236}">
                <a16:creationId xmlns:a16="http://schemas.microsoft.com/office/drawing/2014/main" id="{B4BFAC8F-A1E3-4EB6-B8C6-7282AC0A15BF}"/>
              </a:ext>
            </a:extLst>
          </p:cNvPr>
          <p:cNvPicPr>
            <a:picLocks noChangeAspect="1"/>
          </p:cNvPicPr>
          <p:nvPr/>
        </p:nvPicPr>
        <p:blipFill>
          <a:blip r:embed="rId2"/>
          <a:stretch>
            <a:fillRect/>
          </a:stretch>
        </p:blipFill>
        <p:spPr>
          <a:xfrm>
            <a:off x="4943202" y="4706347"/>
            <a:ext cx="1904762"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0833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5FBE0-24C0-4C47-B26F-44F2244E3833}"/>
              </a:ext>
            </a:extLst>
          </p:cNvPr>
          <p:cNvSpPr>
            <a:spLocks noGrp="1"/>
          </p:cNvSpPr>
          <p:nvPr>
            <p:ph type="title"/>
          </p:nvPr>
        </p:nvSpPr>
        <p:spPr/>
        <p:txBody>
          <a:bodyPr/>
          <a:lstStyle/>
          <a:p>
            <a:r>
              <a:rPr lang="en-US" dirty="0"/>
              <a:t>Giving an Answer</a:t>
            </a:r>
          </a:p>
        </p:txBody>
      </p:sp>
      <p:sp>
        <p:nvSpPr>
          <p:cNvPr id="3" name="Content Placeholder 2">
            <a:extLst>
              <a:ext uri="{FF2B5EF4-FFF2-40B4-BE49-F238E27FC236}">
                <a16:creationId xmlns:a16="http://schemas.microsoft.com/office/drawing/2014/main" id="{9BF0B6EF-0C75-4279-A723-54DD2A138728}"/>
              </a:ext>
            </a:extLst>
          </p:cNvPr>
          <p:cNvSpPr>
            <a:spLocks noGrp="1"/>
          </p:cNvSpPr>
          <p:nvPr>
            <p:ph idx="1"/>
          </p:nvPr>
        </p:nvSpPr>
        <p:spPr/>
        <p:txBody>
          <a:bodyPr/>
          <a:lstStyle/>
          <a:p>
            <a:r>
              <a:rPr lang="en-US" dirty="0"/>
              <a:t>What is the meaning of “set apart Christ as Lord”?</a:t>
            </a:r>
          </a:p>
          <a:p>
            <a:r>
              <a:rPr lang="en-US" dirty="0"/>
              <a:t>Why is this a critical decision </a:t>
            </a:r>
            <a:br>
              <a:rPr lang="en-US" dirty="0"/>
            </a:br>
            <a:r>
              <a:rPr lang="en-US" dirty="0"/>
              <a:t>for the believer? </a:t>
            </a:r>
          </a:p>
          <a:p>
            <a:endParaRPr lang="en-US" dirty="0"/>
          </a:p>
        </p:txBody>
      </p:sp>
      <p:pic>
        <p:nvPicPr>
          <p:cNvPr id="2050" name="Picture 2">
            <a:extLst>
              <a:ext uri="{FF2B5EF4-FFF2-40B4-BE49-F238E27FC236}">
                <a16:creationId xmlns:a16="http://schemas.microsoft.com/office/drawing/2014/main" id="{830F0A9D-57A0-4E53-AE65-6EC947B50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748"/>
          <a:stretch>
            <a:fillRect/>
          </a:stretch>
        </p:blipFill>
        <p:spPr bwMode="auto">
          <a:xfrm>
            <a:off x="7509440" y="2586712"/>
            <a:ext cx="2962318" cy="36753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DB591AEC-D687-457F-9C56-2C2F50C0F3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893"/>
          <a:stretch/>
        </p:blipFill>
        <p:spPr bwMode="auto">
          <a:xfrm>
            <a:off x="4797470" y="3670125"/>
            <a:ext cx="2080204" cy="2393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49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77804-2296-45EB-B584-DC767CE7B44C}"/>
              </a:ext>
            </a:extLst>
          </p:cNvPr>
          <p:cNvSpPr>
            <a:spLocks noGrp="1"/>
          </p:cNvSpPr>
          <p:nvPr>
            <p:ph type="title"/>
          </p:nvPr>
        </p:nvSpPr>
        <p:spPr/>
        <p:txBody>
          <a:bodyPr/>
          <a:lstStyle/>
          <a:p>
            <a:r>
              <a:rPr lang="en-US" dirty="0"/>
              <a:t>Giving an Answer</a:t>
            </a:r>
          </a:p>
        </p:txBody>
      </p:sp>
      <p:sp>
        <p:nvSpPr>
          <p:cNvPr id="3" name="Content Placeholder 2">
            <a:extLst>
              <a:ext uri="{FF2B5EF4-FFF2-40B4-BE49-F238E27FC236}">
                <a16:creationId xmlns:a16="http://schemas.microsoft.com/office/drawing/2014/main" id="{109CE586-61F9-45F7-A7C5-7BA7D691DF4E}"/>
              </a:ext>
            </a:extLst>
          </p:cNvPr>
          <p:cNvSpPr>
            <a:spLocks noGrp="1"/>
          </p:cNvSpPr>
          <p:nvPr>
            <p:ph idx="1"/>
          </p:nvPr>
        </p:nvSpPr>
        <p:spPr/>
        <p:txBody>
          <a:bodyPr/>
          <a:lstStyle/>
          <a:p>
            <a:r>
              <a:rPr lang="en-US" dirty="0"/>
              <a:t>Why do you think Peter thought it was important to be ready to be able to respond to inquirers about hope? </a:t>
            </a:r>
          </a:p>
          <a:p>
            <a:r>
              <a:rPr lang="en-US" dirty="0"/>
              <a:t>What relevance does this have for contemporary believers? </a:t>
            </a:r>
          </a:p>
          <a:p>
            <a:r>
              <a:rPr lang="en-US" dirty="0"/>
              <a:t>How do we begin to understand and to prepare to explain your hope in Christ?</a:t>
            </a:r>
          </a:p>
        </p:txBody>
      </p:sp>
    </p:spTree>
    <p:extLst>
      <p:ext uri="{BB962C8B-B14F-4D97-AF65-F5344CB8AC3E}">
        <p14:creationId xmlns:p14="http://schemas.microsoft.com/office/powerpoint/2010/main" val="34417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75CEA-55A8-44AD-B640-4FC16007DDB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1AC1DE5-ACA3-46B9-9BB3-E08EE2FBCD69}"/>
              </a:ext>
            </a:extLst>
          </p:cNvPr>
          <p:cNvSpPr>
            <a:spLocks noGrp="1"/>
          </p:cNvSpPr>
          <p:nvPr>
            <p:ph idx="1"/>
          </p:nvPr>
        </p:nvSpPr>
        <p:spPr>
          <a:xfrm>
            <a:off x="838200" y="2116899"/>
            <a:ext cx="10515600" cy="4060064"/>
          </a:xfrm>
        </p:spPr>
        <p:txBody>
          <a:bodyPr/>
          <a:lstStyle/>
          <a:p>
            <a:r>
              <a:rPr lang="en-US" dirty="0"/>
              <a:t>Surrender. </a:t>
            </a:r>
          </a:p>
          <a:p>
            <a:pPr lvl="1"/>
            <a:r>
              <a:rPr lang="en-US" dirty="0"/>
              <a:t>Choose to see your life and circumstances from God’s perspective. </a:t>
            </a:r>
          </a:p>
          <a:p>
            <a:pPr lvl="1"/>
            <a:r>
              <a:rPr lang="en-US" dirty="0"/>
              <a:t>Acknowledge the lordship of Christ and trust Him regardless of the actions of others.</a:t>
            </a:r>
          </a:p>
          <a:p>
            <a:endParaRPr lang="en-US" dirty="0"/>
          </a:p>
        </p:txBody>
      </p:sp>
    </p:spTree>
    <p:extLst>
      <p:ext uri="{BB962C8B-B14F-4D97-AF65-F5344CB8AC3E}">
        <p14:creationId xmlns:p14="http://schemas.microsoft.com/office/powerpoint/2010/main" val="1753797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75CEA-55A8-44AD-B640-4FC16007DDB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1AC1DE5-ACA3-46B9-9BB3-E08EE2FBCD69}"/>
              </a:ext>
            </a:extLst>
          </p:cNvPr>
          <p:cNvSpPr>
            <a:spLocks noGrp="1"/>
          </p:cNvSpPr>
          <p:nvPr>
            <p:ph idx="1"/>
          </p:nvPr>
        </p:nvSpPr>
        <p:spPr/>
        <p:txBody>
          <a:bodyPr/>
          <a:lstStyle/>
          <a:p>
            <a:r>
              <a:rPr lang="en-US" dirty="0"/>
              <a:t>Bless. </a:t>
            </a:r>
          </a:p>
          <a:p>
            <a:pPr lvl="1"/>
            <a:r>
              <a:rPr lang="en-US" dirty="0"/>
              <a:t>Think about someone who may have treated you like an enemy. </a:t>
            </a:r>
          </a:p>
          <a:p>
            <a:pPr lvl="1"/>
            <a:r>
              <a:rPr lang="en-US" dirty="0"/>
              <a:t>Consider if you have treated another person like an enemy</a:t>
            </a:r>
          </a:p>
          <a:p>
            <a:pPr lvl="1"/>
            <a:r>
              <a:rPr lang="en-US" dirty="0"/>
              <a:t>For either situation, seek to bless that person with love, compassion, and humility. </a:t>
            </a:r>
          </a:p>
          <a:p>
            <a:endParaRPr lang="en-US" dirty="0"/>
          </a:p>
        </p:txBody>
      </p:sp>
    </p:spTree>
    <p:extLst>
      <p:ext uri="{BB962C8B-B14F-4D97-AF65-F5344CB8AC3E}">
        <p14:creationId xmlns:p14="http://schemas.microsoft.com/office/powerpoint/2010/main" val="3435682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75CEA-55A8-44AD-B640-4FC16007DDB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1AC1DE5-ACA3-46B9-9BB3-E08EE2FBCD69}"/>
              </a:ext>
            </a:extLst>
          </p:cNvPr>
          <p:cNvSpPr>
            <a:spLocks noGrp="1"/>
          </p:cNvSpPr>
          <p:nvPr>
            <p:ph idx="1"/>
          </p:nvPr>
        </p:nvSpPr>
        <p:spPr/>
        <p:txBody>
          <a:bodyPr/>
          <a:lstStyle/>
          <a:p>
            <a:r>
              <a:rPr lang="en-US" dirty="0"/>
              <a:t>Defend. </a:t>
            </a:r>
          </a:p>
          <a:p>
            <a:pPr lvl="1"/>
            <a:r>
              <a:rPr lang="en-US" dirty="0"/>
              <a:t>Ask the Lord for opportunities to display and defend the hope that is in you. </a:t>
            </a:r>
          </a:p>
          <a:p>
            <a:pPr lvl="1"/>
            <a:r>
              <a:rPr lang="en-US" dirty="0"/>
              <a:t>When the Lord opens that door, be ready to verbally testify of your hope in Christ. </a:t>
            </a:r>
          </a:p>
          <a:p>
            <a:endParaRPr lang="en-US" dirty="0"/>
          </a:p>
        </p:txBody>
      </p:sp>
    </p:spTree>
    <p:extLst>
      <p:ext uri="{BB962C8B-B14F-4D97-AF65-F5344CB8AC3E}">
        <p14:creationId xmlns:p14="http://schemas.microsoft.com/office/powerpoint/2010/main" val="2196629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027D-EA11-4201-A196-C6027CB7BE67}"/>
              </a:ext>
            </a:extLst>
          </p:cNvPr>
          <p:cNvSpPr>
            <a:spLocks noGrp="1"/>
          </p:cNvSpPr>
          <p:nvPr>
            <p:ph type="title"/>
          </p:nvPr>
        </p:nvSpPr>
        <p:spPr/>
        <p:txBody>
          <a:bodyPr/>
          <a:lstStyle/>
          <a:p>
            <a:r>
              <a:rPr lang="en-US" dirty="0"/>
              <a:t>Family Activities</a:t>
            </a:r>
          </a:p>
        </p:txBody>
      </p:sp>
      <p:pic>
        <p:nvPicPr>
          <p:cNvPr id="5" name="Picture 4">
            <a:extLst>
              <a:ext uri="{FF2B5EF4-FFF2-40B4-BE49-F238E27FC236}">
                <a16:creationId xmlns:a16="http://schemas.microsoft.com/office/drawing/2014/main" id="{65C7F512-7393-437A-A32C-856CE661D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69803">
            <a:off x="902331" y="2455101"/>
            <a:ext cx="5852915" cy="4095182"/>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5">
            <a:extLst>
              <a:ext uri="{FF2B5EF4-FFF2-40B4-BE49-F238E27FC236}">
                <a16:creationId xmlns:a16="http://schemas.microsoft.com/office/drawing/2014/main" id="{B424DD36-CD05-4171-A74E-87732228EAE6}"/>
              </a:ext>
            </a:extLst>
          </p:cNvPr>
          <p:cNvSpPr/>
          <p:nvPr/>
        </p:nvSpPr>
        <p:spPr>
          <a:xfrm>
            <a:off x="6037545" y="1628384"/>
            <a:ext cx="4446740" cy="1966586"/>
          </a:xfrm>
          <a:prstGeom prst="wedgeRoundRectCallout">
            <a:avLst>
              <a:gd name="adj1" fmla="val -72101"/>
              <a:gd name="adj2" fmla="val 57404"/>
              <a:gd name="adj3" fmla="val 16667"/>
            </a:avLst>
          </a:prstGeom>
          <a:effectLst>
            <a:outerShdw blurRad="101600" dist="1016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Comic Sans MS" panose="030F0702030302020204" pitchFamily="66" charset="0"/>
              </a:rPr>
              <a:t>This endurance stuff is HARD!  You can learn more about the </a:t>
            </a:r>
            <a:r>
              <a:rPr lang="en-US" sz="2000" b="1" dirty="0">
                <a:latin typeface="Comic Sans MS" panose="030F0702030302020204" pitchFamily="66" charset="0"/>
              </a:rPr>
              <a:t>Endurance of Our Hope </a:t>
            </a:r>
            <a:r>
              <a:rPr lang="en-US" sz="2000" dirty="0">
                <a:latin typeface="Comic Sans MS" panose="030F0702030302020204" pitchFamily="66" charset="0"/>
              </a:rPr>
              <a:t>with some fun Family Activities.  Check out </a:t>
            </a:r>
            <a:r>
              <a:rPr lang="en-US" sz="1800" u="sng" dirty="0">
                <a:solidFill>
                  <a:srgbClr val="0563C1"/>
                </a:solidFill>
                <a:effectLst/>
                <a:latin typeface="Comic Sans MS" panose="030F0702030302020204" pitchFamily="66" charset="0"/>
                <a:ea typeface="Times New Roman" panose="02020603050405020304" pitchFamily="18" charset="0"/>
                <a:hlinkClick r:id="rId3"/>
              </a:rPr>
              <a:t>https://tinyurl.com/y8frzae4</a:t>
            </a:r>
            <a:r>
              <a:rPr lang="en-US" dirty="0">
                <a:solidFill>
                  <a:srgbClr val="0563C1"/>
                </a:solidFill>
                <a:latin typeface="Comic Sans MS" panose="030F0702030302020204" pitchFamily="66" charset="0"/>
                <a:ea typeface="Times New Roman" panose="02020603050405020304" pitchFamily="18" charset="0"/>
              </a:rPr>
              <a:t> .  </a:t>
            </a:r>
            <a:endParaRPr lang="en-US" sz="2000" dirty="0">
              <a:latin typeface="Comic Sans MS" panose="030F0702030302020204" pitchFamily="66" charset="0"/>
            </a:endParaRPr>
          </a:p>
        </p:txBody>
      </p:sp>
    </p:spTree>
    <p:extLst>
      <p:ext uri="{BB962C8B-B14F-4D97-AF65-F5344CB8AC3E}">
        <p14:creationId xmlns:p14="http://schemas.microsoft.com/office/powerpoint/2010/main" val="921293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Endurance of </a:t>
            </a:r>
            <a:br>
              <a:rPr lang="en-US" dirty="0"/>
            </a:br>
            <a:r>
              <a:rPr lang="en-US" dirty="0"/>
              <a:t>Our Hope</a:t>
            </a:r>
          </a:p>
        </p:txBody>
      </p:sp>
      <p:sp>
        <p:nvSpPr>
          <p:cNvPr id="3" name="Subtitle 2"/>
          <p:cNvSpPr>
            <a:spLocks noGrp="1"/>
          </p:cNvSpPr>
          <p:nvPr>
            <p:ph type="subTitle" idx="1"/>
          </p:nvPr>
        </p:nvSpPr>
        <p:spPr>
          <a:xfrm>
            <a:off x="1524000" y="3823854"/>
            <a:ext cx="9144000" cy="1433945"/>
          </a:xfrm>
        </p:spPr>
        <p:txBody>
          <a:bodyPr/>
          <a:lstStyle/>
          <a:p>
            <a:r>
              <a:rPr lang="en-US" dirty="0"/>
              <a:t>June 28</a:t>
            </a:r>
          </a:p>
        </p:txBody>
      </p:sp>
    </p:spTree>
    <p:extLst>
      <p:ext uri="{BB962C8B-B14F-4D97-AF65-F5344CB8AC3E}">
        <p14:creationId xmlns:p14="http://schemas.microsoft.com/office/powerpoint/2010/main" val="216610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F4E046-C40D-4189-AF6A-71AF6C974E0A}"/>
              </a:ext>
            </a:extLst>
          </p:cNvPr>
          <p:cNvSpPr>
            <a:spLocks noGrp="1"/>
          </p:cNvSpPr>
          <p:nvPr>
            <p:ph type="title"/>
          </p:nvPr>
        </p:nvSpPr>
        <p:spPr/>
        <p:txBody>
          <a:bodyPr/>
          <a:lstStyle/>
          <a:p>
            <a:r>
              <a:rPr lang="en-US" dirty="0"/>
              <a:t>Video Introduction</a:t>
            </a:r>
          </a:p>
        </p:txBody>
      </p:sp>
      <p:pic>
        <p:nvPicPr>
          <p:cNvPr id="6" name="Picture 5">
            <a:hlinkClick r:id="rId2"/>
            <a:extLst>
              <a:ext uri="{FF2B5EF4-FFF2-40B4-BE49-F238E27FC236}">
                <a16:creationId xmlns:a16="http://schemas.microsoft.com/office/drawing/2014/main" id="{EF8FBDE8-D251-4116-AC4D-FD3052F33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3372" y="1284859"/>
            <a:ext cx="7090263" cy="4834547"/>
          </a:xfrm>
          <a:prstGeom prst="rect">
            <a:avLst/>
          </a:prstGeom>
        </p:spPr>
      </p:pic>
      <p:sp>
        <p:nvSpPr>
          <p:cNvPr id="7" name="TextBox 6">
            <a:extLst>
              <a:ext uri="{FF2B5EF4-FFF2-40B4-BE49-F238E27FC236}">
                <a16:creationId xmlns:a16="http://schemas.microsoft.com/office/drawing/2014/main" id="{1AD8FD06-40F0-4FD4-B1AF-AFED4B81683A}"/>
              </a:ext>
            </a:extLst>
          </p:cNvPr>
          <p:cNvSpPr txBox="1"/>
          <p:nvPr/>
        </p:nvSpPr>
        <p:spPr>
          <a:xfrm>
            <a:off x="4560125" y="5783283"/>
            <a:ext cx="3396343" cy="461665"/>
          </a:xfrm>
          <a:prstGeom prst="rect">
            <a:avLst/>
          </a:prstGeom>
          <a:noFill/>
        </p:spPr>
        <p:txBody>
          <a:bodyPr wrap="square" rtlCol="0">
            <a:spAutoFit/>
          </a:bodyPr>
          <a:lstStyle/>
          <a:p>
            <a:pPr algn="ctr"/>
            <a:r>
              <a:rPr lang="en-US" sz="2400" dirty="0">
                <a:hlinkClick r:id="rId2"/>
              </a:rPr>
              <a:t>Watch Video</a:t>
            </a:r>
            <a:endParaRPr lang="en-US" sz="2400" dirty="0"/>
          </a:p>
        </p:txBody>
      </p:sp>
    </p:spTree>
    <p:extLst>
      <p:ext uri="{BB962C8B-B14F-4D97-AF65-F5344CB8AC3E}">
        <p14:creationId xmlns:p14="http://schemas.microsoft.com/office/powerpoint/2010/main" val="375418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87108A-EE68-44FC-9C7F-10B028BD8F49}"/>
              </a:ext>
            </a:extLst>
          </p:cNvPr>
          <p:cNvSpPr>
            <a:spLocks noGrp="1"/>
          </p:cNvSpPr>
          <p:nvPr>
            <p:ph type="title"/>
          </p:nvPr>
        </p:nvSpPr>
        <p:spPr/>
        <p:txBody>
          <a:bodyPr/>
          <a:lstStyle/>
          <a:p>
            <a:r>
              <a:rPr lang="en-US" dirty="0"/>
              <a:t>Be honest, now …</a:t>
            </a:r>
          </a:p>
        </p:txBody>
      </p:sp>
      <p:sp>
        <p:nvSpPr>
          <p:cNvPr id="4" name="Content Placeholder 3">
            <a:extLst>
              <a:ext uri="{FF2B5EF4-FFF2-40B4-BE49-F238E27FC236}">
                <a16:creationId xmlns:a16="http://schemas.microsoft.com/office/drawing/2014/main" id="{2E30540B-78C9-4D1B-B86F-0556559E6479}"/>
              </a:ext>
            </a:extLst>
          </p:cNvPr>
          <p:cNvSpPr>
            <a:spLocks noGrp="1"/>
          </p:cNvSpPr>
          <p:nvPr>
            <p:ph idx="1"/>
          </p:nvPr>
        </p:nvSpPr>
        <p:spPr/>
        <p:txBody>
          <a:bodyPr/>
          <a:lstStyle/>
          <a:p>
            <a:r>
              <a:rPr lang="en-US" dirty="0"/>
              <a:t>When has your endurance really been tested?</a:t>
            </a:r>
          </a:p>
          <a:p>
            <a:r>
              <a:rPr lang="en-US" dirty="0">
                <a:solidFill>
                  <a:srgbClr val="C00000"/>
                </a:solidFill>
              </a:rPr>
              <a:t>Our endurance is severely tested when problems persist for extended periods.</a:t>
            </a:r>
          </a:p>
          <a:p>
            <a:pPr lvl="1"/>
            <a:r>
              <a:rPr lang="en-US" dirty="0">
                <a:solidFill>
                  <a:srgbClr val="C00000"/>
                </a:solidFill>
              </a:rPr>
              <a:t>Suffering can be physical, emotional, financial, or in many other ways.</a:t>
            </a:r>
          </a:p>
          <a:p>
            <a:pPr lvl="1"/>
            <a:r>
              <a:rPr lang="en-US" dirty="0">
                <a:solidFill>
                  <a:srgbClr val="C00000"/>
                </a:solidFill>
              </a:rPr>
              <a:t>Today we consider how we can</a:t>
            </a:r>
            <a:r>
              <a:rPr lang="en-US" dirty="0"/>
              <a:t> </a:t>
            </a:r>
            <a:r>
              <a:rPr lang="en-US" dirty="0">
                <a:solidFill>
                  <a:srgbClr val="C00000"/>
                </a:solidFill>
              </a:rPr>
              <a:t>endure suffering because of our hope in Christ.</a:t>
            </a:r>
          </a:p>
          <a:p>
            <a:endParaRPr lang="en-US" dirty="0"/>
          </a:p>
        </p:txBody>
      </p:sp>
      <p:grpSp>
        <p:nvGrpSpPr>
          <p:cNvPr id="10" name="Group 9">
            <a:extLst>
              <a:ext uri="{FF2B5EF4-FFF2-40B4-BE49-F238E27FC236}">
                <a16:creationId xmlns:a16="http://schemas.microsoft.com/office/drawing/2014/main" id="{E07F1B30-8C8B-4F2E-BA5C-C6FD7D613462}"/>
              </a:ext>
            </a:extLst>
          </p:cNvPr>
          <p:cNvGrpSpPr/>
          <p:nvPr/>
        </p:nvGrpSpPr>
        <p:grpSpPr>
          <a:xfrm>
            <a:off x="1836748" y="2292263"/>
            <a:ext cx="9538113" cy="3615129"/>
            <a:chOff x="1836748" y="2292263"/>
            <a:chExt cx="9538113" cy="3615129"/>
          </a:xfrm>
        </p:grpSpPr>
        <p:pic>
          <p:nvPicPr>
            <p:cNvPr id="1026" name="Picture 2" descr="Public Domain Clip Art Image | phone | ID: 13970280015252 ...">
              <a:extLst>
                <a:ext uri="{FF2B5EF4-FFF2-40B4-BE49-F238E27FC236}">
                  <a16:creationId xmlns:a16="http://schemas.microsoft.com/office/drawing/2014/main" id="{BDD2340C-44D5-447D-A657-ABF502BC9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218" y="3862959"/>
              <a:ext cx="2747375" cy="20444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Lightning Bolt 1">
              <a:extLst>
                <a:ext uri="{FF2B5EF4-FFF2-40B4-BE49-F238E27FC236}">
                  <a16:creationId xmlns:a16="http://schemas.microsoft.com/office/drawing/2014/main" id="{9EED782D-7A74-4DBC-AD0C-0E3A558F2A6C}"/>
                </a:ext>
              </a:extLst>
            </p:cNvPr>
            <p:cNvSpPr/>
            <p:nvPr/>
          </p:nvSpPr>
          <p:spPr>
            <a:xfrm flipH="1">
              <a:off x="5298508" y="3645075"/>
              <a:ext cx="538619" cy="764088"/>
            </a:xfrm>
            <a:prstGeom prst="lightningBol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Star: 16 Points 5">
              <a:extLst>
                <a:ext uri="{FF2B5EF4-FFF2-40B4-BE49-F238E27FC236}">
                  <a16:creationId xmlns:a16="http://schemas.microsoft.com/office/drawing/2014/main" id="{58953092-34CB-40D0-9BC4-9896B70506C0}"/>
                </a:ext>
              </a:extLst>
            </p:cNvPr>
            <p:cNvSpPr/>
            <p:nvPr/>
          </p:nvSpPr>
          <p:spPr>
            <a:xfrm>
              <a:off x="4847571" y="2292263"/>
              <a:ext cx="3131507" cy="1929009"/>
            </a:xfrm>
            <a:prstGeom prst="star1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i="0" dirty="0">
                  <a:solidFill>
                    <a:schemeClr val="tx1"/>
                  </a:solidFill>
                  <a:effectLst/>
                  <a:latin typeface="Comic Sans MS" panose="030F0702030302020204" pitchFamily="66" charset="0"/>
                </a:rPr>
                <a:t> </a:t>
              </a:r>
              <a:r>
                <a:rPr lang="en-US" b="0" i="0" dirty="0">
                  <a:solidFill>
                    <a:schemeClr val="tx1"/>
                  </a:solidFill>
                  <a:effectLst/>
                  <a:latin typeface="Comic Sans MS" panose="030F0702030302020204" pitchFamily="66" charset="0"/>
                </a:rPr>
                <a:t>All of our employees are assisting other clients.  …</a:t>
              </a:r>
              <a:endParaRPr lang="en-US" dirty="0">
                <a:solidFill>
                  <a:schemeClr val="tx1"/>
                </a:solidFill>
                <a:latin typeface="Comic Sans MS" panose="030F0702030302020204" pitchFamily="66" charset="0"/>
              </a:endParaRPr>
            </a:p>
          </p:txBody>
        </p:sp>
        <p:pic>
          <p:nvPicPr>
            <p:cNvPr id="5" name="Picture 4">
              <a:extLst>
                <a:ext uri="{FF2B5EF4-FFF2-40B4-BE49-F238E27FC236}">
                  <a16:creationId xmlns:a16="http://schemas.microsoft.com/office/drawing/2014/main" id="{1011011F-DDDF-4F26-BC88-D8885235A45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556" b="95455" l="4000" r="95500">
                          <a14:foregroundMark x1="41500" y1="30303" x2="41500" y2="30303"/>
                          <a14:foregroundMark x1="51000" y1="36869" x2="51000" y2="36869"/>
                          <a14:foregroundMark x1="52000" y1="30808" x2="52000" y2="30808"/>
                          <a14:foregroundMark x1="63500" y1="39394" x2="63500" y2="39394"/>
                          <a14:foregroundMark x1="85000" y1="37374" x2="85000" y2="37374"/>
                          <a14:foregroundMark x1="85000" y1="37374" x2="85000" y2="37374"/>
                          <a14:foregroundMark x1="80000" y1="23737" x2="80000" y2="23737"/>
                          <a14:foregroundMark x1="80000" y1="23737" x2="80000" y2="23737"/>
                          <a14:foregroundMark x1="34500" y1="9596" x2="34500" y2="9596"/>
                          <a14:foregroundMark x1="34500" y1="9596" x2="34500" y2="9596"/>
                          <a14:foregroundMark x1="15500" y1="40909" x2="15500" y2="40909"/>
                          <a14:foregroundMark x1="15500" y1="40909" x2="15500" y2="40909"/>
                          <a14:foregroundMark x1="15500" y1="53535" x2="15500" y2="53535"/>
                          <a14:foregroundMark x1="15500" y1="53535" x2="15500" y2="53535"/>
                          <a14:foregroundMark x1="16000" y1="67677" x2="16000" y2="70202"/>
                          <a14:foregroundMark x1="25000" y1="78283" x2="25000" y2="78283"/>
                          <a14:foregroundMark x1="46500" y1="76263" x2="46500" y2="76263"/>
                          <a14:foregroundMark x1="45500" y1="71212" x2="45500" y2="71212"/>
                          <a14:foregroundMark x1="45500" y1="71212" x2="45500" y2="71212"/>
                          <a14:foregroundMark x1="37000" y1="55051" x2="37000" y2="55051"/>
                          <a14:foregroundMark x1="37000" y1="55051" x2="37000" y2="55051"/>
                          <a14:foregroundMark x1="37000" y1="55051" x2="37000" y2="55051"/>
                          <a14:foregroundMark x1="35000" y1="32323" x2="35000" y2="32323"/>
                          <a14:foregroundMark x1="35000" y1="32323" x2="35000" y2="32323"/>
                          <a14:foregroundMark x1="43000" y1="30303" x2="43000" y2="30303"/>
                          <a14:foregroundMark x1="44500" y1="30303" x2="44500" y2="30303"/>
                          <a14:foregroundMark x1="45500" y1="28788" x2="45500" y2="28788"/>
                          <a14:foregroundMark x1="45500" y1="35354" x2="45500" y2="35354"/>
                          <a14:foregroundMark x1="45500" y1="35354" x2="45500" y2="35354"/>
                          <a14:foregroundMark x1="87500" y1="70707" x2="87500" y2="68687"/>
                          <a14:foregroundMark x1="87500" y1="67677" x2="87500" y2="65657"/>
                          <a14:foregroundMark x1="87500" y1="63636" x2="87500" y2="59596"/>
                          <a14:foregroundMark x1="87500" y1="57576" x2="87500" y2="57576"/>
                          <a14:foregroundMark x1="87000" y1="55051" x2="87000" y2="51010"/>
                          <a14:foregroundMark x1="86500" y1="47475" x2="85500" y2="42929"/>
                          <a14:foregroundMark x1="85000" y1="39394" x2="84500" y2="37374"/>
                          <a14:foregroundMark x1="84500" y1="35354" x2="83000" y2="32323"/>
                          <a14:foregroundMark x1="82500" y1="29798" x2="82000" y2="27778"/>
                          <a14:foregroundMark x1="81000" y1="26768" x2="81000" y2="26768"/>
                          <a14:foregroundMark x1="80000" y1="22727" x2="77000" y2="20707"/>
                          <a14:foregroundMark x1="75000" y1="18182" x2="75000" y2="18182"/>
                          <a14:foregroundMark x1="74500" y1="17172" x2="74500" y2="17172"/>
                          <a14:foregroundMark x1="73000" y1="17172" x2="71500" y2="15152"/>
                          <a14:foregroundMark x1="69500" y1="14141" x2="69500" y2="14141"/>
                          <a14:foregroundMark x1="67500" y1="12121" x2="62500" y2="10101"/>
                          <a14:foregroundMark x1="57500" y1="10101" x2="57500" y2="10101"/>
                          <a14:foregroundMark x1="53500" y1="10101" x2="50000" y2="10101"/>
                          <a14:foregroundMark x1="38500" y1="9596" x2="36500" y2="9596"/>
                          <a14:foregroundMark x1="34000" y1="9596" x2="34000" y2="9596"/>
                          <a14:foregroundMark x1="27000" y1="13131" x2="27000" y2="13131"/>
                          <a14:foregroundMark x1="25000" y1="16162" x2="24000" y2="19697"/>
                          <a14:foregroundMark x1="23500" y1="21717" x2="23500" y2="21717"/>
                          <a14:foregroundMark x1="20500" y1="25758" x2="20500" y2="25758"/>
                          <a14:foregroundMark x1="16000" y1="28283" x2="16000" y2="28283"/>
                          <a14:foregroundMark x1="15500" y1="30808" x2="14500" y2="32828"/>
                          <a14:foregroundMark x1="14000" y1="37374" x2="14000" y2="39394"/>
                          <a14:foregroundMark x1="14000" y1="41414" x2="14000" y2="41414"/>
                          <a14:foregroundMark x1="14000" y1="45960" x2="14000" y2="45960"/>
                          <a14:foregroundMark x1="14000" y1="46970" x2="14000" y2="46970"/>
                          <a14:foregroundMark x1="14000" y1="47980" x2="14000" y2="47980"/>
                          <a14:foregroundMark x1="14500" y1="51010" x2="16000" y2="53030"/>
                          <a14:foregroundMark x1="16500" y1="55556" x2="18000" y2="58081"/>
                          <a14:foregroundMark x1="19500" y1="61616" x2="20000" y2="71212"/>
                          <a14:foregroundMark x1="20000" y1="71212" x2="20000" y2="71212"/>
                          <a14:foregroundMark x1="20000" y1="72727" x2="20000" y2="72727"/>
                          <a14:foregroundMark x1="20500" y1="76263" x2="20500" y2="76263"/>
                          <a14:foregroundMark x1="22500" y1="78283" x2="22500" y2="78283"/>
                          <a14:foregroundMark x1="24000" y1="81313" x2="24000" y2="81313"/>
                          <a14:foregroundMark x1="34500" y1="87374" x2="34500" y2="87374"/>
                          <a14:foregroundMark x1="35000" y1="87374" x2="35000" y2="87374"/>
                          <a14:foregroundMark x1="38500" y1="89394" x2="40500" y2="90909"/>
                          <a14:foregroundMark x1="41000" y1="90909" x2="41000" y2="90909"/>
                          <a14:foregroundMark x1="45500" y1="90909" x2="48000" y2="90909"/>
                          <a14:foregroundMark x1="52000" y1="90909" x2="56000" y2="89899"/>
                          <a14:foregroundMark x1="60000" y1="89899" x2="60000" y2="89899"/>
                          <a14:foregroundMark x1="53000" y1="5556" x2="53000" y2="5556"/>
                          <a14:foregroundMark x1="95500" y1="51010" x2="95500" y2="51010"/>
                          <a14:foregroundMark x1="4000" y1="49495" x2="4000" y2="49495"/>
                          <a14:foregroundMark x1="54000" y1="95455" x2="54000" y2="95455"/>
                        </a14:backgroundRemoval>
                      </a14:imgEffect>
                    </a14:imgLayer>
                  </a14:imgProps>
                </a:ext>
              </a:extLst>
            </a:blip>
            <a:stretch>
              <a:fillRect/>
            </a:stretch>
          </p:blipFill>
          <p:spPr>
            <a:xfrm>
              <a:off x="1836748" y="3250230"/>
              <a:ext cx="1904762" cy="1885714"/>
            </a:xfrm>
            <a:prstGeom prst="rect">
              <a:avLst/>
            </a:prstGeom>
          </p:spPr>
        </p:pic>
        <p:pic>
          <p:nvPicPr>
            <p:cNvPr id="9" name="Picture 8">
              <a:extLst>
                <a:ext uri="{FF2B5EF4-FFF2-40B4-BE49-F238E27FC236}">
                  <a16:creationId xmlns:a16="http://schemas.microsoft.com/office/drawing/2014/main" id="{B26418FC-620A-445A-A6C6-706F1FD1B987}"/>
                </a:ext>
              </a:extLst>
            </p:cNvPr>
            <p:cNvPicPr>
              <a:picLocks noChangeAspect="1"/>
            </p:cNvPicPr>
            <p:nvPr/>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791647" y="2931088"/>
              <a:ext cx="3583214" cy="264821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31004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FAAA-50EC-4FF3-9F28-C692FA3F8C77}"/>
              </a:ext>
            </a:extLst>
          </p:cNvPr>
          <p:cNvSpPr>
            <a:spLocks noGrp="1"/>
          </p:cNvSpPr>
          <p:nvPr>
            <p:ph type="title"/>
          </p:nvPr>
        </p:nvSpPr>
        <p:spPr/>
        <p:txBody>
          <a:bodyPr/>
          <a:lstStyle/>
          <a:p>
            <a:pPr algn="l"/>
            <a:r>
              <a:rPr lang="en-US" dirty="0"/>
              <a:t>Listen for how to treat others.</a:t>
            </a:r>
          </a:p>
        </p:txBody>
      </p:sp>
      <p:sp>
        <p:nvSpPr>
          <p:cNvPr id="3" name="Content Placeholder 2">
            <a:extLst>
              <a:ext uri="{FF2B5EF4-FFF2-40B4-BE49-F238E27FC236}">
                <a16:creationId xmlns:a16="http://schemas.microsoft.com/office/drawing/2014/main" id="{0A958A80-FE9E-4330-89AE-E73F2F6A08A2}"/>
              </a:ext>
            </a:extLst>
          </p:cNvPr>
          <p:cNvSpPr>
            <a:spLocks noGrp="1"/>
          </p:cNvSpPr>
          <p:nvPr>
            <p:ph idx="1"/>
          </p:nvPr>
        </p:nvSpPr>
        <p:spPr>
          <a:xfrm>
            <a:off x="1177445" y="1838151"/>
            <a:ext cx="9863203" cy="4351338"/>
          </a:xfrm>
        </p:spPr>
        <p:txBody>
          <a:bodyPr/>
          <a:lstStyle/>
          <a:p>
            <a:pPr marL="0" indent="0" algn="ctr">
              <a:buNone/>
            </a:pPr>
            <a:r>
              <a:rPr lang="en-US" dirty="0"/>
              <a:t>1 Peter 3:8-12 (NIV)  Finally, all of you, live in harmony with one another; be sympathetic, love as brothers, be compassionate and humble. 9  Do not repay evil with evil or insult with insult, but with blessing, because to this you were called so that you may inherit a blessing. 10  For, "Whoever would love life </a:t>
            </a:r>
          </a:p>
        </p:txBody>
      </p:sp>
    </p:spTree>
    <p:extLst>
      <p:ext uri="{BB962C8B-B14F-4D97-AF65-F5344CB8AC3E}">
        <p14:creationId xmlns:p14="http://schemas.microsoft.com/office/powerpoint/2010/main" val="351484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FAAA-50EC-4FF3-9F28-C692FA3F8C77}"/>
              </a:ext>
            </a:extLst>
          </p:cNvPr>
          <p:cNvSpPr>
            <a:spLocks noGrp="1"/>
          </p:cNvSpPr>
          <p:nvPr>
            <p:ph type="title"/>
          </p:nvPr>
        </p:nvSpPr>
        <p:spPr/>
        <p:txBody>
          <a:bodyPr/>
          <a:lstStyle/>
          <a:p>
            <a:pPr algn="l"/>
            <a:r>
              <a:rPr lang="en-US" dirty="0"/>
              <a:t>Listen for how to treat others.</a:t>
            </a:r>
          </a:p>
        </p:txBody>
      </p:sp>
      <p:sp>
        <p:nvSpPr>
          <p:cNvPr id="3" name="Content Placeholder 2">
            <a:extLst>
              <a:ext uri="{FF2B5EF4-FFF2-40B4-BE49-F238E27FC236}">
                <a16:creationId xmlns:a16="http://schemas.microsoft.com/office/drawing/2014/main" id="{0A958A80-FE9E-4330-89AE-E73F2F6A08A2}"/>
              </a:ext>
            </a:extLst>
          </p:cNvPr>
          <p:cNvSpPr>
            <a:spLocks noGrp="1"/>
          </p:cNvSpPr>
          <p:nvPr>
            <p:ph idx="1"/>
          </p:nvPr>
        </p:nvSpPr>
        <p:spPr>
          <a:xfrm>
            <a:off x="1177445" y="1838151"/>
            <a:ext cx="9863203" cy="4351338"/>
          </a:xfrm>
        </p:spPr>
        <p:txBody>
          <a:bodyPr/>
          <a:lstStyle/>
          <a:p>
            <a:pPr marL="0" indent="0" algn="ctr">
              <a:buNone/>
            </a:pPr>
            <a:r>
              <a:rPr lang="en-US" dirty="0"/>
              <a:t>and see good days must keep his tongue from evil and his lips from deceitful speech. 11  He must turn from evil and do good; he must seek peace and pursue it. 12  For the eyes of the Lord are on the righteous and his ears are attentive to their prayer, but the face of the Lord is against those who do evil."</a:t>
            </a:r>
          </a:p>
        </p:txBody>
      </p:sp>
      <p:pic>
        <p:nvPicPr>
          <p:cNvPr id="4" name="Picture 3">
            <a:extLst>
              <a:ext uri="{FF2B5EF4-FFF2-40B4-BE49-F238E27FC236}">
                <a16:creationId xmlns:a16="http://schemas.microsoft.com/office/drawing/2014/main" id="{F2290C21-7926-4859-8D07-94AEDBA753E0}"/>
              </a:ext>
            </a:extLst>
          </p:cNvPr>
          <p:cNvPicPr>
            <a:picLocks noChangeAspect="1"/>
          </p:cNvPicPr>
          <p:nvPr/>
        </p:nvPicPr>
        <p:blipFill>
          <a:blip r:embed="rId2"/>
          <a:stretch>
            <a:fillRect/>
          </a:stretch>
        </p:blipFill>
        <p:spPr>
          <a:xfrm>
            <a:off x="5168671" y="5708430"/>
            <a:ext cx="1904762"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06057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ABF6-AB9B-4409-BADB-45F5E6C1AAFE}"/>
              </a:ext>
            </a:extLst>
          </p:cNvPr>
          <p:cNvSpPr>
            <a:spLocks noGrp="1"/>
          </p:cNvSpPr>
          <p:nvPr>
            <p:ph type="title"/>
          </p:nvPr>
        </p:nvSpPr>
        <p:spPr/>
        <p:txBody>
          <a:bodyPr/>
          <a:lstStyle/>
          <a:p>
            <a:r>
              <a:rPr lang="en-US" dirty="0"/>
              <a:t>Love and Bless</a:t>
            </a:r>
          </a:p>
        </p:txBody>
      </p:sp>
      <p:sp>
        <p:nvSpPr>
          <p:cNvPr id="3" name="Content Placeholder 2">
            <a:extLst>
              <a:ext uri="{FF2B5EF4-FFF2-40B4-BE49-F238E27FC236}">
                <a16:creationId xmlns:a16="http://schemas.microsoft.com/office/drawing/2014/main" id="{2E04066D-E789-4760-872B-81DACF09E3DB}"/>
              </a:ext>
            </a:extLst>
          </p:cNvPr>
          <p:cNvSpPr>
            <a:spLocks noGrp="1"/>
          </p:cNvSpPr>
          <p:nvPr>
            <p:ph idx="1"/>
          </p:nvPr>
        </p:nvSpPr>
        <p:spPr/>
        <p:txBody>
          <a:bodyPr/>
          <a:lstStyle/>
          <a:p>
            <a:r>
              <a:rPr lang="en-US" dirty="0"/>
              <a:t>In what ways are believers to act toward one another? </a:t>
            </a:r>
          </a:p>
          <a:p>
            <a:r>
              <a:rPr lang="en-US" dirty="0"/>
              <a:t>Remember that musical harmony is when people sing </a:t>
            </a:r>
            <a:r>
              <a:rPr lang="en-US" i="1" dirty="0"/>
              <a:t>different</a:t>
            </a:r>
            <a:r>
              <a:rPr lang="en-US" dirty="0"/>
              <a:t> notes but still sound good together.  How does this apply to our personal relationships?</a:t>
            </a:r>
          </a:p>
          <a:p>
            <a:r>
              <a:rPr lang="en-US" dirty="0"/>
              <a:t>How are believers to respond to those who intend evil toward them?</a:t>
            </a:r>
          </a:p>
        </p:txBody>
      </p:sp>
    </p:spTree>
    <p:extLst>
      <p:ext uri="{BB962C8B-B14F-4D97-AF65-F5344CB8AC3E}">
        <p14:creationId xmlns:p14="http://schemas.microsoft.com/office/powerpoint/2010/main" val="245551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5CDD-E8A8-450D-957F-73E48B0EF811}"/>
              </a:ext>
            </a:extLst>
          </p:cNvPr>
          <p:cNvSpPr>
            <a:spLocks noGrp="1"/>
          </p:cNvSpPr>
          <p:nvPr>
            <p:ph type="title"/>
          </p:nvPr>
        </p:nvSpPr>
        <p:spPr/>
        <p:txBody>
          <a:bodyPr/>
          <a:lstStyle/>
          <a:p>
            <a:r>
              <a:rPr lang="en-US" dirty="0"/>
              <a:t>Love and Bless</a:t>
            </a:r>
          </a:p>
        </p:txBody>
      </p:sp>
      <p:sp>
        <p:nvSpPr>
          <p:cNvPr id="3" name="Content Placeholder 2">
            <a:extLst>
              <a:ext uri="{FF2B5EF4-FFF2-40B4-BE49-F238E27FC236}">
                <a16:creationId xmlns:a16="http://schemas.microsoft.com/office/drawing/2014/main" id="{248CCFC0-A704-434A-8D71-445E95D2682B}"/>
              </a:ext>
            </a:extLst>
          </p:cNvPr>
          <p:cNvSpPr>
            <a:spLocks noGrp="1"/>
          </p:cNvSpPr>
          <p:nvPr>
            <p:ph idx="1"/>
          </p:nvPr>
        </p:nvSpPr>
        <p:spPr/>
        <p:txBody>
          <a:bodyPr/>
          <a:lstStyle/>
          <a:p>
            <a:r>
              <a:rPr lang="en-US" dirty="0"/>
              <a:t>What advice from the Old Testament did Peter give?</a:t>
            </a:r>
          </a:p>
          <a:p>
            <a:r>
              <a:rPr lang="en-US" dirty="0"/>
              <a:t>What motivation does this Old Testament passage give for living this way?</a:t>
            </a:r>
          </a:p>
          <a:p>
            <a:r>
              <a:rPr lang="en-US" dirty="0"/>
              <a:t>Why are these teachings difficult to live out?</a:t>
            </a:r>
          </a:p>
          <a:p>
            <a:r>
              <a:rPr lang="en-US" dirty="0"/>
              <a:t>What concrete actions can we use to promote harmony?</a:t>
            </a:r>
          </a:p>
        </p:txBody>
      </p:sp>
    </p:spTree>
    <p:extLst>
      <p:ext uri="{BB962C8B-B14F-4D97-AF65-F5344CB8AC3E}">
        <p14:creationId xmlns:p14="http://schemas.microsoft.com/office/powerpoint/2010/main" val="218867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1563-FB57-4A74-8B3E-D5261EB26320}"/>
              </a:ext>
            </a:extLst>
          </p:cNvPr>
          <p:cNvSpPr>
            <a:spLocks noGrp="1"/>
          </p:cNvSpPr>
          <p:nvPr>
            <p:ph type="title"/>
          </p:nvPr>
        </p:nvSpPr>
        <p:spPr/>
        <p:txBody>
          <a:bodyPr/>
          <a:lstStyle/>
          <a:p>
            <a:pPr algn="l"/>
            <a:r>
              <a:rPr lang="en-US" dirty="0"/>
              <a:t>Listen for why to be encouraged.</a:t>
            </a:r>
          </a:p>
        </p:txBody>
      </p:sp>
      <p:sp>
        <p:nvSpPr>
          <p:cNvPr id="3" name="Content Placeholder 2">
            <a:extLst>
              <a:ext uri="{FF2B5EF4-FFF2-40B4-BE49-F238E27FC236}">
                <a16:creationId xmlns:a16="http://schemas.microsoft.com/office/drawing/2014/main" id="{35158FBC-BC77-42B7-8D74-EEF4541E3166}"/>
              </a:ext>
            </a:extLst>
          </p:cNvPr>
          <p:cNvSpPr>
            <a:spLocks noGrp="1"/>
          </p:cNvSpPr>
          <p:nvPr>
            <p:ph idx="1"/>
          </p:nvPr>
        </p:nvSpPr>
        <p:spPr>
          <a:xfrm>
            <a:off x="1728592" y="1913307"/>
            <a:ext cx="8360079" cy="4351338"/>
          </a:xfrm>
        </p:spPr>
        <p:txBody>
          <a:bodyPr/>
          <a:lstStyle/>
          <a:p>
            <a:pPr marL="0" indent="0" algn="ctr">
              <a:buNone/>
            </a:pPr>
            <a:r>
              <a:rPr lang="en-US" dirty="0"/>
              <a:t>1 Peter 3:13-14 (NIV)  Who is going to harm you if you are eager to do good? 14  But even if you should suffer for what is right, you are blessed. "Do not fear what they fear; do not be frightened."</a:t>
            </a:r>
          </a:p>
        </p:txBody>
      </p:sp>
      <p:pic>
        <p:nvPicPr>
          <p:cNvPr id="4" name="Picture 3">
            <a:extLst>
              <a:ext uri="{FF2B5EF4-FFF2-40B4-BE49-F238E27FC236}">
                <a16:creationId xmlns:a16="http://schemas.microsoft.com/office/drawing/2014/main" id="{D5891D51-D09D-4FEA-88CB-6B5BDFB336EC}"/>
              </a:ext>
            </a:extLst>
          </p:cNvPr>
          <p:cNvPicPr>
            <a:picLocks noChangeAspect="1"/>
          </p:cNvPicPr>
          <p:nvPr/>
        </p:nvPicPr>
        <p:blipFill>
          <a:blip r:embed="rId2"/>
          <a:stretch>
            <a:fillRect/>
          </a:stretch>
        </p:blipFill>
        <p:spPr>
          <a:xfrm>
            <a:off x="4993307" y="5482961"/>
            <a:ext cx="1904762"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2972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7472F-BA03-47FF-A422-3DEDF975DAD2}"/>
              </a:ext>
            </a:extLst>
          </p:cNvPr>
          <p:cNvSpPr>
            <a:spLocks noGrp="1"/>
          </p:cNvSpPr>
          <p:nvPr>
            <p:ph type="title"/>
          </p:nvPr>
        </p:nvSpPr>
        <p:spPr/>
        <p:txBody>
          <a:bodyPr/>
          <a:lstStyle/>
          <a:p>
            <a:r>
              <a:rPr lang="en-US" dirty="0"/>
              <a:t>Hope in Suffering</a:t>
            </a:r>
          </a:p>
        </p:txBody>
      </p:sp>
      <p:sp>
        <p:nvSpPr>
          <p:cNvPr id="3" name="Content Placeholder 2">
            <a:extLst>
              <a:ext uri="{FF2B5EF4-FFF2-40B4-BE49-F238E27FC236}">
                <a16:creationId xmlns:a16="http://schemas.microsoft.com/office/drawing/2014/main" id="{10332284-5995-4FC7-B42A-9F3D59EF58E0}"/>
              </a:ext>
            </a:extLst>
          </p:cNvPr>
          <p:cNvSpPr>
            <a:spLocks noGrp="1"/>
          </p:cNvSpPr>
          <p:nvPr>
            <p:ph idx="1"/>
          </p:nvPr>
        </p:nvSpPr>
        <p:spPr/>
        <p:txBody>
          <a:bodyPr/>
          <a:lstStyle/>
          <a:p>
            <a:r>
              <a:rPr lang="en-US" dirty="0"/>
              <a:t>What did Peter write about suffering for what is right? </a:t>
            </a:r>
          </a:p>
          <a:p>
            <a:r>
              <a:rPr lang="en-US" dirty="0"/>
              <a:t>In what ways have you seen people suffer as a result of their faith in Christ? </a:t>
            </a:r>
          </a:p>
          <a:p>
            <a:r>
              <a:rPr lang="en-US" dirty="0"/>
              <a:t>So,  how could suffering for doing right be a blessing?</a:t>
            </a:r>
          </a:p>
        </p:txBody>
      </p:sp>
    </p:spTree>
    <p:extLst>
      <p:ext uri="{BB962C8B-B14F-4D97-AF65-F5344CB8AC3E}">
        <p14:creationId xmlns:p14="http://schemas.microsoft.com/office/powerpoint/2010/main" val="12236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87</TotalTime>
  <Words>806</Words>
  <Application>Microsoft Office PowerPoint</Application>
  <PresentationFormat>Widescreen</PresentationFormat>
  <Paragraphs>61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The Endurance of  Our Hope</vt:lpstr>
      <vt:lpstr>Video Introduction</vt:lpstr>
      <vt:lpstr>Be honest, now …</vt:lpstr>
      <vt:lpstr>Listen for how to treat others.</vt:lpstr>
      <vt:lpstr>Listen for how to treat others.</vt:lpstr>
      <vt:lpstr>Love and Bless</vt:lpstr>
      <vt:lpstr>Love and Bless</vt:lpstr>
      <vt:lpstr>Listen for why to be encouraged.</vt:lpstr>
      <vt:lpstr>Hope in Suffering</vt:lpstr>
      <vt:lpstr>Hope in Suffering</vt:lpstr>
      <vt:lpstr>Listen for a challenge.</vt:lpstr>
      <vt:lpstr>Listen for a challenge.</vt:lpstr>
      <vt:lpstr>Giving an Answer</vt:lpstr>
      <vt:lpstr>Giving an Answer</vt:lpstr>
      <vt:lpstr>Application</vt:lpstr>
      <vt:lpstr>Application</vt:lpstr>
      <vt:lpstr>Application</vt:lpstr>
      <vt:lpstr>Family Activities</vt:lpstr>
      <vt:lpstr>The Endurance of  Our Hope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Endurance of  Our Hope</dc:title>
  <dc:creator>Steve Armstrong</dc:creator>
  <cp:lastModifiedBy>Steve Armstrong</cp:lastModifiedBy>
  <cp:revision>2</cp:revision>
  <dcterms:created xsi:type="dcterms:W3CDTF">2020-06-12T13:14:01Z</dcterms:created>
  <dcterms:modified xsi:type="dcterms:W3CDTF">2020-06-12T14:41:23Z</dcterms:modified>
</cp:coreProperties>
</file>