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08" y="16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3/7/2024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3/7/2024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3/7/2024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3/7/2024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3/7/2024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3/7/2024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gkbjsd3u"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5" Type="http://schemas.openxmlformats.org/officeDocument/2006/relationships/hyperlink" Target="https://tinyurl.com/22u8ykzs" TargetMode="Externa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70219"/>
          </a:xfrm>
        </p:spPr>
        <p:txBody>
          <a:bodyPr/>
          <a:lstStyle/>
          <a:p>
            <a:r>
              <a:rPr lang="en-US" dirty="0"/>
              <a:t>The Death of Jesus</a:t>
            </a:r>
          </a:p>
        </p:txBody>
      </p:sp>
      <p:sp>
        <p:nvSpPr>
          <p:cNvPr id="3" name="Subtitle 2"/>
          <p:cNvSpPr>
            <a:spLocks noGrp="1"/>
          </p:cNvSpPr>
          <p:nvPr>
            <p:ph type="subTitle" idx="1"/>
          </p:nvPr>
        </p:nvSpPr>
        <p:spPr/>
        <p:txBody>
          <a:bodyPr/>
          <a:lstStyle/>
          <a:p>
            <a:r>
              <a:rPr lang="en-US" dirty="0"/>
              <a:t>March 24</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46D67-10B3-4E1B-CD98-E4B1D10364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54819A-DAA3-FBD0-49A9-5086EB03BEDC}"/>
              </a:ext>
            </a:extLst>
          </p:cNvPr>
          <p:cNvSpPr>
            <a:spLocks noGrp="1"/>
          </p:cNvSpPr>
          <p:nvPr>
            <p:ph type="title"/>
          </p:nvPr>
        </p:nvSpPr>
        <p:spPr/>
        <p:txBody>
          <a:bodyPr/>
          <a:lstStyle/>
          <a:p>
            <a:pPr algn="l"/>
            <a:r>
              <a:rPr lang="en-US" dirty="0"/>
              <a:t>Listen for who are saved.</a:t>
            </a:r>
          </a:p>
        </p:txBody>
      </p:sp>
      <p:sp>
        <p:nvSpPr>
          <p:cNvPr id="3" name="Content Placeholder 2">
            <a:extLst>
              <a:ext uri="{FF2B5EF4-FFF2-40B4-BE49-F238E27FC236}">
                <a16:creationId xmlns:a16="http://schemas.microsoft.com/office/drawing/2014/main" id="{AE837AAE-4A45-D8AB-D4F4-A85597BA14B3}"/>
              </a:ext>
            </a:extLst>
          </p:cNvPr>
          <p:cNvSpPr>
            <a:spLocks noGrp="1"/>
          </p:cNvSpPr>
          <p:nvPr>
            <p:ph idx="1"/>
          </p:nvPr>
        </p:nvSpPr>
        <p:spPr>
          <a:xfrm>
            <a:off x="1580185" y="1690688"/>
            <a:ext cx="9031629" cy="4351338"/>
          </a:xfrm>
        </p:spPr>
        <p:txBody>
          <a:bodyPr/>
          <a:lstStyle/>
          <a:p>
            <a:pPr marL="0" indent="0" algn="ctr">
              <a:buNone/>
            </a:pPr>
            <a:r>
              <a:rPr lang="en-US" dirty="0"/>
              <a:t>sentence? 41  We are punished justly, for we are getting what our deeds deserve. But this man has done nothing wrong." 42  Then he said, "Jesus, remember me when you come into your kingdom." 43  Jesus answered him, "I tell you the truth, today you will be with me in paradise."</a:t>
            </a:r>
          </a:p>
          <a:p>
            <a:pPr marL="0" indent="0" algn="ctr">
              <a:buNone/>
            </a:pPr>
            <a:endParaRPr lang="en-US" dirty="0"/>
          </a:p>
        </p:txBody>
      </p:sp>
      <p:pic>
        <p:nvPicPr>
          <p:cNvPr id="4" name="Picture 3">
            <a:extLst>
              <a:ext uri="{FF2B5EF4-FFF2-40B4-BE49-F238E27FC236}">
                <a16:creationId xmlns:a16="http://schemas.microsoft.com/office/drawing/2014/main" id="{B1AC0F4A-5086-D59E-8D83-A5758E469206}"/>
              </a:ext>
            </a:extLst>
          </p:cNvPr>
          <p:cNvPicPr>
            <a:picLocks noChangeAspect="1"/>
          </p:cNvPicPr>
          <p:nvPr/>
        </p:nvPicPr>
        <p:blipFill>
          <a:blip r:embed="rId2"/>
          <a:stretch>
            <a:fillRect/>
          </a:stretch>
        </p:blipFill>
        <p:spPr>
          <a:xfrm>
            <a:off x="5105523" y="5555889"/>
            <a:ext cx="1980952" cy="314286"/>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2013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D3289-DEAE-1E64-2658-EBC2976D835C}"/>
              </a:ext>
            </a:extLst>
          </p:cNvPr>
          <p:cNvSpPr>
            <a:spLocks noGrp="1"/>
          </p:cNvSpPr>
          <p:nvPr>
            <p:ph type="title"/>
          </p:nvPr>
        </p:nvSpPr>
        <p:spPr/>
        <p:txBody>
          <a:bodyPr/>
          <a:lstStyle/>
          <a:p>
            <a:r>
              <a:rPr lang="en-US" dirty="0"/>
              <a:t>A Saving Word from the Cross</a:t>
            </a:r>
          </a:p>
        </p:txBody>
      </p:sp>
      <p:sp>
        <p:nvSpPr>
          <p:cNvPr id="3" name="Content Placeholder 2">
            <a:extLst>
              <a:ext uri="{FF2B5EF4-FFF2-40B4-BE49-F238E27FC236}">
                <a16:creationId xmlns:a16="http://schemas.microsoft.com/office/drawing/2014/main" id="{04EC7D4D-959A-47FB-4409-8EE982905B17}"/>
              </a:ext>
            </a:extLst>
          </p:cNvPr>
          <p:cNvSpPr>
            <a:spLocks noGrp="1"/>
          </p:cNvSpPr>
          <p:nvPr>
            <p:ph idx="1"/>
          </p:nvPr>
        </p:nvSpPr>
        <p:spPr/>
        <p:txBody>
          <a:bodyPr/>
          <a:lstStyle/>
          <a:p>
            <a:r>
              <a:rPr lang="en-US" dirty="0"/>
              <a:t>Who were the three groups who taunted Jesus on the cross and what did their taunts have in common? </a:t>
            </a:r>
          </a:p>
          <a:p>
            <a:r>
              <a:rPr lang="en-US" dirty="0"/>
              <a:t>Why did Jesus </a:t>
            </a:r>
            <a:r>
              <a:rPr lang="en-US" i="1" dirty="0"/>
              <a:t>not</a:t>
            </a:r>
            <a:r>
              <a:rPr lang="en-US" dirty="0"/>
              <a:t> save Himself from such a horrible and tragic death?</a:t>
            </a:r>
          </a:p>
          <a:p>
            <a:r>
              <a:rPr lang="en-US" dirty="0"/>
              <a:t>One of the two criminals defended Jesus.  What was his defense? More importantly, what request did he make of Jesus? </a:t>
            </a:r>
          </a:p>
        </p:txBody>
      </p:sp>
    </p:spTree>
    <p:extLst>
      <p:ext uri="{BB962C8B-B14F-4D97-AF65-F5344CB8AC3E}">
        <p14:creationId xmlns:p14="http://schemas.microsoft.com/office/powerpoint/2010/main" val="347190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F2CE0-F771-4494-738F-611944EC70C6}"/>
              </a:ext>
            </a:extLst>
          </p:cNvPr>
          <p:cNvSpPr>
            <a:spLocks noGrp="1"/>
          </p:cNvSpPr>
          <p:nvPr>
            <p:ph type="title"/>
          </p:nvPr>
        </p:nvSpPr>
        <p:spPr/>
        <p:txBody>
          <a:bodyPr/>
          <a:lstStyle/>
          <a:p>
            <a:r>
              <a:rPr lang="en-US" dirty="0"/>
              <a:t>A Saving Word from the Cross</a:t>
            </a:r>
          </a:p>
        </p:txBody>
      </p:sp>
      <p:sp>
        <p:nvSpPr>
          <p:cNvPr id="3" name="Content Placeholder 2">
            <a:extLst>
              <a:ext uri="{FF2B5EF4-FFF2-40B4-BE49-F238E27FC236}">
                <a16:creationId xmlns:a16="http://schemas.microsoft.com/office/drawing/2014/main" id="{47842F72-44EA-16CF-F0C7-942D19CD7AA0}"/>
              </a:ext>
            </a:extLst>
          </p:cNvPr>
          <p:cNvSpPr>
            <a:spLocks noGrp="1"/>
          </p:cNvSpPr>
          <p:nvPr>
            <p:ph idx="1"/>
          </p:nvPr>
        </p:nvSpPr>
        <p:spPr/>
        <p:txBody>
          <a:bodyPr>
            <a:normAutofit/>
          </a:bodyPr>
          <a:lstStyle/>
          <a:p>
            <a:r>
              <a:rPr lang="en-US" dirty="0">
                <a:solidFill>
                  <a:srgbClr val="C00000"/>
                </a:solidFill>
              </a:rPr>
              <a:t>Note the specifics of Jesus’ promise:</a:t>
            </a:r>
          </a:p>
          <a:p>
            <a:pPr lvl="1"/>
            <a:r>
              <a:rPr lang="en-US" dirty="0">
                <a:solidFill>
                  <a:srgbClr val="C00000"/>
                </a:solidFill>
              </a:rPr>
              <a:t>The </a:t>
            </a:r>
            <a:r>
              <a:rPr lang="en-US" b="1" dirty="0">
                <a:solidFill>
                  <a:srgbClr val="C00000"/>
                </a:solidFill>
              </a:rPr>
              <a:t>certainty</a:t>
            </a:r>
            <a:r>
              <a:rPr lang="en-US" dirty="0">
                <a:solidFill>
                  <a:srgbClr val="C00000"/>
                </a:solidFill>
              </a:rPr>
              <a:t> of the promise		I </a:t>
            </a:r>
            <a:r>
              <a:rPr lang="en-US" b="1" dirty="0">
                <a:solidFill>
                  <a:srgbClr val="C00000"/>
                </a:solidFill>
              </a:rPr>
              <a:t>assure</a:t>
            </a:r>
            <a:r>
              <a:rPr lang="en-US" dirty="0">
                <a:solidFill>
                  <a:srgbClr val="C00000"/>
                </a:solidFill>
              </a:rPr>
              <a:t> you</a:t>
            </a:r>
          </a:p>
          <a:p>
            <a:pPr lvl="1"/>
            <a:r>
              <a:rPr lang="en-US" dirty="0">
                <a:solidFill>
                  <a:srgbClr val="C00000"/>
                </a:solidFill>
              </a:rPr>
              <a:t>The </a:t>
            </a:r>
            <a:r>
              <a:rPr lang="en-US" b="1" dirty="0">
                <a:solidFill>
                  <a:srgbClr val="C00000"/>
                </a:solidFill>
              </a:rPr>
              <a:t>time</a:t>
            </a:r>
            <a:r>
              <a:rPr lang="en-US" dirty="0">
                <a:solidFill>
                  <a:srgbClr val="C00000"/>
                </a:solidFill>
              </a:rPr>
              <a:t> of the promise			</a:t>
            </a:r>
            <a:r>
              <a:rPr lang="en-US" b="1" dirty="0">
                <a:solidFill>
                  <a:srgbClr val="C00000"/>
                </a:solidFill>
              </a:rPr>
              <a:t>Today</a:t>
            </a:r>
          </a:p>
          <a:p>
            <a:pPr lvl="1"/>
            <a:r>
              <a:rPr lang="en-US" dirty="0">
                <a:solidFill>
                  <a:srgbClr val="C00000"/>
                </a:solidFill>
              </a:rPr>
              <a:t>The </a:t>
            </a:r>
            <a:r>
              <a:rPr lang="en-US" b="1" dirty="0">
                <a:solidFill>
                  <a:srgbClr val="C00000"/>
                </a:solidFill>
              </a:rPr>
              <a:t>limit</a:t>
            </a:r>
            <a:r>
              <a:rPr lang="en-US" dirty="0">
                <a:solidFill>
                  <a:srgbClr val="C00000"/>
                </a:solidFill>
              </a:rPr>
              <a:t> of the promise (singular)	</a:t>
            </a:r>
            <a:r>
              <a:rPr lang="en-US" b="1" dirty="0">
                <a:solidFill>
                  <a:srgbClr val="C00000"/>
                </a:solidFill>
              </a:rPr>
              <a:t>you</a:t>
            </a:r>
            <a:r>
              <a:rPr lang="en-US" dirty="0">
                <a:solidFill>
                  <a:srgbClr val="C00000"/>
                </a:solidFill>
              </a:rPr>
              <a:t> </a:t>
            </a:r>
            <a:br>
              <a:rPr lang="en-US" dirty="0">
                <a:solidFill>
                  <a:srgbClr val="C00000"/>
                </a:solidFill>
              </a:rPr>
            </a:br>
            <a:r>
              <a:rPr lang="en-US" dirty="0">
                <a:solidFill>
                  <a:srgbClr val="C00000"/>
                </a:solidFill>
              </a:rPr>
              <a:t>								</a:t>
            </a:r>
            <a:r>
              <a:rPr lang="en-US" sz="2000" dirty="0">
                <a:solidFill>
                  <a:srgbClr val="C00000"/>
                </a:solidFill>
              </a:rPr>
              <a:t>(who have                              								believed)</a:t>
            </a:r>
          </a:p>
          <a:p>
            <a:pPr lvl="1"/>
            <a:r>
              <a:rPr lang="en-US" dirty="0">
                <a:solidFill>
                  <a:srgbClr val="C00000"/>
                </a:solidFill>
              </a:rPr>
              <a:t>The </a:t>
            </a:r>
            <a:r>
              <a:rPr lang="en-US" b="1" dirty="0">
                <a:solidFill>
                  <a:srgbClr val="C00000"/>
                </a:solidFill>
              </a:rPr>
              <a:t>Person</a:t>
            </a:r>
            <a:r>
              <a:rPr lang="en-US" dirty="0">
                <a:solidFill>
                  <a:srgbClr val="C00000"/>
                </a:solidFill>
              </a:rPr>
              <a:t> of the promise		will be </a:t>
            </a:r>
            <a:r>
              <a:rPr lang="en-US" b="1" dirty="0">
                <a:solidFill>
                  <a:srgbClr val="C00000"/>
                </a:solidFill>
              </a:rPr>
              <a:t>with me</a:t>
            </a:r>
          </a:p>
          <a:p>
            <a:pPr lvl="1"/>
            <a:r>
              <a:rPr lang="en-US" dirty="0">
                <a:solidFill>
                  <a:srgbClr val="C00000"/>
                </a:solidFill>
              </a:rPr>
              <a:t>The </a:t>
            </a:r>
            <a:r>
              <a:rPr lang="en-US" b="1" dirty="0">
                <a:solidFill>
                  <a:srgbClr val="C00000"/>
                </a:solidFill>
              </a:rPr>
              <a:t>place</a:t>
            </a:r>
            <a:r>
              <a:rPr lang="en-US" dirty="0">
                <a:solidFill>
                  <a:srgbClr val="C00000"/>
                </a:solidFill>
              </a:rPr>
              <a:t> of the promise			in </a:t>
            </a:r>
            <a:r>
              <a:rPr lang="en-US" b="1" dirty="0">
                <a:solidFill>
                  <a:srgbClr val="C00000"/>
                </a:solidFill>
              </a:rPr>
              <a:t>paradise</a:t>
            </a:r>
            <a:r>
              <a:rPr lang="en-US" dirty="0">
                <a:solidFill>
                  <a:srgbClr val="C00000"/>
                </a:solidFill>
              </a:rPr>
              <a:t> – 									</a:t>
            </a:r>
            <a:r>
              <a:rPr lang="en-US" sz="2000" dirty="0">
                <a:solidFill>
                  <a:srgbClr val="C00000"/>
                </a:solidFill>
              </a:rPr>
              <a:t>heaven, a definite place</a:t>
            </a:r>
            <a:endParaRPr lang="en-US" dirty="0">
              <a:solidFill>
                <a:srgbClr val="C00000"/>
              </a:solidFill>
            </a:endParaRPr>
          </a:p>
          <a:p>
            <a:endParaRPr lang="en-US" dirty="0"/>
          </a:p>
        </p:txBody>
      </p:sp>
    </p:spTree>
    <p:extLst>
      <p:ext uri="{BB962C8B-B14F-4D97-AF65-F5344CB8AC3E}">
        <p14:creationId xmlns:p14="http://schemas.microsoft.com/office/powerpoint/2010/main" val="400227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99225-3570-3057-8925-02D546F3AAA0}"/>
              </a:ext>
            </a:extLst>
          </p:cNvPr>
          <p:cNvSpPr>
            <a:spLocks noGrp="1"/>
          </p:cNvSpPr>
          <p:nvPr>
            <p:ph type="title"/>
          </p:nvPr>
        </p:nvSpPr>
        <p:spPr/>
        <p:txBody>
          <a:bodyPr/>
          <a:lstStyle/>
          <a:p>
            <a:pPr algn="l"/>
            <a:r>
              <a:rPr lang="en-US" dirty="0"/>
              <a:t>Listen for a final word.</a:t>
            </a:r>
          </a:p>
        </p:txBody>
      </p:sp>
      <p:sp>
        <p:nvSpPr>
          <p:cNvPr id="3" name="Content Placeholder 2">
            <a:extLst>
              <a:ext uri="{FF2B5EF4-FFF2-40B4-BE49-F238E27FC236}">
                <a16:creationId xmlns:a16="http://schemas.microsoft.com/office/drawing/2014/main" id="{F5B02AE4-2DCF-7E2A-12F3-A3289A6DEEAD}"/>
              </a:ext>
            </a:extLst>
          </p:cNvPr>
          <p:cNvSpPr>
            <a:spLocks noGrp="1"/>
          </p:cNvSpPr>
          <p:nvPr>
            <p:ph idx="1"/>
          </p:nvPr>
        </p:nvSpPr>
        <p:spPr/>
        <p:txBody>
          <a:bodyPr/>
          <a:lstStyle/>
          <a:p>
            <a:pPr marL="0" indent="0" algn="ctr">
              <a:buNone/>
            </a:pPr>
            <a:r>
              <a:rPr lang="en-US" dirty="0"/>
              <a:t>Luke 23:44-49 (NIV)  It was now about the sixth hour, and darkness came over the whole land until the ninth hour, 45  for the sun stopped shining. And the curtain of the temple was torn in two. 46  Jesus called out with a loud voice, "Father, into your hands I commit my spirit." When he had said this, he breathed his last. 47  The centurion, seeing </a:t>
            </a:r>
          </a:p>
        </p:txBody>
      </p:sp>
    </p:spTree>
    <p:extLst>
      <p:ext uri="{BB962C8B-B14F-4D97-AF65-F5344CB8AC3E}">
        <p14:creationId xmlns:p14="http://schemas.microsoft.com/office/powerpoint/2010/main" val="26654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A2BD6-4BBC-E687-EEB0-5BCF17E753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57ABD9-6856-196D-8663-240D0E3C76C8}"/>
              </a:ext>
            </a:extLst>
          </p:cNvPr>
          <p:cNvSpPr>
            <a:spLocks noGrp="1"/>
          </p:cNvSpPr>
          <p:nvPr>
            <p:ph type="title"/>
          </p:nvPr>
        </p:nvSpPr>
        <p:spPr/>
        <p:txBody>
          <a:bodyPr/>
          <a:lstStyle/>
          <a:p>
            <a:pPr algn="l"/>
            <a:r>
              <a:rPr lang="en-US" dirty="0"/>
              <a:t>Listen for a final word.</a:t>
            </a:r>
          </a:p>
        </p:txBody>
      </p:sp>
      <p:sp>
        <p:nvSpPr>
          <p:cNvPr id="3" name="Content Placeholder 2">
            <a:extLst>
              <a:ext uri="{FF2B5EF4-FFF2-40B4-BE49-F238E27FC236}">
                <a16:creationId xmlns:a16="http://schemas.microsoft.com/office/drawing/2014/main" id="{AD724A61-867D-43EF-CD38-350E240457AC}"/>
              </a:ext>
            </a:extLst>
          </p:cNvPr>
          <p:cNvSpPr>
            <a:spLocks noGrp="1"/>
          </p:cNvSpPr>
          <p:nvPr>
            <p:ph idx="1"/>
          </p:nvPr>
        </p:nvSpPr>
        <p:spPr/>
        <p:txBody>
          <a:bodyPr/>
          <a:lstStyle/>
          <a:p>
            <a:pPr marL="0" indent="0" algn="ctr">
              <a:buNone/>
            </a:pPr>
            <a:r>
              <a:rPr lang="en-US" dirty="0"/>
              <a:t>what had happened, praised God and said, "Surely this was a righteous man." 48  When all the people who had gathered to witness this sight saw what took place, they beat their breasts and went away. 49  But all those who knew him, including the women who had followed him from Galilee, stood at a distance, watching these things.</a:t>
            </a:r>
          </a:p>
        </p:txBody>
      </p:sp>
      <p:pic>
        <p:nvPicPr>
          <p:cNvPr id="4" name="Picture 3">
            <a:extLst>
              <a:ext uri="{FF2B5EF4-FFF2-40B4-BE49-F238E27FC236}">
                <a16:creationId xmlns:a16="http://schemas.microsoft.com/office/drawing/2014/main" id="{C246E27E-ED8F-CFBC-9AE3-AA2DE07F86BF}"/>
              </a:ext>
            </a:extLst>
          </p:cNvPr>
          <p:cNvPicPr>
            <a:picLocks noChangeAspect="1"/>
          </p:cNvPicPr>
          <p:nvPr/>
        </p:nvPicPr>
        <p:blipFill>
          <a:blip r:embed="rId2"/>
          <a:stretch>
            <a:fillRect/>
          </a:stretch>
        </p:blipFill>
        <p:spPr>
          <a:xfrm>
            <a:off x="5105524" y="5648486"/>
            <a:ext cx="1980952" cy="314286"/>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817076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B9C4B-73E1-0EFC-D7B2-2F3D6B9FD40B}"/>
              </a:ext>
            </a:extLst>
          </p:cNvPr>
          <p:cNvSpPr>
            <a:spLocks noGrp="1"/>
          </p:cNvSpPr>
          <p:nvPr>
            <p:ph type="title"/>
          </p:nvPr>
        </p:nvSpPr>
        <p:spPr/>
        <p:txBody>
          <a:bodyPr/>
          <a:lstStyle/>
          <a:p>
            <a:r>
              <a:rPr lang="en-US" dirty="0"/>
              <a:t>A Final Word</a:t>
            </a:r>
          </a:p>
        </p:txBody>
      </p:sp>
      <p:sp>
        <p:nvSpPr>
          <p:cNvPr id="3" name="Content Placeholder 2">
            <a:extLst>
              <a:ext uri="{FF2B5EF4-FFF2-40B4-BE49-F238E27FC236}">
                <a16:creationId xmlns:a16="http://schemas.microsoft.com/office/drawing/2014/main" id="{53F40394-61B7-2B4D-E748-D290030A6F7B}"/>
              </a:ext>
            </a:extLst>
          </p:cNvPr>
          <p:cNvSpPr>
            <a:spLocks noGrp="1"/>
          </p:cNvSpPr>
          <p:nvPr>
            <p:ph idx="1"/>
          </p:nvPr>
        </p:nvSpPr>
        <p:spPr/>
        <p:txBody>
          <a:bodyPr/>
          <a:lstStyle/>
          <a:p>
            <a:r>
              <a:rPr lang="en-US" dirty="0"/>
              <a:t>What two phenomena did Luke identify as occurring as Jesus died? </a:t>
            </a:r>
          </a:p>
          <a:p>
            <a:r>
              <a:rPr lang="en-US" dirty="0"/>
              <a:t>What do you think  was the significance of the darkness?</a:t>
            </a:r>
          </a:p>
          <a:p>
            <a:r>
              <a:rPr lang="en-US" dirty="0"/>
              <a:t>What about the veil in the temple being ripped in two … of what significance is this?</a:t>
            </a:r>
          </a:p>
          <a:p>
            <a:endParaRPr lang="en-US" dirty="0"/>
          </a:p>
        </p:txBody>
      </p:sp>
    </p:spTree>
    <p:extLst>
      <p:ext uri="{BB962C8B-B14F-4D97-AF65-F5344CB8AC3E}">
        <p14:creationId xmlns:p14="http://schemas.microsoft.com/office/powerpoint/2010/main" val="217584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B1629-C937-60B6-A1C7-FA7299B88325}"/>
              </a:ext>
            </a:extLst>
          </p:cNvPr>
          <p:cNvSpPr>
            <a:spLocks noGrp="1"/>
          </p:cNvSpPr>
          <p:nvPr>
            <p:ph type="title"/>
          </p:nvPr>
        </p:nvSpPr>
        <p:spPr/>
        <p:txBody>
          <a:bodyPr/>
          <a:lstStyle/>
          <a:p>
            <a:r>
              <a:rPr lang="en-US" dirty="0"/>
              <a:t>A Final Word</a:t>
            </a:r>
          </a:p>
        </p:txBody>
      </p:sp>
      <p:sp>
        <p:nvSpPr>
          <p:cNvPr id="3" name="Content Placeholder 2">
            <a:extLst>
              <a:ext uri="{FF2B5EF4-FFF2-40B4-BE49-F238E27FC236}">
                <a16:creationId xmlns:a16="http://schemas.microsoft.com/office/drawing/2014/main" id="{800678B5-2793-83C9-6E6F-C75B27B53335}"/>
              </a:ext>
            </a:extLst>
          </p:cNvPr>
          <p:cNvSpPr>
            <a:spLocks noGrp="1"/>
          </p:cNvSpPr>
          <p:nvPr>
            <p:ph idx="1"/>
          </p:nvPr>
        </p:nvSpPr>
        <p:spPr/>
        <p:txBody>
          <a:bodyPr/>
          <a:lstStyle/>
          <a:p>
            <a:r>
              <a:rPr lang="en-US" dirty="0"/>
              <a:t>When has God done something dramatic that really got your attention?</a:t>
            </a:r>
            <a:br>
              <a:rPr lang="en-US" dirty="0"/>
            </a:br>
            <a:endParaRPr lang="en-US" dirty="0"/>
          </a:p>
          <a:p>
            <a:r>
              <a:rPr lang="en-US" dirty="0">
                <a:solidFill>
                  <a:srgbClr val="C00000"/>
                </a:solidFill>
              </a:rPr>
              <a:t>Consider the reality of what God has accomplished …</a:t>
            </a:r>
          </a:p>
          <a:p>
            <a:pPr lvl="1"/>
            <a:r>
              <a:rPr lang="en-US" dirty="0">
                <a:solidFill>
                  <a:srgbClr val="C00000"/>
                </a:solidFill>
              </a:rPr>
              <a:t>Overcome the problem of sin in the world</a:t>
            </a:r>
          </a:p>
          <a:p>
            <a:pPr lvl="1"/>
            <a:r>
              <a:rPr lang="en-US" dirty="0">
                <a:solidFill>
                  <a:srgbClr val="C00000"/>
                </a:solidFill>
              </a:rPr>
              <a:t>Forgiveness of sins for all who receive Christ</a:t>
            </a:r>
          </a:p>
          <a:p>
            <a:endParaRPr lang="en-US" dirty="0"/>
          </a:p>
        </p:txBody>
      </p:sp>
    </p:spTree>
    <p:extLst>
      <p:ext uri="{BB962C8B-B14F-4D97-AF65-F5344CB8AC3E}">
        <p14:creationId xmlns:p14="http://schemas.microsoft.com/office/powerpoint/2010/main" val="13542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A5B3C-A488-71A0-045A-801062EC927D}"/>
              </a:ext>
            </a:extLst>
          </p:cNvPr>
          <p:cNvSpPr>
            <a:spLocks noGrp="1"/>
          </p:cNvSpPr>
          <p:nvPr>
            <p:ph type="title"/>
          </p:nvPr>
        </p:nvSpPr>
        <p:spPr/>
        <p:txBody>
          <a:bodyPr/>
          <a:lstStyle/>
          <a:p>
            <a:r>
              <a:rPr lang="en-US" dirty="0"/>
              <a:t>A Final Word</a:t>
            </a:r>
          </a:p>
        </p:txBody>
      </p:sp>
      <p:sp>
        <p:nvSpPr>
          <p:cNvPr id="3" name="Content Placeholder 2">
            <a:extLst>
              <a:ext uri="{FF2B5EF4-FFF2-40B4-BE49-F238E27FC236}">
                <a16:creationId xmlns:a16="http://schemas.microsoft.com/office/drawing/2014/main" id="{3748DD15-A4BB-27D1-55F1-CB2A742D9227}"/>
              </a:ext>
            </a:extLst>
          </p:cNvPr>
          <p:cNvSpPr>
            <a:spLocks noGrp="1"/>
          </p:cNvSpPr>
          <p:nvPr>
            <p:ph idx="1"/>
          </p:nvPr>
        </p:nvSpPr>
        <p:spPr/>
        <p:txBody>
          <a:bodyPr/>
          <a:lstStyle/>
          <a:p>
            <a:r>
              <a:rPr lang="en-US" dirty="0">
                <a:solidFill>
                  <a:srgbClr val="C00000"/>
                </a:solidFill>
              </a:rPr>
              <a:t>The lives of all who were involved were changed</a:t>
            </a:r>
          </a:p>
          <a:p>
            <a:pPr lvl="1"/>
            <a:r>
              <a:rPr lang="en-US" sz="3600" b="1" i="1" dirty="0">
                <a:solidFill>
                  <a:srgbClr val="C00000"/>
                </a:solidFill>
              </a:rPr>
              <a:t>Our</a:t>
            </a:r>
            <a:r>
              <a:rPr lang="en-US" sz="3600" dirty="0">
                <a:solidFill>
                  <a:srgbClr val="C00000"/>
                </a:solidFill>
              </a:rPr>
              <a:t> lives are changed!</a:t>
            </a:r>
            <a:br>
              <a:rPr lang="en-US" sz="3600" dirty="0">
                <a:solidFill>
                  <a:srgbClr val="C00000"/>
                </a:solidFill>
              </a:rPr>
            </a:br>
            <a:endParaRPr lang="en-US" sz="3600" dirty="0">
              <a:solidFill>
                <a:srgbClr val="C00000"/>
              </a:solidFill>
            </a:endParaRPr>
          </a:p>
          <a:p>
            <a:r>
              <a:rPr lang="en-US" dirty="0">
                <a:solidFill>
                  <a:srgbClr val="C00000"/>
                </a:solidFill>
              </a:rPr>
              <a:t>This Truth is </a:t>
            </a:r>
            <a:r>
              <a:rPr lang="en-US" b="1" i="1" dirty="0">
                <a:solidFill>
                  <a:srgbClr val="C00000"/>
                </a:solidFill>
              </a:rPr>
              <a:t>powerful</a:t>
            </a:r>
            <a:r>
              <a:rPr lang="en-US" dirty="0">
                <a:solidFill>
                  <a:srgbClr val="C00000"/>
                </a:solidFill>
              </a:rPr>
              <a:t>!</a:t>
            </a:r>
          </a:p>
          <a:p>
            <a:pPr lvl="1"/>
            <a:r>
              <a:rPr lang="en-US" sz="3600" dirty="0">
                <a:solidFill>
                  <a:srgbClr val="C00000"/>
                </a:solidFill>
              </a:rPr>
              <a:t>It </a:t>
            </a:r>
            <a:r>
              <a:rPr lang="en-US" sz="3600" b="1" i="1" dirty="0">
                <a:solidFill>
                  <a:srgbClr val="C00000"/>
                </a:solidFill>
              </a:rPr>
              <a:t>continues</a:t>
            </a:r>
            <a:r>
              <a:rPr lang="en-US" sz="3600" dirty="0">
                <a:solidFill>
                  <a:srgbClr val="C00000"/>
                </a:solidFill>
              </a:rPr>
              <a:t> to change lives as we faithfully communicate it </a:t>
            </a:r>
          </a:p>
          <a:p>
            <a:endParaRPr lang="en-US" dirty="0"/>
          </a:p>
        </p:txBody>
      </p:sp>
    </p:spTree>
    <p:extLst>
      <p:ext uri="{BB962C8B-B14F-4D97-AF65-F5344CB8AC3E}">
        <p14:creationId xmlns:p14="http://schemas.microsoft.com/office/powerpoint/2010/main" val="383628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312A5-9604-1216-D495-0B739E1719EA}"/>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FE3CB9AA-E4A5-043E-192D-35D43C9482B5}"/>
              </a:ext>
            </a:extLst>
          </p:cNvPr>
          <p:cNvSpPr>
            <a:spLocks noGrp="1"/>
          </p:cNvSpPr>
          <p:nvPr>
            <p:ph idx="1"/>
          </p:nvPr>
        </p:nvSpPr>
        <p:spPr>
          <a:xfrm>
            <a:off x="838200" y="2095017"/>
            <a:ext cx="10515600" cy="4081945"/>
          </a:xfrm>
        </p:spPr>
        <p:txBody>
          <a:bodyPr/>
          <a:lstStyle/>
          <a:p>
            <a:r>
              <a:rPr lang="en-US" dirty="0"/>
              <a:t>Commit to Memory. </a:t>
            </a:r>
          </a:p>
          <a:p>
            <a:pPr lvl="1"/>
            <a:r>
              <a:rPr lang="en-US" dirty="0"/>
              <a:t>Memorize 1 Corinthians 1:18b : “It is the power of God to us who are being saved.”</a:t>
            </a:r>
          </a:p>
          <a:p>
            <a:pPr lvl="1"/>
            <a:r>
              <a:rPr lang="en-US" dirty="0"/>
              <a:t>It reminds you of the great reversal that came as a result of the cross</a:t>
            </a:r>
          </a:p>
          <a:p>
            <a:endParaRPr lang="en-US" dirty="0"/>
          </a:p>
        </p:txBody>
      </p:sp>
    </p:spTree>
    <p:extLst>
      <p:ext uri="{BB962C8B-B14F-4D97-AF65-F5344CB8AC3E}">
        <p14:creationId xmlns:p14="http://schemas.microsoft.com/office/powerpoint/2010/main" val="766339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B4A76-D712-F87A-8884-1826C3D657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A606C7-586B-06A8-E2EE-5B829F236967}"/>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4ECC3F5B-7CD2-9A0D-1950-932751DECC1B}"/>
              </a:ext>
            </a:extLst>
          </p:cNvPr>
          <p:cNvSpPr>
            <a:spLocks noGrp="1"/>
          </p:cNvSpPr>
          <p:nvPr>
            <p:ph idx="1"/>
          </p:nvPr>
        </p:nvSpPr>
        <p:spPr>
          <a:xfrm>
            <a:off x="838200" y="2048719"/>
            <a:ext cx="10515600" cy="4128244"/>
          </a:xfrm>
        </p:spPr>
        <p:txBody>
          <a:bodyPr/>
          <a:lstStyle/>
          <a:p>
            <a:r>
              <a:rPr lang="en-US" dirty="0"/>
              <a:t>Commit to Prayer. </a:t>
            </a:r>
          </a:p>
          <a:p>
            <a:pPr lvl="1"/>
            <a:r>
              <a:rPr lang="en-US" dirty="0"/>
              <a:t>Commit to pray daily this week for one person close to you who has not yet believed in the death and resurrection of Jesus. </a:t>
            </a:r>
          </a:p>
          <a:p>
            <a:pPr lvl="1"/>
            <a:r>
              <a:rPr lang="en-US" dirty="0"/>
              <a:t>Pray specifically that God would open their eyes to the work of Jesus on his or her behalf.</a:t>
            </a:r>
          </a:p>
          <a:p>
            <a:endParaRPr lang="en-US" dirty="0"/>
          </a:p>
        </p:txBody>
      </p:sp>
    </p:spTree>
    <p:extLst>
      <p:ext uri="{BB962C8B-B14F-4D97-AF65-F5344CB8AC3E}">
        <p14:creationId xmlns:p14="http://schemas.microsoft.com/office/powerpoint/2010/main" val="2231861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B30413-D910-CB2C-8C35-915A4D7D665B}"/>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F8CADD33-A595-78F5-650F-D2E6AEBE7C30}"/>
              </a:ext>
            </a:extLst>
          </p:cNvPr>
          <p:cNvGrpSpPr/>
          <p:nvPr/>
        </p:nvGrpSpPr>
        <p:grpSpPr>
          <a:xfrm>
            <a:off x="2849598" y="1579418"/>
            <a:ext cx="6492803" cy="4272952"/>
            <a:chOff x="2849598" y="1579418"/>
            <a:chExt cx="6492803" cy="4272952"/>
          </a:xfrm>
        </p:grpSpPr>
        <p:pic>
          <p:nvPicPr>
            <p:cNvPr id="6" name="Picture 5" descr="A cross with a sign on it&#10;&#10;Description automatically generated">
              <a:extLst>
                <a:ext uri="{FF2B5EF4-FFF2-40B4-BE49-F238E27FC236}">
                  <a16:creationId xmlns:a16="http://schemas.microsoft.com/office/drawing/2014/main" id="{25C2B6F6-9BBF-F521-B733-146C2561EB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76425"/>
              <a:ext cx="5715000" cy="3105150"/>
            </a:xfrm>
            <a:prstGeom prst="rect">
              <a:avLst/>
            </a:prstGeom>
            <a:ln>
              <a:noFill/>
            </a:ln>
            <a:effectLst>
              <a:outerShdw blurRad="292100" dist="139700" dir="2700000" algn="tl" rotWithShape="0">
                <a:srgbClr val="333333">
                  <a:alpha val="65000"/>
                </a:srgbClr>
              </a:outerShdw>
            </a:effectLst>
          </p:spPr>
        </p:pic>
        <p:pic>
          <p:nvPicPr>
            <p:cNvPr id="8" name="Picture 7" descr="A black background with a black square&#10;&#10;Description automatically generated with medium confidence">
              <a:hlinkClick r:id="rId3"/>
              <a:extLst>
                <a:ext uri="{FF2B5EF4-FFF2-40B4-BE49-F238E27FC236}">
                  <a16:creationId xmlns:a16="http://schemas.microsoft.com/office/drawing/2014/main" id="{CBF9FBF8-DB16-91FD-FE60-9B35938D1A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579418"/>
              <a:ext cx="6492803" cy="4272952"/>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449B6875-B5B0-1AEA-B0EE-AFAC3FC7851D}"/>
              </a:ext>
            </a:extLst>
          </p:cNvPr>
          <p:cNvSpPr txBox="1"/>
          <p:nvPr/>
        </p:nvSpPr>
        <p:spPr>
          <a:xfrm>
            <a:off x="4144488" y="5852370"/>
            <a:ext cx="3906982" cy="461665"/>
          </a:xfrm>
          <a:prstGeom prst="rect">
            <a:avLst/>
          </a:prstGeom>
          <a:noFill/>
        </p:spPr>
        <p:txBody>
          <a:bodyPr wrap="square" rtlCol="0">
            <a:spAutoFit/>
          </a:bodyPr>
          <a:lstStyle/>
          <a:p>
            <a:pPr algn="ctr"/>
            <a:r>
              <a:rPr lang="en-US" sz="2400" dirty="0">
                <a:hlinkClick r:id="rId3"/>
              </a:rPr>
              <a:t>View Video</a:t>
            </a:r>
            <a:endParaRPr lang="en-US" sz="2400" dirty="0"/>
          </a:p>
        </p:txBody>
      </p:sp>
    </p:spTree>
    <p:extLst>
      <p:ext uri="{BB962C8B-B14F-4D97-AF65-F5344CB8AC3E}">
        <p14:creationId xmlns:p14="http://schemas.microsoft.com/office/powerpoint/2010/main" val="1523775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C72C4-C5B9-CB75-A8D6-599B808CAE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B71B44-B73E-086B-FEFD-ADB7EBC3C022}"/>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2DBF07DA-CBA1-8CCE-0C26-78A03DCBB4C1}"/>
              </a:ext>
            </a:extLst>
          </p:cNvPr>
          <p:cNvSpPr>
            <a:spLocks noGrp="1"/>
          </p:cNvSpPr>
          <p:nvPr>
            <p:ph idx="1"/>
          </p:nvPr>
        </p:nvSpPr>
        <p:spPr>
          <a:xfrm>
            <a:off x="838200" y="2013995"/>
            <a:ext cx="10515600" cy="4162968"/>
          </a:xfrm>
        </p:spPr>
        <p:txBody>
          <a:bodyPr/>
          <a:lstStyle/>
          <a:p>
            <a:r>
              <a:rPr lang="en-US" dirty="0"/>
              <a:t>Commit to Study. </a:t>
            </a:r>
          </a:p>
          <a:p>
            <a:pPr lvl="1"/>
            <a:r>
              <a:rPr lang="en-US" dirty="0"/>
              <a:t>What is one specific area of your life in which you are currently feeling anxious? </a:t>
            </a:r>
          </a:p>
          <a:p>
            <a:pPr lvl="1"/>
            <a:r>
              <a:rPr lang="en-US" dirty="0"/>
              <a:t>Spend fifteen minutes journaling about how the cross of Christ ought to influence your confidence and actions in that situation. </a:t>
            </a:r>
          </a:p>
          <a:p>
            <a:endParaRPr lang="en-US" dirty="0"/>
          </a:p>
        </p:txBody>
      </p:sp>
    </p:spTree>
    <p:extLst>
      <p:ext uri="{BB962C8B-B14F-4D97-AF65-F5344CB8AC3E}">
        <p14:creationId xmlns:p14="http://schemas.microsoft.com/office/powerpoint/2010/main" val="2081338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FA89C18-A472-09E6-2AC1-5F4437353A0A}"/>
              </a:ext>
            </a:extLst>
          </p:cNvPr>
          <p:cNvSpPr/>
          <p:nvPr/>
        </p:nvSpPr>
        <p:spPr>
          <a:xfrm rot="20425778">
            <a:off x="322538" y="5557670"/>
            <a:ext cx="7256586" cy="832275"/>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600"/>
          </a:p>
        </p:txBody>
      </p:sp>
      <p:pic>
        <p:nvPicPr>
          <p:cNvPr id="6" name="Picture 5" descr="A large billboard with lights&#10;&#10;Description automatically generated with medium confidence">
            <a:extLst>
              <a:ext uri="{FF2B5EF4-FFF2-40B4-BE49-F238E27FC236}">
                <a16:creationId xmlns:a16="http://schemas.microsoft.com/office/drawing/2014/main" id="{12C26FBD-95C9-0DCB-AB7E-E3EAA9DB9E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853" y="1569891"/>
            <a:ext cx="10515600" cy="4313069"/>
          </a:xfrm>
          <a:prstGeom prst="rect">
            <a:avLst/>
          </a:prstGeom>
          <a:ln>
            <a:noFill/>
          </a:ln>
          <a:effectLst>
            <a:outerShdw blurRad="292100" dist="139700" dir="2700000" algn="tl" rotWithShape="0">
              <a:srgbClr val="333333">
                <a:alpha val="65000"/>
              </a:srgbClr>
            </a:outerShdw>
          </a:effectLst>
          <a:scene3d>
            <a:camera prst="perspectiveContrastingRightFacing"/>
            <a:lightRig rig="threePt" dir="t"/>
          </a:scene3d>
        </p:spPr>
      </p:pic>
      <p:sp>
        <p:nvSpPr>
          <p:cNvPr id="2" name="Title 1">
            <a:extLst>
              <a:ext uri="{FF2B5EF4-FFF2-40B4-BE49-F238E27FC236}">
                <a16:creationId xmlns:a16="http://schemas.microsoft.com/office/drawing/2014/main" id="{FDE5F7D9-B3F0-9F5A-F50D-AD29A9017FC5}"/>
              </a:ext>
            </a:extLst>
          </p:cNvPr>
          <p:cNvSpPr>
            <a:spLocks noGrp="1"/>
          </p:cNvSpPr>
          <p:nvPr>
            <p:ph type="title"/>
          </p:nvPr>
        </p:nvSpPr>
        <p:spPr>
          <a:xfrm>
            <a:off x="838200" y="365125"/>
            <a:ext cx="6147816" cy="1325563"/>
          </a:xfrm>
        </p:spPr>
        <p:txBody>
          <a:bodyPr/>
          <a:lstStyle/>
          <a:p>
            <a:r>
              <a:rPr lang="en-US" dirty="0"/>
              <a:t>Family Activities</a:t>
            </a:r>
          </a:p>
        </p:txBody>
      </p:sp>
      <p:pic>
        <p:nvPicPr>
          <p:cNvPr id="4" name="Picture 3" descr="A crossword puzzle with black squares and letters&#10;&#10;Description automatically generated">
            <a:extLst>
              <a:ext uri="{FF2B5EF4-FFF2-40B4-BE49-F238E27FC236}">
                <a16:creationId xmlns:a16="http://schemas.microsoft.com/office/drawing/2014/main" id="{ABDC6C73-DF6E-8B74-165B-B2C6091E2305}"/>
              </a:ext>
            </a:extLst>
          </p:cNvPr>
          <p:cNvPicPr>
            <a:picLocks noChangeAspect="1"/>
          </p:cNvPicPr>
          <p:nvPr/>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86676" y="1975104"/>
            <a:ext cx="9686946" cy="2446131"/>
          </a:xfrm>
          <a:prstGeom prst="rect">
            <a:avLst/>
          </a:prstGeom>
          <a:ln>
            <a:noFill/>
          </a:ln>
          <a:effectLst>
            <a:outerShdw blurRad="292100" dist="139700" dir="2700000" algn="tl" rotWithShape="0">
              <a:srgbClr val="333333">
                <a:alpha val="65000"/>
              </a:srgbClr>
            </a:outerShdw>
          </a:effectLst>
          <a:scene3d>
            <a:camera prst="perspectiveContrastingRightFacing" fov="2520000">
              <a:rot lat="623785" lon="18963666" rev="60000"/>
            </a:camera>
            <a:lightRig rig="threePt" dir="t"/>
          </a:scene3d>
        </p:spPr>
      </p:pic>
      <p:pic>
        <p:nvPicPr>
          <p:cNvPr id="10" name="Picture 9" descr="A cartoon of a policeman holding a sword&#10;&#10;Description automatically generated">
            <a:extLst>
              <a:ext uri="{FF2B5EF4-FFF2-40B4-BE49-F238E27FC236}">
                <a16:creationId xmlns:a16="http://schemas.microsoft.com/office/drawing/2014/main" id="{9317C959-F6BC-7A99-06C6-BB732FAEE0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99081" y="3277079"/>
            <a:ext cx="1723810" cy="2857143"/>
          </a:xfrm>
          <a:prstGeom prst="rect">
            <a:avLst/>
          </a:prstGeom>
          <a:ln>
            <a:noFill/>
          </a:ln>
          <a:effectLst>
            <a:outerShdw blurRad="292100" dist="139700" dir="2700000" algn="tl" rotWithShape="0">
              <a:srgbClr val="333333">
                <a:alpha val="65000"/>
              </a:srgbClr>
            </a:outerShdw>
          </a:effectLst>
        </p:spPr>
      </p:pic>
      <p:sp>
        <p:nvSpPr>
          <p:cNvPr id="11" name="Speech Bubble: Rectangle with Corners Rounded 10">
            <a:extLst>
              <a:ext uri="{FF2B5EF4-FFF2-40B4-BE49-F238E27FC236}">
                <a16:creationId xmlns:a16="http://schemas.microsoft.com/office/drawing/2014/main" id="{E2752565-0E90-833C-3364-25A75BE862B2}"/>
              </a:ext>
            </a:extLst>
          </p:cNvPr>
          <p:cNvSpPr/>
          <p:nvPr/>
        </p:nvSpPr>
        <p:spPr>
          <a:xfrm>
            <a:off x="7508912" y="276810"/>
            <a:ext cx="3844888" cy="2391257"/>
          </a:xfrm>
          <a:prstGeom prst="wedgeRoundRectCallout">
            <a:avLst>
              <a:gd name="adj1" fmla="val 14365"/>
              <a:gd name="adj2" fmla="val 7149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Uh-oh … another case of letters down.  Call in the Bible Study group.  They’re good at fixing these things.  They can check for help at </a:t>
            </a:r>
            <a:r>
              <a:rPr lang="en-US" dirty="0">
                <a:latin typeface="Comic Sans MS" panose="030F0702030302020204" pitchFamily="66" charset="0"/>
                <a:hlinkClick r:id="rId5"/>
              </a:rPr>
              <a:t>https://tinyurl.com/22u8ykzs</a:t>
            </a:r>
            <a:r>
              <a:rPr lang="en-US" dirty="0">
                <a:latin typeface="Comic Sans MS" panose="030F0702030302020204" pitchFamily="66" charset="0"/>
              </a:rPr>
              <a:t> </a:t>
            </a:r>
          </a:p>
        </p:txBody>
      </p:sp>
    </p:spTree>
    <p:extLst>
      <p:ext uri="{BB962C8B-B14F-4D97-AF65-F5344CB8AC3E}">
        <p14:creationId xmlns:p14="http://schemas.microsoft.com/office/powerpoint/2010/main" val="2803669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C6D63-8118-2B9F-F323-1838720102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F5F42B-D779-A526-4614-2E173623016B}"/>
              </a:ext>
            </a:extLst>
          </p:cNvPr>
          <p:cNvSpPr>
            <a:spLocks noGrp="1"/>
          </p:cNvSpPr>
          <p:nvPr>
            <p:ph type="ctrTitle"/>
          </p:nvPr>
        </p:nvSpPr>
        <p:spPr>
          <a:xfrm>
            <a:off x="1524000" y="1122363"/>
            <a:ext cx="9144000" cy="1870219"/>
          </a:xfrm>
        </p:spPr>
        <p:txBody>
          <a:bodyPr/>
          <a:lstStyle/>
          <a:p>
            <a:r>
              <a:rPr lang="en-US" dirty="0"/>
              <a:t>The Death of Jesus</a:t>
            </a:r>
          </a:p>
        </p:txBody>
      </p:sp>
      <p:sp>
        <p:nvSpPr>
          <p:cNvPr id="3" name="Subtitle 2">
            <a:extLst>
              <a:ext uri="{FF2B5EF4-FFF2-40B4-BE49-F238E27FC236}">
                <a16:creationId xmlns:a16="http://schemas.microsoft.com/office/drawing/2014/main" id="{54334103-0F40-C0B7-19E0-40ECFD94C42E}"/>
              </a:ext>
            </a:extLst>
          </p:cNvPr>
          <p:cNvSpPr>
            <a:spLocks noGrp="1"/>
          </p:cNvSpPr>
          <p:nvPr>
            <p:ph type="subTitle" idx="1"/>
          </p:nvPr>
        </p:nvSpPr>
        <p:spPr/>
        <p:txBody>
          <a:bodyPr/>
          <a:lstStyle/>
          <a:p>
            <a:r>
              <a:rPr lang="en-US" dirty="0"/>
              <a:t>March 24</a:t>
            </a:r>
          </a:p>
        </p:txBody>
      </p:sp>
    </p:spTree>
    <p:extLst>
      <p:ext uri="{BB962C8B-B14F-4D97-AF65-F5344CB8AC3E}">
        <p14:creationId xmlns:p14="http://schemas.microsoft.com/office/powerpoint/2010/main" val="240001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767A46-8595-4AC0-D80F-93AA921891BA}"/>
              </a:ext>
            </a:extLst>
          </p:cNvPr>
          <p:cNvSpPr>
            <a:spLocks noGrp="1"/>
          </p:cNvSpPr>
          <p:nvPr>
            <p:ph type="title"/>
          </p:nvPr>
        </p:nvSpPr>
        <p:spPr/>
        <p:txBody>
          <a:bodyPr/>
          <a:lstStyle/>
          <a:p>
            <a:r>
              <a:rPr lang="en-US" dirty="0"/>
              <a:t>Seemed like a good idea …</a:t>
            </a:r>
          </a:p>
        </p:txBody>
      </p:sp>
      <p:sp>
        <p:nvSpPr>
          <p:cNvPr id="5" name="Content Placeholder 4">
            <a:extLst>
              <a:ext uri="{FF2B5EF4-FFF2-40B4-BE49-F238E27FC236}">
                <a16:creationId xmlns:a16="http://schemas.microsoft.com/office/drawing/2014/main" id="{EF3276D5-0773-283A-7935-E29B8F819AD5}"/>
              </a:ext>
            </a:extLst>
          </p:cNvPr>
          <p:cNvSpPr>
            <a:spLocks noGrp="1"/>
          </p:cNvSpPr>
          <p:nvPr>
            <p:ph idx="1"/>
          </p:nvPr>
        </p:nvSpPr>
        <p:spPr/>
        <p:txBody>
          <a:bodyPr/>
          <a:lstStyle/>
          <a:p>
            <a:r>
              <a:rPr lang="en-US" dirty="0"/>
              <a:t>What is a debt you have taken on that seemed worth it at the time?</a:t>
            </a:r>
          </a:p>
          <a:p>
            <a:endParaRPr lang="en-US" dirty="0"/>
          </a:p>
          <a:p>
            <a:r>
              <a:rPr lang="en-US" dirty="0">
                <a:solidFill>
                  <a:srgbClr val="C00000"/>
                </a:solidFill>
              </a:rPr>
              <a:t>One debt we all have but cannot pay … the judgment for our sinful condition.</a:t>
            </a:r>
          </a:p>
          <a:p>
            <a:pPr lvl="1"/>
            <a:r>
              <a:rPr lang="en-US" dirty="0">
                <a:solidFill>
                  <a:srgbClr val="C00000"/>
                </a:solidFill>
              </a:rPr>
              <a:t>Jesus died to pay the debt of our sin.</a:t>
            </a:r>
          </a:p>
          <a:p>
            <a:endParaRPr lang="en-US" dirty="0"/>
          </a:p>
        </p:txBody>
      </p:sp>
      <p:grpSp>
        <p:nvGrpSpPr>
          <p:cNvPr id="6" name="Group 5">
            <a:extLst>
              <a:ext uri="{FF2B5EF4-FFF2-40B4-BE49-F238E27FC236}">
                <a16:creationId xmlns:a16="http://schemas.microsoft.com/office/drawing/2014/main" id="{E10E4335-9326-E83A-E040-DB00D8D29E3A}"/>
              </a:ext>
            </a:extLst>
          </p:cNvPr>
          <p:cNvGrpSpPr/>
          <p:nvPr/>
        </p:nvGrpSpPr>
        <p:grpSpPr>
          <a:xfrm>
            <a:off x="1669854" y="2963839"/>
            <a:ext cx="8852291" cy="2998519"/>
            <a:chOff x="1321856" y="3224179"/>
            <a:chExt cx="8852291" cy="2998519"/>
          </a:xfrm>
        </p:grpSpPr>
        <p:pic>
          <p:nvPicPr>
            <p:cNvPr id="1026" name="Picture 2" descr="Mortgage clipart">
              <a:extLst>
                <a:ext uri="{FF2B5EF4-FFF2-40B4-BE49-F238E27FC236}">
                  <a16:creationId xmlns:a16="http://schemas.microsoft.com/office/drawing/2014/main" id="{63A7A094-4781-7C36-318D-A0BFC5C1F1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6739" y="3224179"/>
              <a:ext cx="2998519" cy="29985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Credit card slave clipart">
              <a:extLst>
                <a:ext uri="{FF2B5EF4-FFF2-40B4-BE49-F238E27FC236}">
                  <a16:creationId xmlns:a16="http://schemas.microsoft.com/office/drawing/2014/main" id="{9D849995-7D99-791D-81F8-7B77AA0DC92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39724" y="3531892"/>
              <a:ext cx="1334423" cy="238309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Guy in the boat clipart">
              <a:extLst>
                <a:ext uri="{FF2B5EF4-FFF2-40B4-BE49-F238E27FC236}">
                  <a16:creationId xmlns:a16="http://schemas.microsoft.com/office/drawing/2014/main" id="{518B00DB-04AE-DBCC-0BF2-AAA1091DB33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21856" y="3531892"/>
              <a:ext cx="2582883" cy="21728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0078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AE8F5-B2E0-D00A-E8E6-588EA666138A}"/>
              </a:ext>
            </a:extLst>
          </p:cNvPr>
          <p:cNvSpPr>
            <a:spLocks noGrp="1"/>
          </p:cNvSpPr>
          <p:nvPr>
            <p:ph type="title"/>
          </p:nvPr>
        </p:nvSpPr>
        <p:spPr/>
        <p:txBody>
          <a:bodyPr/>
          <a:lstStyle/>
          <a:p>
            <a:pPr algn="l"/>
            <a:r>
              <a:rPr lang="en-US" dirty="0"/>
              <a:t>Listen for a cast of characters.</a:t>
            </a:r>
          </a:p>
        </p:txBody>
      </p:sp>
      <p:sp>
        <p:nvSpPr>
          <p:cNvPr id="3" name="Content Placeholder 2">
            <a:extLst>
              <a:ext uri="{FF2B5EF4-FFF2-40B4-BE49-F238E27FC236}">
                <a16:creationId xmlns:a16="http://schemas.microsoft.com/office/drawing/2014/main" id="{1A921864-F07B-A931-553F-0E386C34A689}"/>
              </a:ext>
            </a:extLst>
          </p:cNvPr>
          <p:cNvSpPr>
            <a:spLocks noGrp="1"/>
          </p:cNvSpPr>
          <p:nvPr>
            <p:ph idx="1"/>
          </p:nvPr>
        </p:nvSpPr>
        <p:spPr>
          <a:xfrm>
            <a:off x="838200" y="1690688"/>
            <a:ext cx="10515600" cy="4351338"/>
          </a:xfrm>
        </p:spPr>
        <p:txBody>
          <a:bodyPr/>
          <a:lstStyle/>
          <a:p>
            <a:pPr marL="0" indent="0" algn="ctr">
              <a:buNone/>
            </a:pPr>
            <a:r>
              <a:rPr lang="en-US" dirty="0"/>
              <a:t>Luke 23:32-34 (NIV)  Two other men, both criminals, were also led out with him to be executed. 33  When they came to the place called the Skull, there they crucified him, along with the criminals--one on his right, the other on his left. 34  Jesus said, "Father, forgive them, for they do not know what they are doing." And they divided up his clothes by casting lots.</a:t>
            </a:r>
          </a:p>
        </p:txBody>
      </p:sp>
      <p:pic>
        <p:nvPicPr>
          <p:cNvPr id="5" name="Picture 4">
            <a:extLst>
              <a:ext uri="{FF2B5EF4-FFF2-40B4-BE49-F238E27FC236}">
                <a16:creationId xmlns:a16="http://schemas.microsoft.com/office/drawing/2014/main" id="{67234799-8E0A-70AF-BA3E-0F9A923C41BC}"/>
              </a:ext>
            </a:extLst>
          </p:cNvPr>
          <p:cNvPicPr>
            <a:picLocks noChangeAspect="1"/>
          </p:cNvPicPr>
          <p:nvPr/>
        </p:nvPicPr>
        <p:blipFill>
          <a:blip r:embed="rId2"/>
          <a:stretch>
            <a:fillRect/>
          </a:stretch>
        </p:blipFill>
        <p:spPr>
          <a:xfrm>
            <a:off x="5105524" y="6042026"/>
            <a:ext cx="1980952" cy="314286"/>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35927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11033-213C-2B11-C0B7-1CEDD2B2E004}"/>
              </a:ext>
            </a:extLst>
          </p:cNvPr>
          <p:cNvSpPr>
            <a:spLocks noGrp="1"/>
          </p:cNvSpPr>
          <p:nvPr>
            <p:ph type="title"/>
          </p:nvPr>
        </p:nvSpPr>
        <p:spPr/>
        <p:txBody>
          <a:bodyPr/>
          <a:lstStyle/>
          <a:p>
            <a:r>
              <a:rPr lang="en-US" dirty="0"/>
              <a:t>Forgiving Words from the Cross</a:t>
            </a:r>
          </a:p>
        </p:txBody>
      </p:sp>
      <p:sp>
        <p:nvSpPr>
          <p:cNvPr id="3" name="Content Placeholder 2">
            <a:extLst>
              <a:ext uri="{FF2B5EF4-FFF2-40B4-BE49-F238E27FC236}">
                <a16:creationId xmlns:a16="http://schemas.microsoft.com/office/drawing/2014/main" id="{577A1661-196C-2E27-5CB7-14EA3E9B4240}"/>
              </a:ext>
            </a:extLst>
          </p:cNvPr>
          <p:cNvSpPr>
            <a:spLocks noGrp="1"/>
          </p:cNvSpPr>
          <p:nvPr>
            <p:ph idx="1"/>
          </p:nvPr>
        </p:nvSpPr>
        <p:spPr>
          <a:xfrm>
            <a:off x="838200" y="2164465"/>
            <a:ext cx="10515600" cy="4012497"/>
          </a:xfrm>
        </p:spPr>
        <p:txBody>
          <a:bodyPr/>
          <a:lstStyle/>
          <a:p>
            <a:r>
              <a:rPr lang="en-US" dirty="0">
                <a:solidFill>
                  <a:srgbClr val="C00000"/>
                </a:solidFill>
              </a:rPr>
              <a:t>Note the names used for the place of crucifixion.</a:t>
            </a:r>
          </a:p>
          <a:p>
            <a:pPr lvl="1"/>
            <a:r>
              <a:rPr lang="en-US" dirty="0">
                <a:solidFill>
                  <a:srgbClr val="C00000"/>
                </a:solidFill>
              </a:rPr>
              <a:t>“The Skull”</a:t>
            </a:r>
          </a:p>
          <a:p>
            <a:pPr lvl="1"/>
            <a:r>
              <a:rPr lang="en-US" dirty="0">
                <a:solidFill>
                  <a:srgbClr val="C00000"/>
                </a:solidFill>
              </a:rPr>
              <a:t>Calvary – which means “skull”  --- and many of our Easter songs speak lovingly about “Calvary”</a:t>
            </a:r>
          </a:p>
          <a:p>
            <a:pPr lvl="1"/>
            <a:r>
              <a:rPr lang="en-US" dirty="0">
                <a:solidFill>
                  <a:srgbClr val="C00000"/>
                </a:solidFill>
              </a:rPr>
              <a:t>Golgotha – also means “skull”</a:t>
            </a:r>
          </a:p>
          <a:p>
            <a:endParaRPr lang="en-US" dirty="0"/>
          </a:p>
        </p:txBody>
      </p:sp>
    </p:spTree>
    <p:extLst>
      <p:ext uri="{BB962C8B-B14F-4D97-AF65-F5344CB8AC3E}">
        <p14:creationId xmlns:p14="http://schemas.microsoft.com/office/powerpoint/2010/main" val="14466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5C3E0-4985-1E1D-8DB5-0DBA9AC3791E}"/>
              </a:ext>
            </a:extLst>
          </p:cNvPr>
          <p:cNvSpPr>
            <a:spLocks noGrp="1"/>
          </p:cNvSpPr>
          <p:nvPr>
            <p:ph type="title"/>
          </p:nvPr>
        </p:nvSpPr>
        <p:spPr/>
        <p:txBody>
          <a:bodyPr/>
          <a:lstStyle/>
          <a:p>
            <a:r>
              <a:rPr lang="en-US" dirty="0"/>
              <a:t>Forgiving Words from the Cross</a:t>
            </a:r>
          </a:p>
        </p:txBody>
      </p:sp>
      <p:sp>
        <p:nvSpPr>
          <p:cNvPr id="3" name="Content Placeholder 2">
            <a:extLst>
              <a:ext uri="{FF2B5EF4-FFF2-40B4-BE49-F238E27FC236}">
                <a16:creationId xmlns:a16="http://schemas.microsoft.com/office/drawing/2014/main" id="{6F5837B6-F53A-197E-D9F4-E075586C6964}"/>
              </a:ext>
            </a:extLst>
          </p:cNvPr>
          <p:cNvSpPr>
            <a:spLocks noGrp="1"/>
          </p:cNvSpPr>
          <p:nvPr>
            <p:ph idx="1"/>
          </p:nvPr>
        </p:nvSpPr>
        <p:spPr/>
        <p:txBody>
          <a:bodyPr/>
          <a:lstStyle/>
          <a:p>
            <a:r>
              <a:rPr lang="en-US" dirty="0"/>
              <a:t>What other people show up in this scene? What were they doing, saying?</a:t>
            </a:r>
          </a:p>
          <a:p>
            <a:r>
              <a:rPr lang="en-US" dirty="0"/>
              <a:t>How did Jesus respond to His abusers?  What do Jesus’ words reveal about His character?</a:t>
            </a:r>
          </a:p>
          <a:p>
            <a:r>
              <a:rPr lang="en-US" dirty="0"/>
              <a:t>To whom do you think Jesus was offering forgiveness?</a:t>
            </a:r>
          </a:p>
          <a:p>
            <a:r>
              <a:rPr lang="en-US" dirty="0"/>
              <a:t>What kinds of things do you find easy to forgive?</a:t>
            </a:r>
          </a:p>
        </p:txBody>
      </p:sp>
    </p:spTree>
    <p:extLst>
      <p:ext uri="{BB962C8B-B14F-4D97-AF65-F5344CB8AC3E}">
        <p14:creationId xmlns:p14="http://schemas.microsoft.com/office/powerpoint/2010/main" val="17905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A4CAE-A29A-1F1F-5DA1-43120CC6E8B7}"/>
              </a:ext>
            </a:extLst>
          </p:cNvPr>
          <p:cNvSpPr>
            <a:spLocks noGrp="1"/>
          </p:cNvSpPr>
          <p:nvPr>
            <p:ph type="title"/>
          </p:nvPr>
        </p:nvSpPr>
        <p:spPr/>
        <p:txBody>
          <a:bodyPr/>
          <a:lstStyle/>
          <a:p>
            <a:r>
              <a:rPr lang="en-US" dirty="0"/>
              <a:t>Forgiving Words from the Cross</a:t>
            </a:r>
          </a:p>
        </p:txBody>
      </p:sp>
      <p:sp>
        <p:nvSpPr>
          <p:cNvPr id="3" name="Content Placeholder 2">
            <a:extLst>
              <a:ext uri="{FF2B5EF4-FFF2-40B4-BE49-F238E27FC236}">
                <a16:creationId xmlns:a16="http://schemas.microsoft.com/office/drawing/2014/main" id="{F835D351-BF00-26E7-6763-66A7D22B2657}"/>
              </a:ext>
            </a:extLst>
          </p:cNvPr>
          <p:cNvSpPr>
            <a:spLocks noGrp="1"/>
          </p:cNvSpPr>
          <p:nvPr>
            <p:ph idx="1"/>
          </p:nvPr>
        </p:nvSpPr>
        <p:spPr/>
        <p:txBody>
          <a:bodyPr/>
          <a:lstStyle/>
          <a:p>
            <a:r>
              <a:rPr lang="en-US" dirty="0"/>
              <a:t>What kinds of things are more difficult to forgive?</a:t>
            </a:r>
          </a:p>
          <a:p>
            <a:r>
              <a:rPr lang="en-US" dirty="0"/>
              <a:t>How can Jesus’ love motivate us to be able to forgive people?</a:t>
            </a:r>
          </a:p>
          <a:p>
            <a:r>
              <a:rPr lang="en-US" dirty="0"/>
              <a:t>What kinds of words and phrases would you use to explain to a child or grandchild the meaning of God’s forgiveness?</a:t>
            </a:r>
          </a:p>
        </p:txBody>
      </p:sp>
    </p:spTree>
    <p:extLst>
      <p:ext uri="{BB962C8B-B14F-4D97-AF65-F5344CB8AC3E}">
        <p14:creationId xmlns:p14="http://schemas.microsoft.com/office/powerpoint/2010/main" val="82914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4308-1288-4B93-2361-BF8D832A2FBE}"/>
              </a:ext>
            </a:extLst>
          </p:cNvPr>
          <p:cNvSpPr>
            <a:spLocks noGrp="1"/>
          </p:cNvSpPr>
          <p:nvPr>
            <p:ph type="title"/>
          </p:nvPr>
        </p:nvSpPr>
        <p:spPr/>
        <p:txBody>
          <a:bodyPr/>
          <a:lstStyle/>
          <a:p>
            <a:pPr algn="l"/>
            <a:r>
              <a:rPr lang="en-US" dirty="0"/>
              <a:t>Listen for who are saved.</a:t>
            </a:r>
          </a:p>
        </p:txBody>
      </p:sp>
      <p:sp>
        <p:nvSpPr>
          <p:cNvPr id="3" name="Content Placeholder 2">
            <a:extLst>
              <a:ext uri="{FF2B5EF4-FFF2-40B4-BE49-F238E27FC236}">
                <a16:creationId xmlns:a16="http://schemas.microsoft.com/office/drawing/2014/main" id="{19C10947-4F3E-E606-BDB8-7BF78DC566B8}"/>
              </a:ext>
            </a:extLst>
          </p:cNvPr>
          <p:cNvSpPr>
            <a:spLocks noGrp="1"/>
          </p:cNvSpPr>
          <p:nvPr>
            <p:ph idx="1"/>
          </p:nvPr>
        </p:nvSpPr>
        <p:spPr/>
        <p:txBody>
          <a:bodyPr/>
          <a:lstStyle/>
          <a:p>
            <a:pPr marL="0" indent="0" algn="ctr">
              <a:buNone/>
            </a:pPr>
            <a:r>
              <a:rPr lang="en-US" dirty="0"/>
              <a:t>Luke 23:35-43 (NIV)  The people stood watching, and the rulers even sneered at him. They said, "He saved others; let him save himself if he is the Christ of God, the Chosen One." 36  The soldiers also came up and mocked him. They offered him wine vinegar 37  and said, "If you are the king of the Jews, save yourself." </a:t>
            </a:r>
          </a:p>
        </p:txBody>
      </p:sp>
    </p:spTree>
    <p:extLst>
      <p:ext uri="{BB962C8B-B14F-4D97-AF65-F5344CB8AC3E}">
        <p14:creationId xmlns:p14="http://schemas.microsoft.com/office/powerpoint/2010/main" val="74380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97F3F-B86D-0D30-1195-5A3C145D44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BC47D1-87A0-0AAE-42FF-03132B4257BF}"/>
              </a:ext>
            </a:extLst>
          </p:cNvPr>
          <p:cNvSpPr>
            <a:spLocks noGrp="1"/>
          </p:cNvSpPr>
          <p:nvPr>
            <p:ph type="title"/>
          </p:nvPr>
        </p:nvSpPr>
        <p:spPr/>
        <p:txBody>
          <a:bodyPr/>
          <a:lstStyle/>
          <a:p>
            <a:pPr algn="l"/>
            <a:r>
              <a:rPr lang="en-US" dirty="0"/>
              <a:t>Listen for who are saved.</a:t>
            </a:r>
          </a:p>
        </p:txBody>
      </p:sp>
      <p:sp>
        <p:nvSpPr>
          <p:cNvPr id="3" name="Content Placeholder 2">
            <a:extLst>
              <a:ext uri="{FF2B5EF4-FFF2-40B4-BE49-F238E27FC236}">
                <a16:creationId xmlns:a16="http://schemas.microsoft.com/office/drawing/2014/main" id="{ACAD581E-24A1-2AF4-853E-4D1048834A40}"/>
              </a:ext>
            </a:extLst>
          </p:cNvPr>
          <p:cNvSpPr>
            <a:spLocks noGrp="1"/>
          </p:cNvSpPr>
          <p:nvPr>
            <p:ph idx="1"/>
          </p:nvPr>
        </p:nvSpPr>
        <p:spPr>
          <a:xfrm>
            <a:off x="1096219" y="1790901"/>
            <a:ext cx="9999562" cy="4351338"/>
          </a:xfrm>
        </p:spPr>
        <p:txBody>
          <a:bodyPr/>
          <a:lstStyle/>
          <a:p>
            <a:pPr marL="0" indent="0" algn="ctr">
              <a:buNone/>
            </a:pPr>
            <a:r>
              <a:rPr lang="en-US" dirty="0"/>
              <a:t>There was a written notice above him, which read: THIS IS THE KING OF THE JEWS. 39  One of the criminals who hung there hurled insults at him: "Aren't you the Christ? Save yourself and us!" 40  But the other criminal rebuked him. "Don't you fear God," he said, "since you are under the same</a:t>
            </a:r>
          </a:p>
        </p:txBody>
      </p:sp>
    </p:spTree>
    <p:extLst>
      <p:ext uri="{BB962C8B-B14F-4D97-AF65-F5344CB8AC3E}">
        <p14:creationId xmlns:p14="http://schemas.microsoft.com/office/powerpoint/2010/main" val="94179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49</TotalTime>
  <Words>1144</Words>
  <Application>Microsoft Office PowerPoint</Application>
  <PresentationFormat>Widescreen</PresentationFormat>
  <Paragraphs>76</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Comic Sans MS</vt:lpstr>
      <vt:lpstr>Office Theme</vt:lpstr>
      <vt:lpstr>The Death of Jesus</vt:lpstr>
      <vt:lpstr>Video Introduction</vt:lpstr>
      <vt:lpstr>Seemed like a good idea …</vt:lpstr>
      <vt:lpstr>Listen for a cast of characters.</vt:lpstr>
      <vt:lpstr>Forgiving Words from the Cross</vt:lpstr>
      <vt:lpstr>Forgiving Words from the Cross</vt:lpstr>
      <vt:lpstr>Forgiving Words from the Cross</vt:lpstr>
      <vt:lpstr>Listen for who are saved.</vt:lpstr>
      <vt:lpstr>Listen for who are saved.</vt:lpstr>
      <vt:lpstr>Listen for who are saved.</vt:lpstr>
      <vt:lpstr>A Saving Word from the Cross</vt:lpstr>
      <vt:lpstr>A Saving Word from the Cross</vt:lpstr>
      <vt:lpstr>Listen for a final word.</vt:lpstr>
      <vt:lpstr>Listen for a final word.</vt:lpstr>
      <vt:lpstr>A Final Word</vt:lpstr>
      <vt:lpstr>A Final Word</vt:lpstr>
      <vt:lpstr>A Final Word</vt:lpstr>
      <vt:lpstr>Application</vt:lpstr>
      <vt:lpstr>Application</vt:lpstr>
      <vt:lpstr>Application</vt:lpstr>
      <vt:lpstr>Family Activities</vt:lpstr>
      <vt:lpstr>The Death of Jesus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Death of Jesus</dc:title>
  <dc:creator>Armstrong, Stephen (General Math and Science)</dc:creator>
  <cp:lastModifiedBy>Armstrong, Stephen (General Math and Science)</cp:lastModifiedBy>
  <cp:revision>2</cp:revision>
  <dcterms:created xsi:type="dcterms:W3CDTF">2024-03-07T20:20:20Z</dcterms:created>
  <dcterms:modified xsi:type="dcterms:W3CDTF">2024-03-07T21:09:33Z</dcterms:modified>
</cp:coreProperties>
</file>