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4000"/>
                </a:schemeClr>
              </a:gs>
              <a:gs pos="64000">
                <a:schemeClr val="accent1">
                  <a:lumMod val="45000"/>
                  <a:lumOff val="55000"/>
                  <a:alpha val="79000"/>
                </a:schemeClr>
              </a:gs>
              <a:gs pos="83000">
                <a:schemeClr val="accent1">
                  <a:lumMod val="45000"/>
                  <a:lumOff val="55000"/>
                  <a:alpha val="79000"/>
                </a:schemeClr>
              </a:gs>
              <a:gs pos="100000">
                <a:schemeClr val="accent1">
                  <a:lumMod val="30000"/>
                  <a:lumOff val="70000"/>
                  <a:alpha val="84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tinyurl.com/ybeboos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Culmination </a:t>
            </a:r>
            <a:br>
              <a:rPr lang="en-US" dirty="0"/>
            </a:br>
            <a:r>
              <a:rPr lang="en-US" dirty="0"/>
              <a:t>of Our Hope</a:t>
            </a:r>
          </a:p>
        </p:txBody>
      </p:sp>
      <p:sp>
        <p:nvSpPr>
          <p:cNvPr id="3" name="Subtitle 2"/>
          <p:cNvSpPr>
            <a:spLocks noGrp="1"/>
          </p:cNvSpPr>
          <p:nvPr>
            <p:ph type="subTitle" idx="1"/>
          </p:nvPr>
        </p:nvSpPr>
        <p:spPr>
          <a:xfrm>
            <a:off x="1524000" y="3811978"/>
            <a:ext cx="9144000" cy="1445821"/>
          </a:xfrm>
        </p:spPr>
        <p:txBody>
          <a:bodyPr/>
          <a:lstStyle/>
          <a:p>
            <a:r>
              <a:rPr lang="en-US" dirty="0"/>
              <a:t>July 12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1F87-DD69-4D56-AC51-D84FF3C31F7E}"/>
              </a:ext>
            </a:extLst>
          </p:cNvPr>
          <p:cNvSpPr>
            <a:spLocks noGrp="1"/>
          </p:cNvSpPr>
          <p:nvPr>
            <p:ph type="title"/>
          </p:nvPr>
        </p:nvSpPr>
        <p:spPr/>
        <p:txBody>
          <a:bodyPr/>
          <a:lstStyle/>
          <a:p>
            <a:r>
              <a:rPr lang="en-US" dirty="0"/>
              <a:t>God Restores</a:t>
            </a:r>
          </a:p>
        </p:txBody>
      </p:sp>
      <p:sp>
        <p:nvSpPr>
          <p:cNvPr id="3" name="Content Placeholder 2">
            <a:extLst>
              <a:ext uri="{FF2B5EF4-FFF2-40B4-BE49-F238E27FC236}">
                <a16:creationId xmlns:a16="http://schemas.microsoft.com/office/drawing/2014/main" id="{87D388F0-1D5A-4848-AB5B-AB6692B7F9E4}"/>
              </a:ext>
            </a:extLst>
          </p:cNvPr>
          <p:cNvSpPr>
            <a:spLocks noGrp="1"/>
          </p:cNvSpPr>
          <p:nvPr>
            <p:ph idx="1"/>
          </p:nvPr>
        </p:nvSpPr>
        <p:spPr/>
        <p:txBody>
          <a:bodyPr/>
          <a:lstStyle/>
          <a:p>
            <a:r>
              <a:rPr lang="en-US" dirty="0"/>
              <a:t>What quality of God does Peter identify that moved God to act? </a:t>
            </a:r>
          </a:p>
          <a:p>
            <a:r>
              <a:rPr lang="en-US" dirty="0"/>
              <a:t>From what perspective can it be said that suffering is only for a while? </a:t>
            </a:r>
          </a:p>
          <a:p>
            <a:r>
              <a:rPr lang="en-US" dirty="0"/>
              <a:t>What words or phrases describe how God would help His people during the season of affliction? </a:t>
            </a:r>
          </a:p>
        </p:txBody>
      </p:sp>
    </p:spTree>
    <p:extLst>
      <p:ext uri="{BB962C8B-B14F-4D97-AF65-F5344CB8AC3E}">
        <p14:creationId xmlns:p14="http://schemas.microsoft.com/office/powerpoint/2010/main" val="31509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8896-27ED-49EF-93BB-3ECC8C9C851F}"/>
              </a:ext>
            </a:extLst>
          </p:cNvPr>
          <p:cNvSpPr>
            <a:spLocks noGrp="1"/>
          </p:cNvSpPr>
          <p:nvPr>
            <p:ph type="title"/>
          </p:nvPr>
        </p:nvSpPr>
        <p:spPr/>
        <p:txBody>
          <a:bodyPr/>
          <a:lstStyle/>
          <a:p>
            <a:r>
              <a:rPr lang="en-US" dirty="0"/>
              <a:t>God Restores</a:t>
            </a:r>
          </a:p>
        </p:txBody>
      </p:sp>
      <p:sp>
        <p:nvSpPr>
          <p:cNvPr id="3" name="Content Placeholder 2">
            <a:extLst>
              <a:ext uri="{FF2B5EF4-FFF2-40B4-BE49-F238E27FC236}">
                <a16:creationId xmlns:a16="http://schemas.microsoft.com/office/drawing/2014/main" id="{47A074D4-FE98-47A0-85D8-FC0E9F17851E}"/>
              </a:ext>
            </a:extLst>
          </p:cNvPr>
          <p:cNvSpPr>
            <a:spLocks noGrp="1"/>
          </p:cNvSpPr>
          <p:nvPr>
            <p:ph idx="1"/>
          </p:nvPr>
        </p:nvSpPr>
        <p:spPr/>
        <p:txBody>
          <a:bodyPr/>
          <a:lstStyle/>
          <a:p>
            <a:r>
              <a:rPr lang="en-US" dirty="0"/>
              <a:t>Think of a difficulty or situation in which you suffered for Christ’s sake that as you now look back on it you clearly see the mighty hand of God was at work to make you stronger? </a:t>
            </a:r>
          </a:p>
          <a:p>
            <a:r>
              <a:rPr lang="en-US" dirty="0"/>
              <a:t>In addition to being a doxology, what declaration in verse 11 teaches us believers to have nothing to fear?</a:t>
            </a:r>
          </a:p>
        </p:txBody>
      </p:sp>
    </p:spTree>
    <p:extLst>
      <p:ext uri="{BB962C8B-B14F-4D97-AF65-F5344CB8AC3E}">
        <p14:creationId xmlns:p14="http://schemas.microsoft.com/office/powerpoint/2010/main" val="424245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FEC9-1B69-4FDB-A0C8-DC8D1F67D34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095756A1-03A3-4348-BD97-1A1C46A3D01C}"/>
              </a:ext>
            </a:extLst>
          </p:cNvPr>
          <p:cNvSpPr>
            <a:spLocks noGrp="1"/>
          </p:cNvSpPr>
          <p:nvPr>
            <p:ph idx="1"/>
          </p:nvPr>
        </p:nvSpPr>
        <p:spPr>
          <a:xfrm>
            <a:off x="838200" y="2004163"/>
            <a:ext cx="10515600" cy="4172799"/>
          </a:xfrm>
        </p:spPr>
        <p:txBody>
          <a:bodyPr/>
          <a:lstStyle/>
          <a:p>
            <a:r>
              <a:rPr lang="en-US" dirty="0"/>
              <a:t>Write. </a:t>
            </a:r>
          </a:p>
          <a:p>
            <a:pPr lvl="1"/>
            <a:r>
              <a:rPr lang="en-US" dirty="0"/>
              <a:t>Review what this session—or the whole six-session study—has taught you about hope. </a:t>
            </a:r>
          </a:p>
          <a:p>
            <a:pPr lvl="1"/>
            <a:r>
              <a:rPr lang="en-US" dirty="0"/>
              <a:t>Write down your understanding of hope and its impact on you. </a:t>
            </a:r>
          </a:p>
          <a:p>
            <a:endParaRPr lang="en-US" dirty="0"/>
          </a:p>
        </p:txBody>
      </p:sp>
    </p:spTree>
    <p:extLst>
      <p:ext uri="{BB962C8B-B14F-4D97-AF65-F5344CB8AC3E}">
        <p14:creationId xmlns:p14="http://schemas.microsoft.com/office/powerpoint/2010/main" val="348006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FEC9-1B69-4FDB-A0C8-DC8D1F67D34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95756A1-03A3-4348-BD97-1A1C46A3D01C}"/>
              </a:ext>
            </a:extLst>
          </p:cNvPr>
          <p:cNvSpPr>
            <a:spLocks noGrp="1"/>
          </p:cNvSpPr>
          <p:nvPr>
            <p:ph idx="1"/>
          </p:nvPr>
        </p:nvSpPr>
        <p:spPr>
          <a:xfrm>
            <a:off x="838200" y="2091847"/>
            <a:ext cx="10515600" cy="4085116"/>
          </a:xfrm>
        </p:spPr>
        <p:txBody>
          <a:bodyPr/>
          <a:lstStyle/>
          <a:p>
            <a:r>
              <a:rPr lang="en-US" dirty="0"/>
              <a:t>Pray. </a:t>
            </a:r>
          </a:p>
          <a:p>
            <a:pPr lvl="1"/>
            <a:r>
              <a:rPr lang="en-US" dirty="0"/>
              <a:t>Write out 1 Peter 5:5b-11 and use it as a guide for praying. </a:t>
            </a:r>
          </a:p>
          <a:p>
            <a:pPr lvl="1"/>
            <a:r>
              <a:rPr lang="en-US" dirty="0"/>
              <a:t>As you pray, surrender to the Lord and His eternal purposes for your life. </a:t>
            </a:r>
          </a:p>
          <a:p>
            <a:endParaRPr lang="en-US" dirty="0"/>
          </a:p>
        </p:txBody>
      </p:sp>
    </p:spTree>
    <p:extLst>
      <p:ext uri="{BB962C8B-B14F-4D97-AF65-F5344CB8AC3E}">
        <p14:creationId xmlns:p14="http://schemas.microsoft.com/office/powerpoint/2010/main" val="261615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FEC9-1B69-4FDB-A0C8-DC8D1F67D34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95756A1-03A3-4348-BD97-1A1C46A3D01C}"/>
              </a:ext>
            </a:extLst>
          </p:cNvPr>
          <p:cNvSpPr>
            <a:spLocks noGrp="1"/>
          </p:cNvSpPr>
          <p:nvPr>
            <p:ph idx="1"/>
          </p:nvPr>
        </p:nvSpPr>
        <p:spPr>
          <a:xfrm>
            <a:off x="838200" y="2116899"/>
            <a:ext cx="10515600" cy="4060064"/>
          </a:xfrm>
        </p:spPr>
        <p:txBody>
          <a:bodyPr/>
          <a:lstStyle/>
          <a:p>
            <a:r>
              <a:rPr lang="en-US" dirty="0"/>
              <a:t>Pray together. </a:t>
            </a:r>
          </a:p>
          <a:p>
            <a:pPr lvl="1"/>
            <a:r>
              <a:rPr lang="en-US" dirty="0"/>
              <a:t>Gather with a few other believers and Pray together for the persecuted church. </a:t>
            </a:r>
          </a:p>
          <a:p>
            <a:pPr lvl="1"/>
            <a:r>
              <a:rPr lang="en-US" dirty="0"/>
              <a:t>Helpful prayer lists can be found online. </a:t>
            </a:r>
          </a:p>
          <a:p>
            <a:endParaRPr lang="en-US" dirty="0"/>
          </a:p>
        </p:txBody>
      </p:sp>
    </p:spTree>
    <p:extLst>
      <p:ext uri="{BB962C8B-B14F-4D97-AF65-F5344CB8AC3E}">
        <p14:creationId xmlns:p14="http://schemas.microsoft.com/office/powerpoint/2010/main" val="179325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7BDF-E2CA-4629-9866-4A17C848B7CA}"/>
              </a:ext>
            </a:extLst>
          </p:cNvPr>
          <p:cNvSpPr>
            <a:spLocks noGrp="1"/>
          </p:cNvSpPr>
          <p:nvPr>
            <p:ph type="title"/>
          </p:nvPr>
        </p:nvSpPr>
        <p:spPr/>
        <p:txBody>
          <a:bodyPr/>
          <a:lstStyle/>
          <a:p>
            <a:r>
              <a:rPr lang="en-US" dirty="0"/>
              <a:t>Family Activities</a:t>
            </a:r>
          </a:p>
        </p:txBody>
      </p:sp>
      <p:pic>
        <p:nvPicPr>
          <p:cNvPr id="3074" name="Picture 1">
            <a:extLst>
              <a:ext uri="{FF2B5EF4-FFF2-40B4-BE49-F238E27FC236}">
                <a16:creationId xmlns:a16="http://schemas.microsoft.com/office/drawing/2014/main" id="{EB3A8729-D497-464D-8F95-0F76B9D9D273}"/>
              </a:ext>
            </a:extLst>
          </p:cNvPr>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326808" y="2219292"/>
            <a:ext cx="2856852" cy="281540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4C39931-483C-452D-B832-8871A070D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607" y="3562368"/>
            <a:ext cx="1986579" cy="2872262"/>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9637C0AF-A89D-418A-8150-AC1A7ADC1ECC}"/>
              </a:ext>
            </a:extLst>
          </p:cNvPr>
          <p:cNvSpPr/>
          <p:nvPr/>
        </p:nvSpPr>
        <p:spPr>
          <a:xfrm>
            <a:off x="1678488" y="1741119"/>
            <a:ext cx="4847573" cy="1828800"/>
          </a:xfrm>
          <a:prstGeom prst="wedgeRoundRectCallout">
            <a:avLst>
              <a:gd name="adj1" fmla="val -3189"/>
              <a:gd name="adj2" fmla="val 7324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My HOPE to see the Crossword Puzzle has finally been CULMINATED after all these weeks.  Find it at </a:t>
            </a:r>
            <a:r>
              <a:rPr lang="en-US" sz="1800" u="sng"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https://tinyurl.com/ybeboosg</a:t>
            </a:r>
            <a:r>
              <a:rPr lang="en-US" sz="1800" u="sng" dirty="0">
                <a:solidFill>
                  <a:srgbClr val="0000FF"/>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dirty="0">
                <a:latin typeface="Comic Sans MS" panose="030F0702030302020204" pitchFamily="66" charset="0"/>
              </a:rPr>
              <a:t>along with some other wonderful Family Activities</a:t>
            </a:r>
          </a:p>
        </p:txBody>
      </p:sp>
    </p:spTree>
    <p:extLst>
      <p:ext uri="{BB962C8B-B14F-4D97-AF65-F5344CB8AC3E}">
        <p14:creationId xmlns:p14="http://schemas.microsoft.com/office/powerpoint/2010/main" val="335268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Culmination </a:t>
            </a:r>
            <a:br>
              <a:rPr lang="en-US" dirty="0"/>
            </a:br>
            <a:r>
              <a:rPr lang="en-US" dirty="0"/>
              <a:t>of Our Hope</a:t>
            </a:r>
          </a:p>
        </p:txBody>
      </p:sp>
      <p:sp>
        <p:nvSpPr>
          <p:cNvPr id="3" name="Subtitle 2"/>
          <p:cNvSpPr>
            <a:spLocks noGrp="1"/>
          </p:cNvSpPr>
          <p:nvPr>
            <p:ph type="subTitle" idx="1"/>
          </p:nvPr>
        </p:nvSpPr>
        <p:spPr>
          <a:xfrm>
            <a:off x="1524000" y="4020855"/>
            <a:ext cx="9144000" cy="1236944"/>
          </a:xfrm>
        </p:spPr>
        <p:txBody>
          <a:bodyPr/>
          <a:lstStyle/>
          <a:p>
            <a:r>
              <a:rPr lang="en-US" dirty="0"/>
              <a:t>July 12</a:t>
            </a:r>
          </a:p>
        </p:txBody>
      </p:sp>
    </p:spTree>
    <p:extLst>
      <p:ext uri="{BB962C8B-B14F-4D97-AF65-F5344CB8AC3E}">
        <p14:creationId xmlns:p14="http://schemas.microsoft.com/office/powerpoint/2010/main" val="16476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C3B7-179C-45EE-A365-B46EE363D5A2}"/>
              </a:ext>
            </a:extLst>
          </p:cNvPr>
          <p:cNvSpPr>
            <a:spLocks noGrp="1"/>
          </p:cNvSpPr>
          <p:nvPr>
            <p:ph type="title"/>
          </p:nvPr>
        </p:nvSpPr>
        <p:spPr/>
        <p:txBody>
          <a:bodyPr/>
          <a:lstStyle/>
          <a:p>
            <a:r>
              <a:rPr lang="en-US" dirty="0"/>
              <a:t>Think about it …</a:t>
            </a:r>
          </a:p>
        </p:txBody>
      </p:sp>
      <p:sp>
        <p:nvSpPr>
          <p:cNvPr id="3" name="Content Placeholder 2">
            <a:extLst>
              <a:ext uri="{FF2B5EF4-FFF2-40B4-BE49-F238E27FC236}">
                <a16:creationId xmlns:a16="http://schemas.microsoft.com/office/drawing/2014/main" id="{4601EB03-B42F-46AD-95E1-B14535F72263}"/>
              </a:ext>
            </a:extLst>
          </p:cNvPr>
          <p:cNvSpPr>
            <a:spLocks noGrp="1"/>
          </p:cNvSpPr>
          <p:nvPr>
            <p:ph idx="1"/>
          </p:nvPr>
        </p:nvSpPr>
        <p:spPr/>
        <p:txBody>
          <a:bodyPr/>
          <a:lstStyle/>
          <a:p>
            <a:r>
              <a:rPr lang="en-US" dirty="0"/>
              <a:t>When has the destination been worth the journey?</a:t>
            </a:r>
          </a:p>
          <a:p>
            <a:r>
              <a:rPr lang="en-US" dirty="0">
                <a:solidFill>
                  <a:srgbClr val="C00000"/>
                </a:solidFill>
              </a:rPr>
              <a:t>When we begin a “journey” we hope it will be worth the effort.</a:t>
            </a:r>
          </a:p>
          <a:p>
            <a:pPr lvl="1"/>
            <a:r>
              <a:rPr lang="en-US" dirty="0">
                <a:solidFill>
                  <a:srgbClr val="C00000"/>
                </a:solidFill>
              </a:rPr>
              <a:t>Some journeys are worth it, some might be a disappointment</a:t>
            </a:r>
          </a:p>
          <a:p>
            <a:pPr lvl="1"/>
            <a:r>
              <a:rPr lang="en-US" dirty="0">
                <a:solidFill>
                  <a:srgbClr val="C00000"/>
                </a:solidFill>
              </a:rPr>
              <a:t>We can be assured that what we hope for in Christ will, indeed, be fully attained.</a:t>
            </a:r>
          </a:p>
          <a:p>
            <a:endParaRPr lang="en-US" dirty="0"/>
          </a:p>
        </p:txBody>
      </p:sp>
      <p:grpSp>
        <p:nvGrpSpPr>
          <p:cNvPr id="4" name="Group 3">
            <a:extLst>
              <a:ext uri="{FF2B5EF4-FFF2-40B4-BE49-F238E27FC236}">
                <a16:creationId xmlns:a16="http://schemas.microsoft.com/office/drawing/2014/main" id="{C1D62DE7-CC30-4054-B864-0AB73BDF52F4}"/>
              </a:ext>
            </a:extLst>
          </p:cNvPr>
          <p:cNvGrpSpPr/>
          <p:nvPr/>
        </p:nvGrpSpPr>
        <p:grpSpPr>
          <a:xfrm>
            <a:off x="1464623" y="2823245"/>
            <a:ext cx="9140042" cy="3127344"/>
            <a:chOff x="1464623" y="2823245"/>
            <a:chExt cx="9140042" cy="3127344"/>
          </a:xfrm>
        </p:grpSpPr>
        <p:pic>
          <p:nvPicPr>
            <p:cNvPr id="5" name="Picture 4">
              <a:extLst>
                <a:ext uri="{FF2B5EF4-FFF2-40B4-BE49-F238E27FC236}">
                  <a16:creationId xmlns:a16="http://schemas.microsoft.com/office/drawing/2014/main" id="{746457B2-0703-4171-A723-4C305697C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4167" y="3562596"/>
              <a:ext cx="2404754" cy="1603169"/>
            </a:xfrm>
            <a:prstGeom prst="rect">
              <a:avLst/>
            </a:prstGeom>
            <a:ln>
              <a:noFill/>
            </a:ln>
            <a:effectLst>
              <a:outerShdw blurRad="292100" dist="139700" dir="2700000" algn="tl" rotWithShape="0">
                <a:srgbClr val="333333">
                  <a:alpha val="65000"/>
                </a:srgbClr>
              </a:outerShdw>
            </a:effectLst>
          </p:spPr>
        </p:pic>
        <p:pic>
          <p:nvPicPr>
            <p:cNvPr id="1026" name="Picture 2" descr="Royalty-free graduation gown photos free download | Pxfuel">
              <a:extLst>
                <a:ext uri="{FF2B5EF4-FFF2-40B4-BE49-F238E27FC236}">
                  <a16:creationId xmlns:a16="http://schemas.microsoft.com/office/drawing/2014/main" id="{682CEAAB-1C98-488E-AF9E-AFB9D8DE2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349" y="2823245"/>
              <a:ext cx="2577316" cy="1782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Excited Trip Summer - Free vector graphic on Pixabay">
              <a:extLst>
                <a:ext uri="{FF2B5EF4-FFF2-40B4-BE49-F238E27FC236}">
                  <a16:creationId xmlns:a16="http://schemas.microsoft.com/office/drawing/2014/main" id="{D495CC02-3B37-4781-809D-126E5E3628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464623" y="4037610"/>
              <a:ext cx="2590211" cy="1912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4732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3D22-3C60-4BD9-AC43-DBC37B62A30B}"/>
              </a:ext>
            </a:extLst>
          </p:cNvPr>
          <p:cNvSpPr>
            <a:spLocks noGrp="1"/>
          </p:cNvSpPr>
          <p:nvPr>
            <p:ph type="title"/>
          </p:nvPr>
        </p:nvSpPr>
        <p:spPr/>
        <p:txBody>
          <a:bodyPr/>
          <a:lstStyle/>
          <a:p>
            <a:pPr algn="l"/>
            <a:r>
              <a:rPr lang="en-US" dirty="0"/>
              <a:t>Listen for Peter’s instruction.</a:t>
            </a:r>
          </a:p>
        </p:txBody>
      </p:sp>
      <p:sp>
        <p:nvSpPr>
          <p:cNvPr id="3" name="Content Placeholder 2">
            <a:extLst>
              <a:ext uri="{FF2B5EF4-FFF2-40B4-BE49-F238E27FC236}">
                <a16:creationId xmlns:a16="http://schemas.microsoft.com/office/drawing/2014/main" id="{C570511B-99D0-4AE2-BBF9-B72231A1C12D}"/>
              </a:ext>
            </a:extLst>
          </p:cNvPr>
          <p:cNvSpPr>
            <a:spLocks noGrp="1"/>
          </p:cNvSpPr>
          <p:nvPr>
            <p:ph idx="1"/>
          </p:nvPr>
        </p:nvSpPr>
        <p:spPr>
          <a:xfrm>
            <a:off x="1092200" y="1711325"/>
            <a:ext cx="9664700" cy="4351338"/>
          </a:xfrm>
        </p:spPr>
        <p:txBody>
          <a:bodyPr/>
          <a:lstStyle/>
          <a:p>
            <a:pPr marL="0" indent="0" algn="ctr">
              <a:buNone/>
            </a:pPr>
            <a:r>
              <a:rPr lang="en-US" dirty="0"/>
              <a:t>1 Peter 5:5b-7 (NIV) All of you, clothe yourselves with humility toward one another, because, "God opposes the proud but gives grace to the humble."  6  Humble yourselves, therefore, under God's mighty hand, that he may lift you up in due time.  7  Cast all your anxiety on him because he cares for you.</a:t>
            </a:r>
          </a:p>
        </p:txBody>
      </p:sp>
      <p:pic>
        <p:nvPicPr>
          <p:cNvPr id="4" name="Picture 3">
            <a:extLst>
              <a:ext uri="{FF2B5EF4-FFF2-40B4-BE49-F238E27FC236}">
                <a16:creationId xmlns:a16="http://schemas.microsoft.com/office/drawing/2014/main" id="{EB73A3FE-529E-4884-9385-D6E15518D875}"/>
              </a:ext>
            </a:extLst>
          </p:cNvPr>
          <p:cNvPicPr>
            <a:picLocks noChangeAspect="1"/>
          </p:cNvPicPr>
          <p:nvPr/>
        </p:nvPicPr>
        <p:blipFill>
          <a:blip r:embed="rId2"/>
          <a:stretch>
            <a:fillRect/>
          </a:stretch>
        </p:blipFill>
        <p:spPr>
          <a:xfrm>
            <a:off x="5002328" y="5594366"/>
            <a:ext cx="2255270" cy="323834"/>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614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5E70-1DF3-4387-BB62-78F49D9B6B45}"/>
              </a:ext>
            </a:extLst>
          </p:cNvPr>
          <p:cNvSpPr>
            <a:spLocks noGrp="1"/>
          </p:cNvSpPr>
          <p:nvPr>
            <p:ph type="title"/>
          </p:nvPr>
        </p:nvSpPr>
        <p:spPr/>
        <p:txBody>
          <a:bodyPr/>
          <a:lstStyle/>
          <a:p>
            <a:r>
              <a:rPr lang="en-US" dirty="0"/>
              <a:t>Humble Ourselves</a:t>
            </a:r>
          </a:p>
        </p:txBody>
      </p:sp>
      <p:sp>
        <p:nvSpPr>
          <p:cNvPr id="3" name="Content Placeholder 2">
            <a:extLst>
              <a:ext uri="{FF2B5EF4-FFF2-40B4-BE49-F238E27FC236}">
                <a16:creationId xmlns:a16="http://schemas.microsoft.com/office/drawing/2014/main" id="{457B3F5C-AF72-45B5-BA8A-328C586CBC38}"/>
              </a:ext>
            </a:extLst>
          </p:cNvPr>
          <p:cNvSpPr>
            <a:spLocks noGrp="1"/>
          </p:cNvSpPr>
          <p:nvPr>
            <p:ph idx="1"/>
          </p:nvPr>
        </p:nvSpPr>
        <p:spPr/>
        <p:txBody>
          <a:bodyPr/>
          <a:lstStyle/>
          <a:p>
            <a:r>
              <a:rPr lang="en-US" dirty="0"/>
              <a:t>What imperatives did Peter issued in these verses?</a:t>
            </a:r>
          </a:p>
          <a:p>
            <a:r>
              <a:rPr lang="en-US" dirty="0"/>
              <a:t>What do you think it means to “clothe yourselves with humility”?</a:t>
            </a:r>
          </a:p>
          <a:p>
            <a:r>
              <a:rPr lang="en-US" dirty="0"/>
              <a:t> So what reasons are given for living humbly?</a:t>
            </a:r>
          </a:p>
          <a:p>
            <a:r>
              <a:rPr lang="en-US" dirty="0"/>
              <a:t>What does it mean (and </a:t>
            </a:r>
            <a:r>
              <a:rPr lang="en-US" i="1" dirty="0"/>
              <a:t>not</a:t>
            </a:r>
            <a:r>
              <a:rPr lang="en-US" dirty="0"/>
              <a:t> mean) to “humble yourself”?</a:t>
            </a:r>
          </a:p>
          <a:p>
            <a:endParaRPr lang="en-US" dirty="0"/>
          </a:p>
        </p:txBody>
      </p:sp>
      <p:graphicFrame>
        <p:nvGraphicFramePr>
          <p:cNvPr id="4" name="Table 4">
            <a:extLst>
              <a:ext uri="{FF2B5EF4-FFF2-40B4-BE49-F238E27FC236}">
                <a16:creationId xmlns:a16="http://schemas.microsoft.com/office/drawing/2014/main" id="{69448CA1-C74E-453D-9C21-14B586C30BE1}"/>
              </a:ext>
            </a:extLst>
          </p:cNvPr>
          <p:cNvGraphicFramePr>
            <a:graphicFrameLocks noGrp="1"/>
          </p:cNvGraphicFramePr>
          <p:nvPr>
            <p:extLst>
              <p:ext uri="{D42A27DB-BD31-4B8C-83A1-F6EECF244321}">
                <p14:modId xmlns:p14="http://schemas.microsoft.com/office/powerpoint/2010/main" val="2098414640"/>
              </p:ext>
            </p:extLst>
          </p:nvPr>
        </p:nvGraphicFramePr>
        <p:xfrm>
          <a:off x="1302706" y="2748882"/>
          <a:ext cx="9645042" cy="1645920"/>
        </p:xfrm>
        <a:graphic>
          <a:graphicData uri="http://schemas.openxmlformats.org/drawingml/2006/table">
            <a:tbl>
              <a:tblPr firstRow="1" bandRow="1">
                <a:tableStyleId>{5C22544A-7EE6-4342-B048-85BDC9FD1C3A}</a:tableStyleId>
              </a:tblPr>
              <a:tblGrid>
                <a:gridCol w="4822521">
                  <a:extLst>
                    <a:ext uri="{9D8B030D-6E8A-4147-A177-3AD203B41FA5}">
                      <a16:colId xmlns:a16="http://schemas.microsoft.com/office/drawing/2014/main" val="3064001050"/>
                    </a:ext>
                  </a:extLst>
                </a:gridCol>
                <a:gridCol w="4822521">
                  <a:extLst>
                    <a:ext uri="{9D8B030D-6E8A-4147-A177-3AD203B41FA5}">
                      <a16:colId xmlns:a16="http://schemas.microsoft.com/office/drawing/2014/main" val="2550336789"/>
                    </a:ext>
                  </a:extLst>
                </a:gridCol>
              </a:tblGrid>
              <a:tr h="370840">
                <a:tc>
                  <a:txBody>
                    <a:bodyPr/>
                    <a:lstStyle/>
                    <a:p>
                      <a:pPr algn="ctr"/>
                      <a:r>
                        <a:rPr lang="en-US" sz="2400" dirty="0"/>
                        <a:t>Humbling Yourself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i="1" dirty="0"/>
                        <a:t>Not</a:t>
                      </a:r>
                      <a:r>
                        <a:rPr lang="en-US" sz="2400" i="0" dirty="0"/>
                        <a:t> Humbling Yourself</a:t>
                      </a:r>
                      <a:endParaRPr lang="en-US" sz="2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0391116"/>
                  </a:ext>
                </a:extLst>
              </a:tr>
              <a:tr h="370840">
                <a:tc>
                  <a:txBody>
                    <a:bodyPr/>
                    <a:lstStyle/>
                    <a:p>
                      <a:endParaRPr lang="en-US" sz="2400" dirty="0"/>
                    </a:p>
                    <a:p>
                      <a:endParaRPr lang="en-US" sz="2400" dirty="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03091"/>
                  </a:ext>
                </a:extLst>
              </a:tr>
            </a:tbl>
          </a:graphicData>
        </a:graphic>
      </p:graphicFrame>
    </p:spTree>
    <p:extLst>
      <p:ext uri="{BB962C8B-B14F-4D97-AF65-F5344CB8AC3E}">
        <p14:creationId xmlns:p14="http://schemas.microsoft.com/office/powerpoint/2010/main" val="157834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3968-1147-4F6B-AC81-CCFB2A9B377D}"/>
              </a:ext>
            </a:extLst>
          </p:cNvPr>
          <p:cNvSpPr>
            <a:spLocks noGrp="1"/>
          </p:cNvSpPr>
          <p:nvPr>
            <p:ph type="title"/>
          </p:nvPr>
        </p:nvSpPr>
        <p:spPr/>
        <p:txBody>
          <a:bodyPr/>
          <a:lstStyle/>
          <a:p>
            <a:r>
              <a:rPr lang="en-US" dirty="0"/>
              <a:t>Humble Ourselves</a:t>
            </a:r>
          </a:p>
        </p:txBody>
      </p:sp>
      <p:sp>
        <p:nvSpPr>
          <p:cNvPr id="3" name="Content Placeholder 2">
            <a:extLst>
              <a:ext uri="{FF2B5EF4-FFF2-40B4-BE49-F238E27FC236}">
                <a16:creationId xmlns:a16="http://schemas.microsoft.com/office/drawing/2014/main" id="{F64EFD6B-F723-4D8B-9E57-A2C53B9668D7}"/>
              </a:ext>
            </a:extLst>
          </p:cNvPr>
          <p:cNvSpPr>
            <a:spLocks noGrp="1"/>
          </p:cNvSpPr>
          <p:nvPr>
            <p:ph idx="1"/>
          </p:nvPr>
        </p:nvSpPr>
        <p:spPr/>
        <p:txBody>
          <a:bodyPr/>
          <a:lstStyle/>
          <a:p>
            <a:r>
              <a:rPr lang="en-US" dirty="0"/>
              <a:t>What kinds of cares and anxieties do we have that we try to handle in our own pride?</a:t>
            </a:r>
          </a:p>
          <a:p>
            <a:r>
              <a:rPr lang="en-US" dirty="0"/>
              <a:t>Why can we trust God with those things that made us anxious?</a:t>
            </a:r>
          </a:p>
          <a:p>
            <a:r>
              <a:rPr lang="en-US" dirty="0"/>
              <a:t>What is the danger of trying to handle things on your own?</a:t>
            </a:r>
          </a:p>
          <a:p>
            <a:r>
              <a:rPr lang="en-US" dirty="0"/>
              <a:t>How do these attitudes and actions contribute to seeing our hope in Christ be attained?</a:t>
            </a:r>
          </a:p>
        </p:txBody>
      </p:sp>
    </p:spTree>
    <p:extLst>
      <p:ext uri="{BB962C8B-B14F-4D97-AF65-F5344CB8AC3E}">
        <p14:creationId xmlns:p14="http://schemas.microsoft.com/office/powerpoint/2010/main" val="42092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EE3B-4985-4BE8-AED0-3DF6D74E85A5}"/>
              </a:ext>
            </a:extLst>
          </p:cNvPr>
          <p:cNvSpPr>
            <a:spLocks noGrp="1"/>
          </p:cNvSpPr>
          <p:nvPr>
            <p:ph type="title"/>
          </p:nvPr>
        </p:nvSpPr>
        <p:spPr/>
        <p:txBody>
          <a:bodyPr/>
          <a:lstStyle/>
          <a:p>
            <a:pPr algn="l"/>
            <a:r>
              <a:rPr lang="en-US" dirty="0"/>
              <a:t>Listen for warnings about Satan.</a:t>
            </a:r>
          </a:p>
        </p:txBody>
      </p:sp>
      <p:sp>
        <p:nvSpPr>
          <p:cNvPr id="3" name="Content Placeholder 2">
            <a:extLst>
              <a:ext uri="{FF2B5EF4-FFF2-40B4-BE49-F238E27FC236}">
                <a16:creationId xmlns:a16="http://schemas.microsoft.com/office/drawing/2014/main" id="{17813940-F230-45BB-BDAE-C69D8CF637FD}"/>
              </a:ext>
            </a:extLst>
          </p:cNvPr>
          <p:cNvSpPr>
            <a:spLocks noGrp="1"/>
          </p:cNvSpPr>
          <p:nvPr>
            <p:ph idx="1"/>
          </p:nvPr>
        </p:nvSpPr>
        <p:spPr>
          <a:xfrm>
            <a:off x="1127341" y="1737943"/>
            <a:ext cx="10188879" cy="4351338"/>
          </a:xfrm>
        </p:spPr>
        <p:txBody>
          <a:bodyPr/>
          <a:lstStyle/>
          <a:p>
            <a:pPr marL="0" indent="0" algn="ctr">
              <a:buNone/>
            </a:pPr>
            <a:r>
              <a:rPr lang="en-US" dirty="0"/>
              <a:t>1 Peter 5:8-9 (NIV)  Be self-controlled and alert. Your enemy the devil prowls around like a roaring lion looking for someone to devour. 9  Resist him, standing firm in the faith, because you know that your brothers throughout the world are undergoing the same kind of sufferings.</a:t>
            </a:r>
          </a:p>
        </p:txBody>
      </p:sp>
      <p:pic>
        <p:nvPicPr>
          <p:cNvPr id="5" name="Picture 4">
            <a:extLst>
              <a:ext uri="{FF2B5EF4-FFF2-40B4-BE49-F238E27FC236}">
                <a16:creationId xmlns:a16="http://schemas.microsoft.com/office/drawing/2014/main" id="{D6518E68-89A4-489C-9D5B-A92EAB0E4F24}"/>
              </a:ext>
            </a:extLst>
          </p:cNvPr>
          <p:cNvPicPr>
            <a:picLocks noChangeAspect="1"/>
          </p:cNvPicPr>
          <p:nvPr/>
        </p:nvPicPr>
        <p:blipFill>
          <a:blip r:embed="rId2"/>
          <a:stretch>
            <a:fillRect/>
          </a:stretch>
        </p:blipFill>
        <p:spPr>
          <a:xfrm>
            <a:off x="5002328" y="5594366"/>
            <a:ext cx="2255270" cy="323834"/>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888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C79A-DF4E-40A0-B1FB-2A5D1B514CC3}"/>
              </a:ext>
            </a:extLst>
          </p:cNvPr>
          <p:cNvSpPr>
            <a:spLocks noGrp="1"/>
          </p:cNvSpPr>
          <p:nvPr>
            <p:ph type="title"/>
          </p:nvPr>
        </p:nvSpPr>
        <p:spPr/>
        <p:txBody>
          <a:bodyPr/>
          <a:lstStyle/>
          <a:p>
            <a:r>
              <a:rPr lang="en-US" dirty="0"/>
              <a:t>Remain Firm, Resist Satan</a:t>
            </a:r>
          </a:p>
        </p:txBody>
      </p:sp>
      <p:sp>
        <p:nvSpPr>
          <p:cNvPr id="3" name="Content Placeholder 2">
            <a:extLst>
              <a:ext uri="{FF2B5EF4-FFF2-40B4-BE49-F238E27FC236}">
                <a16:creationId xmlns:a16="http://schemas.microsoft.com/office/drawing/2014/main" id="{E7943167-0077-4A6C-9F37-D83D92EF06CD}"/>
              </a:ext>
            </a:extLst>
          </p:cNvPr>
          <p:cNvSpPr>
            <a:spLocks noGrp="1"/>
          </p:cNvSpPr>
          <p:nvPr>
            <p:ph idx="1"/>
          </p:nvPr>
        </p:nvSpPr>
        <p:spPr/>
        <p:txBody>
          <a:bodyPr/>
          <a:lstStyle/>
          <a:p>
            <a:r>
              <a:rPr lang="en-US" dirty="0"/>
              <a:t>What is the responsibility of the believer in the face of opposition and suffering? </a:t>
            </a:r>
          </a:p>
          <a:p>
            <a:r>
              <a:rPr lang="en-US" dirty="0"/>
              <a:t>How would you describe the way the devil works in our culture? </a:t>
            </a:r>
          </a:p>
          <a:p>
            <a:r>
              <a:rPr lang="en-US" dirty="0"/>
              <a:t>By what means can believers resist the devil? </a:t>
            </a:r>
          </a:p>
        </p:txBody>
      </p:sp>
    </p:spTree>
    <p:extLst>
      <p:ext uri="{BB962C8B-B14F-4D97-AF65-F5344CB8AC3E}">
        <p14:creationId xmlns:p14="http://schemas.microsoft.com/office/powerpoint/2010/main" val="48801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F146-4F2C-4DA0-8471-124E46FBD2F4}"/>
              </a:ext>
            </a:extLst>
          </p:cNvPr>
          <p:cNvSpPr>
            <a:spLocks noGrp="1"/>
          </p:cNvSpPr>
          <p:nvPr>
            <p:ph type="title"/>
          </p:nvPr>
        </p:nvSpPr>
        <p:spPr/>
        <p:txBody>
          <a:bodyPr/>
          <a:lstStyle/>
          <a:p>
            <a:r>
              <a:rPr lang="en-US" dirty="0"/>
              <a:t>Remain Firm, Resist Satan</a:t>
            </a:r>
          </a:p>
        </p:txBody>
      </p:sp>
      <p:sp>
        <p:nvSpPr>
          <p:cNvPr id="3" name="Content Placeholder 2">
            <a:extLst>
              <a:ext uri="{FF2B5EF4-FFF2-40B4-BE49-F238E27FC236}">
                <a16:creationId xmlns:a16="http://schemas.microsoft.com/office/drawing/2014/main" id="{C99D5080-DDE0-40D2-B840-4A2872EC4772}"/>
              </a:ext>
            </a:extLst>
          </p:cNvPr>
          <p:cNvSpPr>
            <a:spLocks noGrp="1"/>
          </p:cNvSpPr>
          <p:nvPr>
            <p:ph idx="1"/>
          </p:nvPr>
        </p:nvSpPr>
        <p:spPr/>
        <p:txBody>
          <a:bodyPr/>
          <a:lstStyle/>
          <a:p>
            <a:r>
              <a:rPr lang="en-US" dirty="0"/>
              <a:t>How can believers stay sober-minded and alert to the devil’s attacks? </a:t>
            </a:r>
          </a:p>
          <a:p>
            <a:r>
              <a:rPr lang="en-US" dirty="0"/>
              <a:t>What benefit comes from knowing other believers also are suffering for Christ? </a:t>
            </a:r>
          </a:p>
          <a:p>
            <a:endParaRPr lang="en-US" dirty="0"/>
          </a:p>
        </p:txBody>
      </p:sp>
    </p:spTree>
    <p:extLst>
      <p:ext uri="{BB962C8B-B14F-4D97-AF65-F5344CB8AC3E}">
        <p14:creationId xmlns:p14="http://schemas.microsoft.com/office/powerpoint/2010/main" val="401144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7F66-E379-443D-A0F6-A1CEC99F9732}"/>
              </a:ext>
            </a:extLst>
          </p:cNvPr>
          <p:cNvSpPr>
            <a:spLocks noGrp="1"/>
          </p:cNvSpPr>
          <p:nvPr>
            <p:ph type="title"/>
          </p:nvPr>
        </p:nvSpPr>
        <p:spPr/>
        <p:txBody>
          <a:bodyPr/>
          <a:lstStyle/>
          <a:p>
            <a:pPr algn="l"/>
            <a:r>
              <a:rPr lang="en-US" dirty="0"/>
              <a:t>Listen for God’s power at work.</a:t>
            </a:r>
          </a:p>
        </p:txBody>
      </p:sp>
      <p:sp>
        <p:nvSpPr>
          <p:cNvPr id="3" name="Content Placeholder 2">
            <a:extLst>
              <a:ext uri="{FF2B5EF4-FFF2-40B4-BE49-F238E27FC236}">
                <a16:creationId xmlns:a16="http://schemas.microsoft.com/office/drawing/2014/main" id="{F060D72A-8F3B-4A5B-BEDE-B5DA7CC82147}"/>
              </a:ext>
            </a:extLst>
          </p:cNvPr>
          <p:cNvSpPr>
            <a:spLocks noGrp="1"/>
          </p:cNvSpPr>
          <p:nvPr>
            <p:ph idx="1"/>
          </p:nvPr>
        </p:nvSpPr>
        <p:spPr>
          <a:xfrm>
            <a:off x="1653434" y="1850677"/>
            <a:ext cx="9061537" cy="4351338"/>
          </a:xfrm>
        </p:spPr>
        <p:txBody>
          <a:bodyPr/>
          <a:lstStyle/>
          <a:p>
            <a:pPr marL="0" indent="0" algn="ctr">
              <a:buNone/>
            </a:pPr>
            <a:r>
              <a:rPr lang="en-US" dirty="0"/>
              <a:t>1 Peter 5:10-11 (NIV)  And the God of all grace, who called you to his eternal glory in Christ, after you have suffered a little while, will himself restore you and make you strong, firm and steadfast. 11  To him be the power for ever and ever. Amen.</a:t>
            </a:r>
          </a:p>
        </p:txBody>
      </p:sp>
      <p:pic>
        <p:nvPicPr>
          <p:cNvPr id="4" name="Picture 3">
            <a:extLst>
              <a:ext uri="{FF2B5EF4-FFF2-40B4-BE49-F238E27FC236}">
                <a16:creationId xmlns:a16="http://schemas.microsoft.com/office/drawing/2014/main" id="{70E67713-5F2A-4855-AF32-C8EFC31A2AB7}"/>
              </a:ext>
            </a:extLst>
          </p:cNvPr>
          <p:cNvPicPr>
            <a:picLocks noChangeAspect="1"/>
          </p:cNvPicPr>
          <p:nvPr/>
        </p:nvPicPr>
        <p:blipFill>
          <a:blip r:embed="rId2"/>
          <a:stretch>
            <a:fillRect/>
          </a:stretch>
        </p:blipFill>
        <p:spPr>
          <a:xfrm>
            <a:off x="4989802" y="5481631"/>
            <a:ext cx="2255270" cy="323834"/>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106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117</TotalTime>
  <Words>691</Words>
  <Application>Microsoft Office PowerPoint</Application>
  <PresentationFormat>Widescreen</PresentationFormat>
  <Paragraphs>56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Comic Sans MS</vt:lpstr>
      <vt:lpstr>Office Theme</vt:lpstr>
      <vt:lpstr>The Culmination  of Our Hope</vt:lpstr>
      <vt:lpstr>Think about it …</vt:lpstr>
      <vt:lpstr>Listen for Peter’s instruction.</vt:lpstr>
      <vt:lpstr>Humble Ourselves</vt:lpstr>
      <vt:lpstr>Humble Ourselves</vt:lpstr>
      <vt:lpstr>Listen for warnings about Satan.</vt:lpstr>
      <vt:lpstr>Remain Firm, Resist Satan</vt:lpstr>
      <vt:lpstr>Remain Firm, Resist Satan</vt:lpstr>
      <vt:lpstr>Listen for God’s power at work.</vt:lpstr>
      <vt:lpstr>God Restores</vt:lpstr>
      <vt:lpstr>God Restores</vt:lpstr>
      <vt:lpstr>Application</vt:lpstr>
      <vt:lpstr>Application</vt:lpstr>
      <vt:lpstr>Application</vt:lpstr>
      <vt:lpstr>Family Activities</vt:lpstr>
      <vt:lpstr>The Culmination  of Our Hope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Culmination  of Our Hope</dc:title>
  <dc:creator>Steve Armstrong</dc:creator>
  <cp:lastModifiedBy>Steve Armstrong</cp:lastModifiedBy>
  <cp:revision>3</cp:revision>
  <dcterms:created xsi:type="dcterms:W3CDTF">2020-06-26T11:42:50Z</dcterms:created>
  <dcterms:modified xsi:type="dcterms:W3CDTF">2020-06-26T13:40:41Z</dcterms:modified>
</cp:coreProperties>
</file>