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64000">
                <a:schemeClr val="accent1">
                  <a:lumMod val="45000"/>
                  <a:lumOff val="55000"/>
                  <a:alpha val="82000"/>
                </a:schemeClr>
              </a:gs>
              <a:gs pos="83000">
                <a:schemeClr val="accent1">
                  <a:lumMod val="45000"/>
                  <a:lumOff val="55000"/>
                  <a:alpha val="83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e56a7uu"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3s9cpsj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12723"/>
          </a:xfrm>
        </p:spPr>
        <p:txBody>
          <a:bodyPr/>
          <a:lstStyle/>
          <a:p>
            <a:r>
              <a:rPr lang="en-US" dirty="0"/>
              <a:t>The Benefits </a:t>
            </a:r>
            <a:br>
              <a:rPr lang="en-US" dirty="0"/>
            </a:br>
            <a:r>
              <a:rPr lang="en-US" dirty="0"/>
              <a:t>of Worship</a:t>
            </a:r>
          </a:p>
        </p:txBody>
      </p:sp>
      <p:sp>
        <p:nvSpPr>
          <p:cNvPr id="3" name="Subtitle 2"/>
          <p:cNvSpPr>
            <a:spLocks noGrp="1"/>
          </p:cNvSpPr>
          <p:nvPr>
            <p:ph type="subTitle" idx="1"/>
          </p:nvPr>
        </p:nvSpPr>
        <p:spPr/>
        <p:txBody>
          <a:bodyPr/>
          <a:lstStyle/>
          <a:p>
            <a:r>
              <a:rPr lang="en-US" dirty="0"/>
              <a:t>February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876A8-6D8F-B2A6-6896-BC912AE81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5C664-F342-1650-ACE7-1C8B5577ADFA}"/>
              </a:ext>
            </a:extLst>
          </p:cNvPr>
          <p:cNvSpPr>
            <a:spLocks noGrp="1"/>
          </p:cNvSpPr>
          <p:nvPr>
            <p:ph type="title"/>
          </p:nvPr>
        </p:nvSpPr>
        <p:spPr/>
        <p:txBody>
          <a:bodyPr/>
          <a:lstStyle/>
          <a:p>
            <a:r>
              <a:rPr lang="en-US" dirty="0"/>
              <a:t>Worship is Satisfying</a:t>
            </a:r>
          </a:p>
        </p:txBody>
      </p:sp>
      <p:sp>
        <p:nvSpPr>
          <p:cNvPr id="3" name="Content Placeholder 2">
            <a:extLst>
              <a:ext uri="{FF2B5EF4-FFF2-40B4-BE49-F238E27FC236}">
                <a16:creationId xmlns:a16="http://schemas.microsoft.com/office/drawing/2014/main" id="{C8C5B504-03F0-53FF-E6C6-8B0B366EAA2A}"/>
              </a:ext>
            </a:extLst>
          </p:cNvPr>
          <p:cNvSpPr>
            <a:spLocks noGrp="1"/>
          </p:cNvSpPr>
          <p:nvPr>
            <p:ph idx="1"/>
          </p:nvPr>
        </p:nvSpPr>
        <p:spPr/>
        <p:txBody>
          <a:bodyPr/>
          <a:lstStyle/>
          <a:p>
            <a:r>
              <a:rPr lang="en-US" dirty="0"/>
              <a:t>David mentions experiencing God's power and glory in the sanctuary. How does corporate worship differ from private devotion in your experience? What unique value does each provide? </a:t>
            </a:r>
          </a:p>
        </p:txBody>
      </p:sp>
      <p:graphicFrame>
        <p:nvGraphicFramePr>
          <p:cNvPr id="4" name="Table 3">
            <a:extLst>
              <a:ext uri="{FF2B5EF4-FFF2-40B4-BE49-F238E27FC236}">
                <a16:creationId xmlns:a16="http://schemas.microsoft.com/office/drawing/2014/main" id="{87894FB3-FAF8-84B9-EAFD-4A3EBEA73F3D}"/>
              </a:ext>
            </a:extLst>
          </p:cNvPr>
          <p:cNvGraphicFramePr>
            <a:graphicFrameLocks noGrp="1"/>
          </p:cNvGraphicFramePr>
          <p:nvPr>
            <p:extLst>
              <p:ext uri="{D42A27DB-BD31-4B8C-83A1-F6EECF244321}">
                <p14:modId xmlns:p14="http://schemas.microsoft.com/office/powerpoint/2010/main" val="2076487811"/>
              </p:ext>
            </p:extLst>
          </p:nvPr>
        </p:nvGraphicFramePr>
        <p:xfrm>
          <a:off x="1048152" y="4655058"/>
          <a:ext cx="10063544" cy="1645920"/>
        </p:xfrm>
        <a:graphic>
          <a:graphicData uri="http://schemas.openxmlformats.org/drawingml/2006/table">
            <a:tbl>
              <a:tblPr firstRow="1" bandRow="1">
                <a:tableStyleId>{5C22544A-7EE6-4342-B048-85BDC9FD1C3A}</a:tableStyleId>
              </a:tblPr>
              <a:tblGrid>
                <a:gridCol w="5031772">
                  <a:extLst>
                    <a:ext uri="{9D8B030D-6E8A-4147-A177-3AD203B41FA5}">
                      <a16:colId xmlns:a16="http://schemas.microsoft.com/office/drawing/2014/main" val="3112185329"/>
                    </a:ext>
                  </a:extLst>
                </a:gridCol>
                <a:gridCol w="5031772">
                  <a:extLst>
                    <a:ext uri="{9D8B030D-6E8A-4147-A177-3AD203B41FA5}">
                      <a16:colId xmlns:a16="http://schemas.microsoft.com/office/drawing/2014/main" val="3950798561"/>
                    </a:ext>
                  </a:extLst>
                </a:gridCol>
              </a:tblGrid>
              <a:tr h="370840">
                <a:tc>
                  <a:txBody>
                    <a:bodyPr/>
                    <a:lstStyle/>
                    <a:p>
                      <a:pPr algn="ctr"/>
                      <a:r>
                        <a:rPr lang="en-US" sz="2400" dirty="0"/>
                        <a:t>Private Devotion/Worship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Corporate or Group Worship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276093"/>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057188"/>
                  </a:ext>
                </a:extLst>
              </a:tr>
            </a:tbl>
          </a:graphicData>
        </a:graphic>
      </p:graphicFrame>
    </p:spTree>
    <p:extLst>
      <p:ext uri="{BB962C8B-B14F-4D97-AF65-F5344CB8AC3E}">
        <p14:creationId xmlns:p14="http://schemas.microsoft.com/office/powerpoint/2010/main" val="408548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9851-F256-A952-271A-D459385B60ED}"/>
              </a:ext>
            </a:extLst>
          </p:cNvPr>
          <p:cNvSpPr>
            <a:spLocks noGrp="1"/>
          </p:cNvSpPr>
          <p:nvPr>
            <p:ph type="title"/>
          </p:nvPr>
        </p:nvSpPr>
        <p:spPr/>
        <p:txBody>
          <a:bodyPr/>
          <a:lstStyle/>
          <a:p>
            <a:pPr algn="l"/>
            <a:r>
              <a:rPr lang="en-US" dirty="0"/>
              <a:t>Listen for a reason to sing.</a:t>
            </a:r>
          </a:p>
        </p:txBody>
      </p:sp>
      <p:sp>
        <p:nvSpPr>
          <p:cNvPr id="3" name="Content Placeholder 2">
            <a:extLst>
              <a:ext uri="{FF2B5EF4-FFF2-40B4-BE49-F238E27FC236}">
                <a16:creationId xmlns:a16="http://schemas.microsoft.com/office/drawing/2014/main" id="{E55169C9-B67B-56B3-739C-958F65B2A6EF}"/>
              </a:ext>
            </a:extLst>
          </p:cNvPr>
          <p:cNvSpPr>
            <a:spLocks noGrp="1"/>
          </p:cNvSpPr>
          <p:nvPr>
            <p:ph idx="1"/>
          </p:nvPr>
        </p:nvSpPr>
        <p:spPr>
          <a:xfrm>
            <a:off x="1727039" y="1952946"/>
            <a:ext cx="8737922" cy="4351338"/>
          </a:xfrm>
        </p:spPr>
        <p:txBody>
          <a:bodyPr/>
          <a:lstStyle/>
          <a:p>
            <a:pPr marL="0" indent="0" algn="ctr">
              <a:buNone/>
            </a:pPr>
            <a:r>
              <a:rPr lang="en-US" dirty="0"/>
              <a:t>Psalm 63:6-8 (NIV)   On my bed I remember you; I think of you through the watches of the night. 7  Because you are my help, I sing in the shadow of your wings. 8  My soul clings to you; your right hand upholds me.</a:t>
            </a:r>
          </a:p>
        </p:txBody>
      </p:sp>
      <p:pic>
        <p:nvPicPr>
          <p:cNvPr id="4" name="Picture 3">
            <a:extLst>
              <a:ext uri="{FF2B5EF4-FFF2-40B4-BE49-F238E27FC236}">
                <a16:creationId xmlns:a16="http://schemas.microsoft.com/office/drawing/2014/main" id="{8EF9FBCD-C3F0-355F-2274-8D157E78B5FE}"/>
              </a:ext>
            </a:extLst>
          </p:cNvPr>
          <p:cNvPicPr>
            <a:picLocks noChangeAspect="1"/>
          </p:cNvPicPr>
          <p:nvPr/>
        </p:nvPicPr>
        <p:blipFill>
          <a:blip r:embed="rId2"/>
          <a:stretch>
            <a:fillRect/>
          </a:stretch>
        </p:blipFill>
        <p:spPr>
          <a:xfrm>
            <a:off x="5048903" y="5444456"/>
            <a:ext cx="2609087" cy="331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44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87F7-41EA-46DC-AA18-BDBD4815FFEA}"/>
              </a:ext>
            </a:extLst>
          </p:cNvPr>
          <p:cNvSpPr>
            <a:spLocks noGrp="1"/>
          </p:cNvSpPr>
          <p:nvPr>
            <p:ph type="title"/>
          </p:nvPr>
        </p:nvSpPr>
        <p:spPr/>
        <p:txBody>
          <a:bodyPr/>
          <a:lstStyle/>
          <a:p>
            <a:r>
              <a:rPr lang="en-US" dirty="0"/>
              <a:t>Worship is Reassuring</a:t>
            </a:r>
          </a:p>
        </p:txBody>
      </p:sp>
      <p:sp>
        <p:nvSpPr>
          <p:cNvPr id="3" name="Content Placeholder 2">
            <a:extLst>
              <a:ext uri="{FF2B5EF4-FFF2-40B4-BE49-F238E27FC236}">
                <a16:creationId xmlns:a16="http://schemas.microsoft.com/office/drawing/2014/main" id="{F5CA1BF0-16A2-86A0-E6A1-EABF4388FFDD}"/>
              </a:ext>
            </a:extLst>
          </p:cNvPr>
          <p:cNvSpPr>
            <a:spLocks noGrp="1"/>
          </p:cNvSpPr>
          <p:nvPr>
            <p:ph idx="1"/>
          </p:nvPr>
        </p:nvSpPr>
        <p:spPr/>
        <p:txBody>
          <a:bodyPr/>
          <a:lstStyle/>
          <a:p>
            <a:r>
              <a:rPr lang="en-US" dirty="0"/>
              <a:t>In what situations might you find yourself praying in the middle of the night wondering what God will do? </a:t>
            </a:r>
          </a:p>
          <a:p>
            <a:r>
              <a:rPr lang="en-US" dirty="0"/>
              <a:t>What words and phrases describe the assurance that came over him during the time of personal worship? </a:t>
            </a:r>
          </a:p>
        </p:txBody>
      </p:sp>
    </p:spTree>
    <p:extLst>
      <p:ext uri="{BB962C8B-B14F-4D97-AF65-F5344CB8AC3E}">
        <p14:creationId xmlns:p14="http://schemas.microsoft.com/office/powerpoint/2010/main" val="33386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D2D0-FCB2-7F48-F6DF-94B6CCFAE908}"/>
              </a:ext>
            </a:extLst>
          </p:cNvPr>
          <p:cNvSpPr>
            <a:spLocks noGrp="1"/>
          </p:cNvSpPr>
          <p:nvPr>
            <p:ph type="title"/>
          </p:nvPr>
        </p:nvSpPr>
        <p:spPr/>
        <p:txBody>
          <a:bodyPr/>
          <a:lstStyle/>
          <a:p>
            <a:r>
              <a:rPr lang="en-US" dirty="0"/>
              <a:t>Worship is Reassuring</a:t>
            </a:r>
          </a:p>
        </p:txBody>
      </p:sp>
      <p:sp>
        <p:nvSpPr>
          <p:cNvPr id="3" name="Content Placeholder 2">
            <a:extLst>
              <a:ext uri="{FF2B5EF4-FFF2-40B4-BE49-F238E27FC236}">
                <a16:creationId xmlns:a16="http://schemas.microsoft.com/office/drawing/2014/main" id="{7C2A374D-E03E-CA84-D87E-A7635F819B34}"/>
              </a:ext>
            </a:extLst>
          </p:cNvPr>
          <p:cNvSpPr>
            <a:spLocks noGrp="1"/>
          </p:cNvSpPr>
          <p:nvPr>
            <p:ph idx="1"/>
          </p:nvPr>
        </p:nvSpPr>
        <p:spPr/>
        <p:txBody>
          <a:bodyPr/>
          <a:lstStyle/>
          <a:p>
            <a:r>
              <a:rPr lang="en-US" dirty="0"/>
              <a:t>David describes meditating on God during the night watches. What role does quiet reflection play in one’s spiritual life? </a:t>
            </a:r>
          </a:p>
          <a:p>
            <a:r>
              <a:rPr lang="en-US" dirty="0"/>
              <a:t>The image of being "in the shadow of your wings" appears in verse 7. What does this metaphor tell us about our relationship with God? How have you experienced God's protection? </a:t>
            </a:r>
          </a:p>
        </p:txBody>
      </p:sp>
    </p:spTree>
    <p:extLst>
      <p:ext uri="{BB962C8B-B14F-4D97-AF65-F5344CB8AC3E}">
        <p14:creationId xmlns:p14="http://schemas.microsoft.com/office/powerpoint/2010/main" val="10872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9C3F-DE32-8C44-51C0-C0B81D9153B9}"/>
              </a:ext>
            </a:extLst>
          </p:cNvPr>
          <p:cNvSpPr>
            <a:spLocks noGrp="1"/>
          </p:cNvSpPr>
          <p:nvPr>
            <p:ph type="title"/>
          </p:nvPr>
        </p:nvSpPr>
        <p:spPr/>
        <p:txBody>
          <a:bodyPr/>
          <a:lstStyle/>
          <a:p>
            <a:pPr algn="l"/>
            <a:r>
              <a:rPr lang="en-US" dirty="0"/>
              <a:t>Listen for a contrast in types of people.</a:t>
            </a:r>
          </a:p>
        </p:txBody>
      </p:sp>
      <p:sp>
        <p:nvSpPr>
          <p:cNvPr id="3" name="Content Placeholder 2">
            <a:extLst>
              <a:ext uri="{FF2B5EF4-FFF2-40B4-BE49-F238E27FC236}">
                <a16:creationId xmlns:a16="http://schemas.microsoft.com/office/drawing/2014/main" id="{E27FC57D-A36C-1679-AEAF-8010A7A5C993}"/>
              </a:ext>
            </a:extLst>
          </p:cNvPr>
          <p:cNvSpPr>
            <a:spLocks noGrp="1"/>
          </p:cNvSpPr>
          <p:nvPr>
            <p:ph idx="1"/>
          </p:nvPr>
        </p:nvSpPr>
        <p:spPr>
          <a:xfrm>
            <a:off x="1240902" y="1814051"/>
            <a:ext cx="9710195" cy="4351338"/>
          </a:xfrm>
        </p:spPr>
        <p:txBody>
          <a:bodyPr/>
          <a:lstStyle/>
          <a:p>
            <a:pPr marL="0" indent="0" algn="ctr">
              <a:buNone/>
            </a:pPr>
            <a:r>
              <a:rPr lang="en-US" dirty="0"/>
              <a:t>Psalm 63:9-11 (NIV)  They who seek my life will be destroyed; they will go down to the depths of the earth. 10  They will be given over to the sword and become food for jackals. 11  But the king will rejoice in God; all who swear by God's name will praise him, while the mouths of liars will be silenced.</a:t>
            </a:r>
          </a:p>
        </p:txBody>
      </p:sp>
      <p:pic>
        <p:nvPicPr>
          <p:cNvPr id="4" name="Picture 3">
            <a:extLst>
              <a:ext uri="{FF2B5EF4-FFF2-40B4-BE49-F238E27FC236}">
                <a16:creationId xmlns:a16="http://schemas.microsoft.com/office/drawing/2014/main" id="{B0E4BD06-291A-9D67-5BBF-B7DD70BEBA51}"/>
              </a:ext>
            </a:extLst>
          </p:cNvPr>
          <p:cNvPicPr>
            <a:picLocks noChangeAspect="1"/>
          </p:cNvPicPr>
          <p:nvPr/>
        </p:nvPicPr>
        <p:blipFill>
          <a:blip r:embed="rId2"/>
          <a:stretch>
            <a:fillRect/>
          </a:stretch>
        </p:blipFill>
        <p:spPr>
          <a:xfrm>
            <a:off x="4791455" y="5687524"/>
            <a:ext cx="2609087" cy="331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297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0E75-50CE-D9B2-8DF8-3B22347508FE}"/>
              </a:ext>
            </a:extLst>
          </p:cNvPr>
          <p:cNvSpPr>
            <a:spLocks noGrp="1"/>
          </p:cNvSpPr>
          <p:nvPr>
            <p:ph type="title"/>
          </p:nvPr>
        </p:nvSpPr>
        <p:spPr/>
        <p:txBody>
          <a:bodyPr/>
          <a:lstStyle/>
          <a:p>
            <a:r>
              <a:rPr lang="en-US" dirty="0"/>
              <a:t>Worship Instills Confidence</a:t>
            </a:r>
          </a:p>
        </p:txBody>
      </p:sp>
      <p:sp>
        <p:nvSpPr>
          <p:cNvPr id="3" name="Content Placeholder 2">
            <a:extLst>
              <a:ext uri="{FF2B5EF4-FFF2-40B4-BE49-F238E27FC236}">
                <a16:creationId xmlns:a16="http://schemas.microsoft.com/office/drawing/2014/main" id="{A5437AD7-5C4D-9875-FA9A-C7F7AD9FE8AB}"/>
              </a:ext>
            </a:extLst>
          </p:cNvPr>
          <p:cNvSpPr>
            <a:spLocks noGrp="1"/>
          </p:cNvSpPr>
          <p:nvPr>
            <p:ph idx="1"/>
          </p:nvPr>
        </p:nvSpPr>
        <p:spPr/>
        <p:txBody>
          <a:bodyPr/>
          <a:lstStyle/>
          <a:p>
            <a:r>
              <a:rPr lang="en-US" dirty="0"/>
              <a:t>What is the contrasted fate of those who stand as enemies of God and those who are faithful to Him? </a:t>
            </a:r>
          </a:p>
        </p:txBody>
      </p:sp>
      <p:graphicFrame>
        <p:nvGraphicFramePr>
          <p:cNvPr id="4" name="Table 3">
            <a:extLst>
              <a:ext uri="{FF2B5EF4-FFF2-40B4-BE49-F238E27FC236}">
                <a16:creationId xmlns:a16="http://schemas.microsoft.com/office/drawing/2014/main" id="{267CA2F3-A472-F0E3-777B-99D709152E28}"/>
              </a:ext>
            </a:extLst>
          </p:cNvPr>
          <p:cNvGraphicFramePr>
            <a:graphicFrameLocks noGrp="1"/>
          </p:cNvGraphicFramePr>
          <p:nvPr>
            <p:extLst>
              <p:ext uri="{D42A27DB-BD31-4B8C-83A1-F6EECF244321}">
                <p14:modId xmlns:p14="http://schemas.microsoft.com/office/powerpoint/2010/main" val="171874670"/>
              </p:ext>
            </p:extLst>
          </p:nvPr>
        </p:nvGraphicFramePr>
        <p:xfrm>
          <a:off x="1064228" y="3590188"/>
          <a:ext cx="10063544" cy="1645920"/>
        </p:xfrm>
        <a:graphic>
          <a:graphicData uri="http://schemas.openxmlformats.org/drawingml/2006/table">
            <a:tbl>
              <a:tblPr firstRow="1" bandRow="1">
                <a:tableStyleId>{5C22544A-7EE6-4342-B048-85BDC9FD1C3A}</a:tableStyleId>
              </a:tblPr>
              <a:tblGrid>
                <a:gridCol w="5031772">
                  <a:extLst>
                    <a:ext uri="{9D8B030D-6E8A-4147-A177-3AD203B41FA5}">
                      <a16:colId xmlns:a16="http://schemas.microsoft.com/office/drawing/2014/main" val="3112185329"/>
                    </a:ext>
                  </a:extLst>
                </a:gridCol>
                <a:gridCol w="5031772">
                  <a:extLst>
                    <a:ext uri="{9D8B030D-6E8A-4147-A177-3AD203B41FA5}">
                      <a16:colId xmlns:a16="http://schemas.microsoft.com/office/drawing/2014/main" val="3950798561"/>
                    </a:ext>
                  </a:extLst>
                </a:gridCol>
              </a:tblGrid>
              <a:tr h="370840">
                <a:tc>
                  <a:txBody>
                    <a:bodyPr/>
                    <a:lstStyle/>
                    <a:p>
                      <a:pPr algn="ctr"/>
                      <a:r>
                        <a:rPr lang="en-US" sz="2400" dirty="0"/>
                        <a:t>Those Faithful to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Enemies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276093"/>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057188"/>
                  </a:ext>
                </a:extLst>
              </a:tr>
            </a:tbl>
          </a:graphicData>
        </a:graphic>
      </p:graphicFrame>
    </p:spTree>
    <p:extLst>
      <p:ext uri="{BB962C8B-B14F-4D97-AF65-F5344CB8AC3E}">
        <p14:creationId xmlns:p14="http://schemas.microsoft.com/office/powerpoint/2010/main" val="8971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581B-B241-34FA-47C8-5D5CA71D564C}"/>
              </a:ext>
            </a:extLst>
          </p:cNvPr>
          <p:cNvSpPr>
            <a:spLocks noGrp="1"/>
          </p:cNvSpPr>
          <p:nvPr>
            <p:ph type="title"/>
          </p:nvPr>
        </p:nvSpPr>
        <p:spPr/>
        <p:txBody>
          <a:bodyPr/>
          <a:lstStyle/>
          <a:p>
            <a:r>
              <a:rPr lang="en-US" dirty="0"/>
              <a:t>Worship Instills Confidence</a:t>
            </a:r>
          </a:p>
        </p:txBody>
      </p:sp>
      <p:sp>
        <p:nvSpPr>
          <p:cNvPr id="3" name="Content Placeholder 2">
            <a:extLst>
              <a:ext uri="{FF2B5EF4-FFF2-40B4-BE49-F238E27FC236}">
                <a16:creationId xmlns:a16="http://schemas.microsoft.com/office/drawing/2014/main" id="{9A87E223-92F4-86B2-9E9B-95FD21386ADB}"/>
              </a:ext>
            </a:extLst>
          </p:cNvPr>
          <p:cNvSpPr>
            <a:spLocks noGrp="1"/>
          </p:cNvSpPr>
          <p:nvPr>
            <p:ph idx="1"/>
          </p:nvPr>
        </p:nvSpPr>
        <p:spPr/>
        <p:txBody>
          <a:bodyPr/>
          <a:lstStyle/>
          <a:p>
            <a:r>
              <a:rPr lang="en-US" dirty="0"/>
              <a:t>David expresses confidence that his enemies will be defeated while he will rejoice. How do we balance praying for justice with Jesus' command to love our enemies? </a:t>
            </a:r>
          </a:p>
          <a:p>
            <a:r>
              <a:rPr lang="en-US" dirty="0"/>
              <a:t>The psalm ends with a focus on truth-telling and silencing lies. Why do you think truthfulness is connected to worship and relationship with God? </a:t>
            </a:r>
          </a:p>
        </p:txBody>
      </p:sp>
    </p:spTree>
    <p:extLst>
      <p:ext uri="{BB962C8B-B14F-4D97-AF65-F5344CB8AC3E}">
        <p14:creationId xmlns:p14="http://schemas.microsoft.com/office/powerpoint/2010/main" val="37267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08CE-9F9E-A31C-50F2-1E9044381F66}"/>
              </a:ext>
            </a:extLst>
          </p:cNvPr>
          <p:cNvSpPr>
            <a:spLocks noGrp="1"/>
          </p:cNvSpPr>
          <p:nvPr>
            <p:ph type="title"/>
          </p:nvPr>
        </p:nvSpPr>
        <p:spPr/>
        <p:txBody>
          <a:bodyPr/>
          <a:lstStyle/>
          <a:p>
            <a:r>
              <a:rPr lang="en-US" dirty="0"/>
              <a:t>Worship Instills Confidence</a:t>
            </a:r>
          </a:p>
        </p:txBody>
      </p:sp>
      <p:sp>
        <p:nvSpPr>
          <p:cNvPr id="3" name="Content Placeholder 2">
            <a:extLst>
              <a:ext uri="{FF2B5EF4-FFF2-40B4-BE49-F238E27FC236}">
                <a16:creationId xmlns:a16="http://schemas.microsoft.com/office/drawing/2014/main" id="{71301C34-DC4F-9E79-D5DA-5BBFC0C521AE}"/>
              </a:ext>
            </a:extLst>
          </p:cNvPr>
          <p:cNvSpPr>
            <a:spLocks noGrp="1"/>
          </p:cNvSpPr>
          <p:nvPr>
            <p:ph idx="1"/>
          </p:nvPr>
        </p:nvSpPr>
        <p:spPr>
          <a:xfrm>
            <a:off x="838200" y="2025569"/>
            <a:ext cx="10515600" cy="4151393"/>
          </a:xfrm>
        </p:spPr>
        <p:txBody>
          <a:bodyPr/>
          <a:lstStyle/>
          <a:p>
            <a:r>
              <a:rPr lang="en-US" dirty="0"/>
              <a:t>The final verses show both judgment and rejoicing. How does this passage help us understand God's character as both just and merciful?</a:t>
            </a:r>
          </a:p>
        </p:txBody>
      </p:sp>
    </p:spTree>
    <p:extLst>
      <p:ext uri="{BB962C8B-B14F-4D97-AF65-F5344CB8AC3E}">
        <p14:creationId xmlns:p14="http://schemas.microsoft.com/office/powerpoint/2010/main" val="113258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074C-BF11-F5A0-5A59-752E875D591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7BCB0D6-208F-BD3A-5B3D-94A3A395D3BD}"/>
              </a:ext>
            </a:extLst>
          </p:cNvPr>
          <p:cNvSpPr>
            <a:spLocks noGrp="1"/>
          </p:cNvSpPr>
          <p:nvPr>
            <p:ph idx="1"/>
          </p:nvPr>
        </p:nvSpPr>
        <p:spPr>
          <a:xfrm>
            <a:off x="838200" y="1825625"/>
            <a:ext cx="10886954" cy="4351338"/>
          </a:xfrm>
        </p:spPr>
        <p:txBody>
          <a:bodyPr>
            <a:normAutofit fontScale="92500"/>
          </a:bodyPr>
          <a:lstStyle/>
          <a:p>
            <a:r>
              <a:rPr lang="en-US" dirty="0"/>
              <a:t>The Starting Place. </a:t>
            </a:r>
          </a:p>
          <a:p>
            <a:pPr lvl="1"/>
            <a:r>
              <a:rPr lang="en-US" dirty="0"/>
              <a:t>Write your own “psalm” based on the outline of Psalm 63. </a:t>
            </a:r>
          </a:p>
          <a:p>
            <a:pPr lvl="1"/>
            <a:r>
              <a:rPr lang="en-US" dirty="0"/>
              <a:t>Begin with a statement about who God is to you and how much you need Him in your life. </a:t>
            </a:r>
          </a:p>
          <a:p>
            <a:pPr lvl="1"/>
            <a:r>
              <a:rPr lang="en-US" dirty="0"/>
              <a:t>Continue with a list of ways you want to praise Him. </a:t>
            </a:r>
          </a:p>
          <a:p>
            <a:pPr lvl="1"/>
            <a:r>
              <a:rPr lang="en-US" dirty="0"/>
              <a:t>Add a testimony of what God is doing in your life. Make your own statement of commitment to follow Him. </a:t>
            </a:r>
          </a:p>
          <a:p>
            <a:pPr lvl="1"/>
            <a:r>
              <a:rPr lang="en-US" dirty="0"/>
              <a:t>Finish it by declaring confidently how you expect God to move in your circumstances.</a:t>
            </a:r>
          </a:p>
          <a:p>
            <a:endParaRPr lang="en-US" dirty="0"/>
          </a:p>
        </p:txBody>
      </p:sp>
    </p:spTree>
    <p:extLst>
      <p:ext uri="{BB962C8B-B14F-4D97-AF65-F5344CB8AC3E}">
        <p14:creationId xmlns:p14="http://schemas.microsoft.com/office/powerpoint/2010/main" val="651011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E97ED-CCDF-ACB6-263B-450A9D48D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89EF9-822B-087B-7402-F818E3407E6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750CBDB-90E1-DF24-F706-533400837991}"/>
              </a:ext>
            </a:extLst>
          </p:cNvPr>
          <p:cNvSpPr>
            <a:spLocks noGrp="1"/>
          </p:cNvSpPr>
          <p:nvPr>
            <p:ph idx="1"/>
          </p:nvPr>
        </p:nvSpPr>
        <p:spPr>
          <a:xfrm>
            <a:off x="838200" y="2164465"/>
            <a:ext cx="10515600" cy="4012497"/>
          </a:xfrm>
        </p:spPr>
        <p:txBody>
          <a:bodyPr/>
          <a:lstStyle/>
          <a:p>
            <a:r>
              <a:rPr lang="en-US" dirty="0"/>
              <a:t>The Growing Place. </a:t>
            </a:r>
          </a:p>
          <a:p>
            <a:pPr lvl="1"/>
            <a:r>
              <a:rPr lang="en-US" dirty="0"/>
              <a:t>Start a “psalm” prayer journal. </a:t>
            </a:r>
          </a:p>
          <a:p>
            <a:pPr lvl="1"/>
            <a:r>
              <a:rPr lang="en-US" dirty="0"/>
              <a:t>As you read through the psalms, look for ones whose structure would lend themselves to first-person application.</a:t>
            </a:r>
          </a:p>
          <a:p>
            <a:endParaRPr lang="en-US" dirty="0"/>
          </a:p>
        </p:txBody>
      </p:sp>
    </p:spTree>
    <p:extLst>
      <p:ext uri="{BB962C8B-B14F-4D97-AF65-F5344CB8AC3E}">
        <p14:creationId xmlns:p14="http://schemas.microsoft.com/office/powerpoint/2010/main" val="422939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54E1-F5EF-DD5F-5AC8-0FB55ABF28D7}"/>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4932333B-1791-D865-F62C-4061A07FF988}"/>
              </a:ext>
            </a:extLst>
          </p:cNvPr>
          <p:cNvGrpSpPr/>
          <p:nvPr/>
        </p:nvGrpSpPr>
        <p:grpSpPr>
          <a:xfrm>
            <a:off x="2849598" y="1597306"/>
            <a:ext cx="6492803" cy="4255064"/>
            <a:chOff x="2849598" y="1597306"/>
            <a:chExt cx="6492803" cy="4255064"/>
          </a:xfrm>
        </p:grpSpPr>
        <p:pic>
          <p:nvPicPr>
            <p:cNvPr id="4" name="Picture 3" descr="A person standing in front of a bright light&#10;&#10;Description automatically generated">
              <a:extLst>
                <a:ext uri="{FF2B5EF4-FFF2-40B4-BE49-F238E27FC236}">
                  <a16:creationId xmlns:a16="http://schemas.microsoft.com/office/drawing/2014/main" id="{0F508536-20D6-222B-13D0-EAFA710EE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4037"/>
              <a:ext cx="5715000" cy="320992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EC17825E-35B5-10FA-F443-F9F0602F14C8}"/>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97306"/>
              <a:ext cx="6492803" cy="4255064"/>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A946B197-933E-D43A-D5D8-FCF912B91E85}"/>
              </a:ext>
            </a:extLst>
          </p:cNvPr>
          <p:cNvSpPr txBox="1"/>
          <p:nvPr/>
        </p:nvSpPr>
        <p:spPr>
          <a:xfrm>
            <a:off x="4039565" y="5852370"/>
            <a:ext cx="391224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03042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DB87C-6770-6C07-7732-7DC4D142F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CD53D-DDEB-F193-9EE6-A2186D23243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5E313D7-057F-5D88-365D-27FA0082A7E2}"/>
              </a:ext>
            </a:extLst>
          </p:cNvPr>
          <p:cNvSpPr>
            <a:spLocks noGrp="1"/>
          </p:cNvSpPr>
          <p:nvPr>
            <p:ph idx="1"/>
          </p:nvPr>
        </p:nvSpPr>
        <p:spPr>
          <a:xfrm>
            <a:off x="838200" y="2222339"/>
            <a:ext cx="10515600" cy="3954624"/>
          </a:xfrm>
        </p:spPr>
        <p:txBody>
          <a:bodyPr/>
          <a:lstStyle/>
          <a:p>
            <a:r>
              <a:rPr lang="en-US" dirty="0"/>
              <a:t>The Sowing Place. </a:t>
            </a:r>
          </a:p>
          <a:p>
            <a:pPr lvl="1"/>
            <a:r>
              <a:rPr lang="en-US" dirty="0"/>
              <a:t>Share your observations about Psalm 63 with a friend or family member. </a:t>
            </a:r>
          </a:p>
          <a:p>
            <a:pPr lvl="1"/>
            <a:r>
              <a:rPr lang="en-US" dirty="0"/>
              <a:t>Give this person the context of what it means in your life right now. </a:t>
            </a:r>
          </a:p>
          <a:p>
            <a:endParaRPr lang="en-US" dirty="0"/>
          </a:p>
        </p:txBody>
      </p:sp>
    </p:spTree>
    <p:extLst>
      <p:ext uri="{BB962C8B-B14F-4D97-AF65-F5344CB8AC3E}">
        <p14:creationId xmlns:p14="http://schemas.microsoft.com/office/powerpoint/2010/main" val="117858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A825B-FDC7-A5A0-4687-1C4C3A504A57}"/>
              </a:ext>
            </a:extLst>
          </p:cNvPr>
          <p:cNvSpPr>
            <a:spLocks noGrp="1"/>
          </p:cNvSpPr>
          <p:nvPr>
            <p:ph type="title"/>
          </p:nvPr>
        </p:nvSpPr>
        <p:spPr/>
        <p:txBody>
          <a:bodyPr/>
          <a:lstStyle/>
          <a:p>
            <a:r>
              <a:rPr lang="en-US" dirty="0"/>
              <a:t>Family Activities</a:t>
            </a:r>
          </a:p>
        </p:txBody>
      </p:sp>
      <p:pic>
        <p:nvPicPr>
          <p:cNvPr id="8" name="Picture 7" descr="A yellow square with black text&#10;&#10;Description automatically generated">
            <a:extLst>
              <a:ext uri="{FF2B5EF4-FFF2-40B4-BE49-F238E27FC236}">
                <a16:creationId xmlns:a16="http://schemas.microsoft.com/office/drawing/2014/main" id="{5D04E992-6707-E6E9-56EF-D2311A76D40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642" y="1690688"/>
            <a:ext cx="4345105" cy="3928181"/>
          </a:xfrm>
          <a:prstGeom prst="rect">
            <a:avLst/>
          </a:prstGeom>
          <a:scene3d>
            <a:camera prst="perspectiveContrastingRightFacing"/>
            <a:lightRig rig="threePt" dir="t"/>
          </a:scene3d>
        </p:spPr>
      </p:pic>
      <p:pic>
        <p:nvPicPr>
          <p:cNvPr id="10" name="Picture 9" descr="A person in a suit holding a folder&#10;&#10;Description automatically generated">
            <a:extLst>
              <a:ext uri="{FF2B5EF4-FFF2-40B4-BE49-F238E27FC236}">
                <a16:creationId xmlns:a16="http://schemas.microsoft.com/office/drawing/2014/main" id="{6FA29ACE-B458-4C7A-A3F1-2E6C94CE3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791" y="2397788"/>
            <a:ext cx="2001134" cy="3841749"/>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2F4CE412-DB19-B431-E318-BFFB1623BAB9}"/>
              </a:ext>
            </a:extLst>
          </p:cNvPr>
          <p:cNvSpPr/>
          <p:nvPr/>
        </p:nvSpPr>
        <p:spPr>
          <a:xfrm>
            <a:off x="6423949" y="1852733"/>
            <a:ext cx="4929851" cy="3251702"/>
          </a:xfrm>
          <a:prstGeom prst="wedgeRoundRectCallout">
            <a:avLst>
              <a:gd name="adj1" fmla="val -61821"/>
              <a:gd name="adj2" fmla="val -142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This is an important message from Christians on the island of </a:t>
            </a:r>
            <a:r>
              <a:rPr lang="en-US" sz="2000" dirty="0" err="1">
                <a:latin typeface="Comic Sans MS" panose="030F0702030302020204" pitchFamily="66" charset="0"/>
              </a:rPr>
              <a:t>Puqazam</a:t>
            </a:r>
            <a:r>
              <a:rPr lang="en-US" sz="2000" dirty="0">
                <a:latin typeface="Comic Sans MS" panose="030F0702030302020204" pitchFamily="66" charset="0"/>
              </a:rPr>
              <a:t>.  You need to unscramble these words from Psalm 63 and use the numbers to decrypt the coded message.  They hope you will experience meaningful worship today.  They have smuggled out help, now posted at  </a:t>
            </a:r>
            <a:r>
              <a:rPr lang="en-US" sz="2000" dirty="0">
                <a:latin typeface="Comic Sans MS" panose="030F0702030302020204" pitchFamily="66" charset="0"/>
                <a:hlinkClick r:id="rId4"/>
              </a:rPr>
              <a:t>https://tinyurl.com/3s9cpsj7</a:t>
            </a:r>
            <a:r>
              <a:rPr lang="en-US" sz="2000" dirty="0">
                <a:latin typeface="Comic Sans MS" panose="030F0702030302020204" pitchFamily="66" charset="0"/>
              </a:rPr>
              <a:t> </a:t>
            </a:r>
          </a:p>
        </p:txBody>
      </p:sp>
    </p:spTree>
    <p:extLst>
      <p:ext uri="{BB962C8B-B14F-4D97-AF65-F5344CB8AC3E}">
        <p14:creationId xmlns:p14="http://schemas.microsoft.com/office/powerpoint/2010/main" val="397537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D03FB-0D8F-3496-A184-7B5002DF0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76D55-4C53-C816-195B-DD391D3876D1}"/>
              </a:ext>
            </a:extLst>
          </p:cNvPr>
          <p:cNvSpPr>
            <a:spLocks noGrp="1"/>
          </p:cNvSpPr>
          <p:nvPr>
            <p:ph type="ctrTitle"/>
          </p:nvPr>
        </p:nvSpPr>
        <p:spPr>
          <a:xfrm>
            <a:off x="1524000" y="1122363"/>
            <a:ext cx="9144000" cy="2012723"/>
          </a:xfrm>
        </p:spPr>
        <p:txBody>
          <a:bodyPr/>
          <a:lstStyle/>
          <a:p>
            <a:r>
              <a:rPr lang="en-US" dirty="0"/>
              <a:t>The Benefits </a:t>
            </a:r>
            <a:br>
              <a:rPr lang="en-US" dirty="0"/>
            </a:br>
            <a:r>
              <a:rPr lang="en-US" dirty="0"/>
              <a:t>of Worship</a:t>
            </a:r>
          </a:p>
        </p:txBody>
      </p:sp>
      <p:sp>
        <p:nvSpPr>
          <p:cNvPr id="3" name="Subtitle 2">
            <a:extLst>
              <a:ext uri="{FF2B5EF4-FFF2-40B4-BE49-F238E27FC236}">
                <a16:creationId xmlns:a16="http://schemas.microsoft.com/office/drawing/2014/main" id="{16583D47-0AD0-95A9-1099-AD45097BF729}"/>
              </a:ext>
            </a:extLst>
          </p:cNvPr>
          <p:cNvSpPr>
            <a:spLocks noGrp="1"/>
          </p:cNvSpPr>
          <p:nvPr>
            <p:ph type="subTitle" idx="1"/>
          </p:nvPr>
        </p:nvSpPr>
        <p:spPr/>
        <p:txBody>
          <a:bodyPr/>
          <a:lstStyle/>
          <a:p>
            <a:r>
              <a:rPr lang="en-US" dirty="0"/>
              <a:t>February 9</a:t>
            </a:r>
          </a:p>
        </p:txBody>
      </p:sp>
    </p:spTree>
    <p:extLst>
      <p:ext uri="{BB962C8B-B14F-4D97-AF65-F5344CB8AC3E}">
        <p14:creationId xmlns:p14="http://schemas.microsoft.com/office/powerpoint/2010/main" val="72772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3C453-FDA5-FF10-20F6-1126A1B86400}"/>
              </a:ext>
            </a:extLst>
          </p:cNvPr>
          <p:cNvSpPr>
            <a:spLocks noGrp="1"/>
          </p:cNvSpPr>
          <p:nvPr>
            <p:ph type="title"/>
          </p:nvPr>
        </p:nvSpPr>
        <p:spPr/>
        <p:txBody>
          <a:bodyPr/>
          <a:lstStyle/>
          <a:p>
            <a:r>
              <a:rPr lang="en-US" dirty="0"/>
              <a:t>It’s Tricky</a:t>
            </a:r>
          </a:p>
        </p:txBody>
      </p:sp>
      <p:sp>
        <p:nvSpPr>
          <p:cNvPr id="4" name="Content Placeholder 3">
            <a:extLst>
              <a:ext uri="{FF2B5EF4-FFF2-40B4-BE49-F238E27FC236}">
                <a16:creationId xmlns:a16="http://schemas.microsoft.com/office/drawing/2014/main" id="{81285F51-B98F-1BCC-D557-E2652509F3C3}"/>
              </a:ext>
            </a:extLst>
          </p:cNvPr>
          <p:cNvSpPr>
            <a:spLocks noGrp="1"/>
          </p:cNvSpPr>
          <p:nvPr>
            <p:ph idx="1"/>
          </p:nvPr>
        </p:nvSpPr>
        <p:spPr/>
        <p:txBody>
          <a:bodyPr>
            <a:normAutofit lnSpcReduction="10000"/>
          </a:bodyPr>
          <a:lstStyle/>
          <a:p>
            <a:r>
              <a:rPr lang="en-US" dirty="0"/>
              <a:t>How can an optical illusion, such as 3d chalk art, been hard for you to see?</a:t>
            </a:r>
          </a:p>
          <a:p>
            <a:endParaRPr lang="en-US" dirty="0"/>
          </a:p>
          <a:p>
            <a:r>
              <a:rPr lang="en-US" dirty="0">
                <a:solidFill>
                  <a:srgbClr val="C00000"/>
                </a:solidFill>
              </a:rPr>
              <a:t>Consider your perspective when it comes to worship.</a:t>
            </a:r>
          </a:p>
          <a:p>
            <a:pPr lvl="1"/>
            <a:r>
              <a:rPr lang="en-US" dirty="0">
                <a:solidFill>
                  <a:srgbClr val="C00000"/>
                </a:solidFill>
              </a:rPr>
              <a:t>It depends on what … and more </a:t>
            </a:r>
            <a:br>
              <a:rPr lang="en-US" dirty="0">
                <a:solidFill>
                  <a:srgbClr val="C00000"/>
                </a:solidFill>
              </a:rPr>
            </a:br>
            <a:r>
              <a:rPr lang="en-US" dirty="0">
                <a:solidFill>
                  <a:srgbClr val="C00000"/>
                </a:solidFill>
              </a:rPr>
              <a:t>importantly … WHO you see.</a:t>
            </a:r>
          </a:p>
          <a:p>
            <a:pPr lvl="1"/>
            <a:r>
              <a:rPr lang="en-US" dirty="0">
                <a:solidFill>
                  <a:srgbClr val="C00000"/>
                </a:solidFill>
              </a:rPr>
              <a:t>We find all we need when we come to God in worship.</a:t>
            </a:r>
          </a:p>
          <a:p>
            <a:endParaRPr lang="en-US" dirty="0"/>
          </a:p>
        </p:txBody>
      </p:sp>
      <p:grpSp>
        <p:nvGrpSpPr>
          <p:cNvPr id="5" name="Group 4">
            <a:extLst>
              <a:ext uri="{FF2B5EF4-FFF2-40B4-BE49-F238E27FC236}">
                <a16:creationId xmlns:a16="http://schemas.microsoft.com/office/drawing/2014/main" id="{7DC12789-ED26-C836-5A15-1366D815071D}"/>
              </a:ext>
            </a:extLst>
          </p:cNvPr>
          <p:cNvGrpSpPr/>
          <p:nvPr/>
        </p:nvGrpSpPr>
        <p:grpSpPr>
          <a:xfrm>
            <a:off x="1221586" y="3069161"/>
            <a:ext cx="9958594" cy="3107802"/>
            <a:chOff x="1116703" y="2960225"/>
            <a:chExt cx="9958594" cy="3107802"/>
          </a:xfrm>
        </p:grpSpPr>
        <p:pic>
          <p:nvPicPr>
            <p:cNvPr id="1028" name="Picture 4" descr="Person art in paradise 3d museum">
              <a:extLst>
                <a:ext uri="{FF2B5EF4-FFF2-40B4-BE49-F238E27FC236}">
                  <a16:creationId xmlns:a16="http://schemas.microsoft.com/office/drawing/2014/main" id="{8D1249AD-6931-E590-8D22-4879876975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76" y="3321934"/>
              <a:ext cx="5155421" cy="2384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lorida chalk art shark">
              <a:extLst>
                <a:ext uri="{FF2B5EF4-FFF2-40B4-BE49-F238E27FC236}">
                  <a16:creationId xmlns:a16="http://schemas.microsoft.com/office/drawing/2014/main" id="{C1A2D783-EBF1-0FD1-F9BC-BB309072E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703" y="2960225"/>
              <a:ext cx="4143737" cy="3107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56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BB54-4324-0B4D-EB1B-6CFC9B526885}"/>
              </a:ext>
            </a:extLst>
          </p:cNvPr>
          <p:cNvSpPr>
            <a:spLocks noGrp="1"/>
          </p:cNvSpPr>
          <p:nvPr>
            <p:ph type="title"/>
          </p:nvPr>
        </p:nvSpPr>
        <p:spPr/>
        <p:txBody>
          <a:bodyPr/>
          <a:lstStyle/>
          <a:p>
            <a:pPr algn="l"/>
            <a:r>
              <a:rPr lang="en-US" dirty="0"/>
              <a:t>Listen for a satisfaction comparison.</a:t>
            </a:r>
          </a:p>
        </p:txBody>
      </p:sp>
      <p:sp>
        <p:nvSpPr>
          <p:cNvPr id="3" name="Content Placeholder 2">
            <a:extLst>
              <a:ext uri="{FF2B5EF4-FFF2-40B4-BE49-F238E27FC236}">
                <a16:creationId xmlns:a16="http://schemas.microsoft.com/office/drawing/2014/main" id="{168895EB-9D1F-BB5F-C9F3-619B83472CF4}"/>
              </a:ext>
            </a:extLst>
          </p:cNvPr>
          <p:cNvSpPr>
            <a:spLocks noGrp="1"/>
          </p:cNvSpPr>
          <p:nvPr>
            <p:ph idx="1"/>
          </p:nvPr>
        </p:nvSpPr>
        <p:spPr>
          <a:xfrm>
            <a:off x="1608880" y="1906647"/>
            <a:ext cx="9166185" cy="4351338"/>
          </a:xfrm>
        </p:spPr>
        <p:txBody>
          <a:bodyPr/>
          <a:lstStyle/>
          <a:p>
            <a:pPr marL="0" indent="0" algn="ctr">
              <a:buNone/>
            </a:pPr>
            <a:r>
              <a:rPr lang="en-US" dirty="0"/>
              <a:t>Psalm 63:1-5 (NIV)  O God, you are my God, earnestly I seek you; my soul thirsts for you, my body longs for you, in a dry and weary land where there is no water. 2  I have seen you in the sanctuary and beheld your power and your glory. 3  Because </a:t>
            </a:r>
          </a:p>
        </p:txBody>
      </p:sp>
    </p:spTree>
    <p:extLst>
      <p:ext uri="{BB962C8B-B14F-4D97-AF65-F5344CB8AC3E}">
        <p14:creationId xmlns:p14="http://schemas.microsoft.com/office/powerpoint/2010/main" val="1984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123B1-BE69-9E57-A136-4195BDEB1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A21CE-0BCA-2289-241E-0D3408DFF0AE}"/>
              </a:ext>
            </a:extLst>
          </p:cNvPr>
          <p:cNvSpPr>
            <a:spLocks noGrp="1"/>
          </p:cNvSpPr>
          <p:nvPr>
            <p:ph type="title"/>
          </p:nvPr>
        </p:nvSpPr>
        <p:spPr/>
        <p:txBody>
          <a:bodyPr/>
          <a:lstStyle/>
          <a:p>
            <a:pPr algn="l"/>
            <a:r>
              <a:rPr lang="en-US" dirty="0"/>
              <a:t>Listen for a satisfaction comparison.</a:t>
            </a:r>
          </a:p>
        </p:txBody>
      </p:sp>
      <p:sp>
        <p:nvSpPr>
          <p:cNvPr id="3" name="Content Placeholder 2">
            <a:extLst>
              <a:ext uri="{FF2B5EF4-FFF2-40B4-BE49-F238E27FC236}">
                <a16:creationId xmlns:a16="http://schemas.microsoft.com/office/drawing/2014/main" id="{945F52A3-AF1D-E9EE-AE3E-082E4A706CC4}"/>
              </a:ext>
            </a:extLst>
          </p:cNvPr>
          <p:cNvSpPr>
            <a:spLocks noGrp="1"/>
          </p:cNvSpPr>
          <p:nvPr>
            <p:ph idx="1"/>
          </p:nvPr>
        </p:nvSpPr>
        <p:spPr>
          <a:xfrm>
            <a:off x="1608880" y="1906647"/>
            <a:ext cx="9166185" cy="4351338"/>
          </a:xfrm>
        </p:spPr>
        <p:txBody>
          <a:bodyPr/>
          <a:lstStyle/>
          <a:p>
            <a:pPr marL="0" indent="0" algn="ctr">
              <a:buNone/>
            </a:pPr>
            <a:r>
              <a:rPr lang="en-US" dirty="0"/>
              <a:t>your love is better than life, my lips will glorify you. 4  I will praise you as long as I live, and in your name I will lift up my hands. 5  My soul will be satisfied as with the richest of foods; with singing lips my mouth will praise you.</a:t>
            </a:r>
          </a:p>
        </p:txBody>
      </p:sp>
      <p:pic>
        <p:nvPicPr>
          <p:cNvPr id="5" name="Picture 4">
            <a:extLst>
              <a:ext uri="{FF2B5EF4-FFF2-40B4-BE49-F238E27FC236}">
                <a16:creationId xmlns:a16="http://schemas.microsoft.com/office/drawing/2014/main" id="{3F78383A-CD91-0A0B-6B82-30D00EF76C3E}"/>
              </a:ext>
            </a:extLst>
          </p:cNvPr>
          <p:cNvPicPr>
            <a:picLocks noChangeAspect="1"/>
          </p:cNvPicPr>
          <p:nvPr/>
        </p:nvPicPr>
        <p:blipFill>
          <a:blip r:embed="rId2"/>
          <a:stretch>
            <a:fillRect/>
          </a:stretch>
        </p:blipFill>
        <p:spPr>
          <a:xfrm>
            <a:off x="5048903" y="5444456"/>
            <a:ext cx="2609087" cy="331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173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E629-6FAB-51CD-CDE0-3397B6DB0C2E}"/>
              </a:ext>
            </a:extLst>
          </p:cNvPr>
          <p:cNvSpPr>
            <a:spLocks noGrp="1"/>
          </p:cNvSpPr>
          <p:nvPr>
            <p:ph type="title"/>
          </p:nvPr>
        </p:nvSpPr>
        <p:spPr/>
        <p:txBody>
          <a:bodyPr/>
          <a:lstStyle/>
          <a:p>
            <a:r>
              <a:rPr lang="en-US" dirty="0"/>
              <a:t>Worship is Satisfying</a:t>
            </a:r>
          </a:p>
        </p:txBody>
      </p:sp>
      <p:sp>
        <p:nvSpPr>
          <p:cNvPr id="3" name="Content Placeholder 2">
            <a:extLst>
              <a:ext uri="{FF2B5EF4-FFF2-40B4-BE49-F238E27FC236}">
                <a16:creationId xmlns:a16="http://schemas.microsoft.com/office/drawing/2014/main" id="{839A6E87-8E37-7110-8E58-2953CC7613B3}"/>
              </a:ext>
            </a:extLst>
          </p:cNvPr>
          <p:cNvSpPr>
            <a:spLocks noGrp="1"/>
          </p:cNvSpPr>
          <p:nvPr>
            <p:ph idx="1"/>
          </p:nvPr>
        </p:nvSpPr>
        <p:spPr/>
        <p:txBody>
          <a:bodyPr/>
          <a:lstStyle/>
          <a:p>
            <a:r>
              <a:rPr lang="en-US" dirty="0"/>
              <a:t>David says, “Oh God, you are my God.”   What do you think the phrase “you are my God” implies?  Do you think the emphasis is on “you” or “my”?</a:t>
            </a:r>
          </a:p>
          <a:p>
            <a:r>
              <a:rPr lang="en-US" dirty="0"/>
              <a:t>What was he eagerly and earnestly desiring to do, and why was it important for him? </a:t>
            </a:r>
          </a:p>
        </p:txBody>
      </p:sp>
    </p:spTree>
    <p:extLst>
      <p:ext uri="{BB962C8B-B14F-4D97-AF65-F5344CB8AC3E}">
        <p14:creationId xmlns:p14="http://schemas.microsoft.com/office/powerpoint/2010/main" val="170184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5565-9AB9-732C-2AD8-8EA74CCEB737}"/>
              </a:ext>
            </a:extLst>
          </p:cNvPr>
          <p:cNvSpPr>
            <a:spLocks noGrp="1"/>
          </p:cNvSpPr>
          <p:nvPr>
            <p:ph type="title"/>
          </p:nvPr>
        </p:nvSpPr>
        <p:spPr/>
        <p:txBody>
          <a:bodyPr/>
          <a:lstStyle/>
          <a:p>
            <a:r>
              <a:rPr lang="en-US" dirty="0"/>
              <a:t>Worship is Satisfying</a:t>
            </a:r>
          </a:p>
        </p:txBody>
      </p:sp>
      <p:sp>
        <p:nvSpPr>
          <p:cNvPr id="3" name="Content Placeholder 2">
            <a:extLst>
              <a:ext uri="{FF2B5EF4-FFF2-40B4-BE49-F238E27FC236}">
                <a16:creationId xmlns:a16="http://schemas.microsoft.com/office/drawing/2014/main" id="{66375C30-7AA4-694D-22D3-66DA772E180C}"/>
              </a:ext>
            </a:extLst>
          </p:cNvPr>
          <p:cNvSpPr>
            <a:spLocks noGrp="1"/>
          </p:cNvSpPr>
          <p:nvPr>
            <p:ph idx="1"/>
          </p:nvPr>
        </p:nvSpPr>
        <p:spPr/>
        <p:txBody>
          <a:bodyPr/>
          <a:lstStyle/>
          <a:p>
            <a:r>
              <a:rPr lang="en-US" dirty="0"/>
              <a:t>Upon what did he reflect that encouraged him to seek the Lord during his current predicament? </a:t>
            </a:r>
          </a:p>
          <a:p>
            <a:r>
              <a:rPr lang="en-US" dirty="0"/>
              <a:t>What commitment did he make? </a:t>
            </a:r>
          </a:p>
          <a:p>
            <a:r>
              <a:rPr lang="en-US" dirty="0"/>
              <a:t>David writes that he "earnestly seeks" God.  What are some practical ways you can earnestly seek God?   How is this different from a casual approach to faith? </a:t>
            </a:r>
          </a:p>
        </p:txBody>
      </p:sp>
    </p:spTree>
    <p:extLst>
      <p:ext uri="{BB962C8B-B14F-4D97-AF65-F5344CB8AC3E}">
        <p14:creationId xmlns:p14="http://schemas.microsoft.com/office/powerpoint/2010/main" val="19501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DE2A-8DC0-67EB-9353-51CF655BD978}"/>
              </a:ext>
            </a:extLst>
          </p:cNvPr>
          <p:cNvSpPr>
            <a:spLocks noGrp="1"/>
          </p:cNvSpPr>
          <p:nvPr>
            <p:ph type="title"/>
          </p:nvPr>
        </p:nvSpPr>
        <p:spPr/>
        <p:txBody>
          <a:bodyPr/>
          <a:lstStyle/>
          <a:p>
            <a:r>
              <a:rPr lang="en-US" dirty="0"/>
              <a:t>Worship is Satisfying</a:t>
            </a:r>
          </a:p>
        </p:txBody>
      </p:sp>
      <p:sp>
        <p:nvSpPr>
          <p:cNvPr id="3" name="Content Placeholder 2">
            <a:extLst>
              <a:ext uri="{FF2B5EF4-FFF2-40B4-BE49-F238E27FC236}">
                <a16:creationId xmlns:a16="http://schemas.microsoft.com/office/drawing/2014/main" id="{0F02D5F2-B7E9-49F8-2DFF-3323379502D1}"/>
              </a:ext>
            </a:extLst>
          </p:cNvPr>
          <p:cNvSpPr>
            <a:spLocks noGrp="1"/>
          </p:cNvSpPr>
          <p:nvPr>
            <p:ph idx="1"/>
          </p:nvPr>
        </p:nvSpPr>
        <p:spPr/>
        <p:txBody>
          <a:bodyPr/>
          <a:lstStyle/>
          <a:p>
            <a:r>
              <a:rPr lang="en-US" dirty="0"/>
              <a:t>Consider these resources for personal worship and praise.</a:t>
            </a:r>
          </a:p>
        </p:txBody>
      </p:sp>
      <p:pic>
        <p:nvPicPr>
          <p:cNvPr id="5" name="Picture 4">
            <a:extLst>
              <a:ext uri="{FF2B5EF4-FFF2-40B4-BE49-F238E27FC236}">
                <a16:creationId xmlns:a16="http://schemas.microsoft.com/office/drawing/2014/main" id="{5A3C1C32-7E8A-0F79-8E3A-289D6254B12C}"/>
              </a:ext>
            </a:extLst>
          </p:cNvPr>
          <p:cNvPicPr>
            <a:picLocks noChangeAspect="1"/>
          </p:cNvPicPr>
          <p:nvPr/>
        </p:nvPicPr>
        <p:blipFill>
          <a:blip r:embed="rId2"/>
          <a:stretch>
            <a:fillRect/>
          </a:stretch>
        </p:blipFill>
        <p:spPr>
          <a:xfrm>
            <a:off x="1696193" y="3001137"/>
            <a:ext cx="3720358" cy="306007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467B667-8E24-457E-5F0E-B79B2F99B29E}"/>
              </a:ext>
            </a:extLst>
          </p:cNvPr>
          <p:cNvPicPr>
            <a:picLocks noChangeAspect="1"/>
          </p:cNvPicPr>
          <p:nvPr/>
        </p:nvPicPr>
        <p:blipFill>
          <a:blip r:embed="rId3"/>
          <a:stretch>
            <a:fillRect/>
          </a:stretch>
        </p:blipFill>
        <p:spPr>
          <a:xfrm>
            <a:off x="6775452" y="3001137"/>
            <a:ext cx="3340822" cy="3106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759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E70F-279D-6895-1CD2-E8DE773A798D}"/>
              </a:ext>
            </a:extLst>
          </p:cNvPr>
          <p:cNvSpPr>
            <a:spLocks noGrp="1"/>
          </p:cNvSpPr>
          <p:nvPr>
            <p:ph type="title"/>
          </p:nvPr>
        </p:nvSpPr>
        <p:spPr/>
        <p:txBody>
          <a:bodyPr/>
          <a:lstStyle/>
          <a:p>
            <a:r>
              <a:rPr lang="en-US" dirty="0"/>
              <a:t>Worship is Satisfying</a:t>
            </a:r>
          </a:p>
        </p:txBody>
      </p:sp>
      <p:sp>
        <p:nvSpPr>
          <p:cNvPr id="3" name="Content Placeholder 2">
            <a:extLst>
              <a:ext uri="{FF2B5EF4-FFF2-40B4-BE49-F238E27FC236}">
                <a16:creationId xmlns:a16="http://schemas.microsoft.com/office/drawing/2014/main" id="{554DC11A-C987-4B25-08C9-D6F074015DEE}"/>
              </a:ext>
            </a:extLst>
          </p:cNvPr>
          <p:cNvSpPr>
            <a:spLocks noGrp="1"/>
          </p:cNvSpPr>
          <p:nvPr>
            <p:ph idx="1"/>
          </p:nvPr>
        </p:nvSpPr>
        <p:spPr/>
        <p:txBody>
          <a:bodyPr/>
          <a:lstStyle/>
          <a:p>
            <a:r>
              <a:rPr lang="en-US" dirty="0"/>
              <a:t>When has God brought you out of a dry and desolate place? </a:t>
            </a:r>
          </a:p>
          <a:p>
            <a:endParaRPr lang="en-US" dirty="0"/>
          </a:p>
        </p:txBody>
      </p:sp>
      <p:pic>
        <p:nvPicPr>
          <p:cNvPr id="2050" name="Picture 2" descr="Desert drought sand">
            <a:extLst>
              <a:ext uri="{FF2B5EF4-FFF2-40B4-BE49-F238E27FC236}">
                <a16:creationId xmlns:a16="http://schemas.microsoft.com/office/drawing/2014/main" id="{7074E539-3152-170E-779B-786828FD9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902" y="3429000"/>
            <a:ext cx="4670385" cy="2545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62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79</TotalTime>
  <Words>958</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Benefits  of Worship</vt:lpstr>
      <vt:lpstr>Video Introduction</vt:lpstr>
      <vt:lpstr>It’s Tricky</vt:lpstr>
      <vt:lpstr>Listen for a satisfaction comparison.</vt:lpstr>
      <vt:lpstr>Listen for a satisfaction comparison.</vt:lpstr>
      <vt:lpstr>Worship is Satisfying</vt:lpstr>
      <vt:lpstr>Worship is Satisfying</vt:lpstr>
      <vt:lpstr>Worship is Satisfying</vt:lpstr>
      <vt:lpstr>Worship is Satisfying</vt:lpstr>
      <vt:lpstr>Worship is Satisfying</vt:lpstr>
      <vt:lpstr>Listen for a reason to sing.</vt:lpstr>
      <vt:lpstr>Worship is Reassuring</vt:lpstr>
      <vt:lpstr>Worship is Reassuring</vt:lpstr>
      <vt:lpstr>Listen for a contrast in types of people.</vt:lpstr>
      <vt:lpstr>Worship Instills Confidence</vt:lpstr>
      <vt:lpstr>Worship Instills Confidence</vt:lpstr>
      <vt:lpstr>Worship Instills Confidence</vt:lpstr>
      <vt:lpstr>Application</vt:lpstr>
      <vt:lpstr>Application</vt:lpstr>
      <vt:lpstr>Application</vt:lpstr>
      <vt:lpstr>Family Activities</vt:lpstr>
      <vt:lpstr>The Benefits  of Worship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2025-01-16T19:24:17Z</dcterms:created>
  <dcterms:modified xsi:type="dcterms:W3CDTF">2025-01-16T20:49:09Z</dcterms:modified>
</cp:coreProperties>
</file>