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7" d="100"/>
          <a:sy n="77" d="100"/>
        </p:scale>
        <p:origin x="120"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1_dx4xpi91"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6.xml"/><Relationship Id="rId4" Type="http://schemas.openxmlformats.org/officeDocument/2006/relationships/hyperlink" Target="https://tinyurl.com/y3vel2zb"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https://creazilla-store.fra1.digitaloceanspaces.com/cliparts/14716/boy-jogging-running-exercise-clipart-md.png"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Benefits of</a:t>
            </a:r>
            <a:br>
              <a:rPr lang="en-US" dirty="0"/>
            </a:br>
            <a:r>
              <a:rPr lang="en-US" dirty="0"/>
              <a:t>Spiritual Disciplines</a:t>
            </a:r>
          </a:p>
        </p:txBody>
      </p:sp>
      <p:sp>
        <p:nvSpPr>
          <p:cNvPr id="3" name="Subtitle 2"/>
          <p:cNvSpPr>
            <a:spLocks noGrp="1"/>
          </p:cNvSpPr>
          <p:nvPr>
            <p:ph type="subTitle" idx="1"/>
          </p:nvPr>
        </p:nvSpPr>
        <p:spPr>
          <a:xfrm>
            <a:off x="1524000" y="3835730"/>
            <a:ext cx="9144000" cy="1422070"/>
          </a:xfrm>
        </p:spPr>
        <p:txBody>
          <a:bodyPr/>
          <a:lstStyle/>
          <a:p>
            <a:r>
              <a:rPr lang="en-US" dirty="0"/>
              <a:t>January 24</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FC99A-D896-4863-B169-F9962EF44996}"/>
              </a:ext>
            </a:extLst>
          </p:cNvPr>
          <p:cNvSpPr>
            <a:spLocks noGrp="1"/>
          </p:cNvSpPr>
          <p:nvPr>
            <p:ph type="title"/>
          </p:nvPr>
        </p:nvSpPr>
        <p:spPr/>
        <p:txBody>
          <a:bodyPr/>
          <a:lstStyle/>
          <a:p>
            <a:r>
              <a:rPr lang="en-US" dirty="0"/>
              <a:t>Focus on, Lift up God’s Truth</a:t>
            </a:r>
          </a:p>
        </p:txBody>
      </p:sp>
      <p:sp>
        <p:nvSpPr>
          <p:cNvPr id="3" name="Content Placeholder 2">
            <a:extLst>
              <a:ext uri="{FF2B5EF4-FFF2-40B4-BE49-F238E27FC236}">
                <a16:creationId xmlns:a16="http://schemas.microsoft.com/office/drawing/2014/main" id="{85982C50-7A95-42C2-B7F1-019ACDA70F26}"/>
              </a:ext>
            </a:extLst>
          </p:cNvPr>
          <p:cNvSpPr>
            <a:spLocks noGrp="1"/>
          </p:cNvSpPr>
          <p:nvPr>
            <p:ph idx="1"/>
          </p:nvPr>
        </p:nvSpPr>
        <p:spPr/>
        <p:txBody>
          <a:bodyPr/>
          <a:lstStyle/>
          <a:p>
            <a:r>
              <a:rPr lang="en-US" dirty="0"/>
              <a:t>What effect might the irreverent and silly myths have on those who embraced them?</a:t>
            </a:r>
          </a:p>
          <a:p>
            <a:r>
              <a:rPr lang="en-US" dirty="0"/>
              <a:t>What passing fads have churches embraced, only to discover later that these were empty and even destructive?</a:t>
            </a:r>
          </a:p>
        </p:txBody>
      </p:sp>
    </p:spTree>
    <p:extLst>
      <p:ext uri="{BB962C8B-B14F-4D97-AF65-F5344CB8AC3E}">
        <p14:creationId xmlns:p14="http://schemas.microsoft.com/office/powerpoint/2010/main" val="191476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3403C-1C52-4092-9864-B57D6978E879}"/>
              </a:ext>
            </a:extLst>
          </p:cNvPr>
          <p:cNvSpPr>
            <a:spLocks noGrp="1"/>
          </p:cNvSpPr>
          <p:nvPr>
            <p:ph type="title"/>
          </p:nvPr>
        </p:nvSpPr>
        <p:spPr/>
        <p:txBody>
          <a:bodyPr/>
          <a:lstStyle/>
          <a:p>
            <a:r>
              <a:rPr lang="en-US" dirty="0"/>
              <a:t>Focus on, Lift up God’s Truth</a:t>
            </a:r>
          </a:p>
        </p:txBody>
      </p:sp>
      <p:sp>
        <p:nvSpPr>
          <p:cNvPr id="3" name="Content Placeholder 2">
            <a:extLst>
              <a:ext uri="{FF2B5EF4-FFF2-40B4-BE49-F238E27FC236}">
                <a16:creationId xmlns:a16="http://schemas.microsoft.com/office/drawing/2014/main" id="{3C440EFA-009C-4D9D-8F0B-1498600643C2}"/>
              </a:ext>
            </a:extLst>
          </p:cNvPr>
          <p:cNvSpPr>
            <a:spLocks noGrp="1"/>
          </p:cNvSpPr>
          <p:nvPr>
            <p:ph idx="1"/>
          </p:nvPr>
        </p:nvSpPr>
        <p:spPr/>
        <p:txBody>
          <a:bodyPr/>
          <a:lstStyle/>
          <a:p>
            <a:r>
              <a:rPr lang="en-US" dirty="0">
                <a:solidFill>
                  <a:srgbClr val="C00000"/>
                </a:solidFill>
              </a:rPr>
              <a:t>Consider significant social and religious issues in our day to which the church often speaks.</a:t>
            </a:r>
          </a:p>
          <a:p>
            <a:pPr lvl="1"/>
            <a:r>
              <a:rPr lang="en-US" dirty="0">
                <a:solidFill>
                  <a:srgbClr val="C00000"/>
                </a:solidFill>
              </a:rPr>
              <a:t>Abortion, </a:t>
            </a:r>
          </a:p>
          <a:p>
            <a:pPr lvl="1"/>
            <a:r>
              <a:rPr lang="en-US" dirty="0">
                <a:solidFill>
                  <a:srgbClr val="C00000"/>
                </a:solidFill>
              </a:rPr>
              <a:t>Teen sexual abstinence, </a:t>
            </a:r>
          </a:p>
          <a:p>
            <a:pPr lvl="1"/>
            <a:r>
              <a:rPr lang="en-US" dirty="0">
                <a:solidFill>
                  <a:srgbClr val="C00000"/>
                </a:solidFill>
              </a:rPr>
              <a:t>War, </a:t>
            </a:r>
          </a:p>
          <a:p>
            <a:pPr lvl="1"/>
            <a:r>
              <a:rPr lang="en-US" dirty="0">
                <a:solidFill>
                  <a:srgbClr val="C00000"/>
                </a:solidFill>
              </a:rPr>
              <a:t>Prayer in schools, </a:t>
            </a:r>
          </a:p>
          <a:p>
            <a:pPr lvl="1"/>
            <a:r>
              <a:rPr lang="en-US" dirty="0">
                <a:solidFill>
                  <a:srgbClr val="C00000"/>
                </a:solidFill>
              </a:rPr>
              <a:t>The Ten Commandments in public places</a:t>
            </a:r>
          </a:p>
          <a:p>
            <a:endParaRPr lang="en-US" dirty="0"/>
          </a:p>
        </p:txBody>
      </p:sp>
    </p:spTree>
    <p:extLst>
      <p:ext uri="{BB962C8B-B14F-4D97-AF65-F5344CB8AC3E}">
        <p14:creationId xmlns:p14="http://schemas.microsoft.com/office/powerpoint/2010/main" val="2989508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F62E0-E8EB-47D5-8C83-13ABF7B06E69}"/>
              </a:ext>
            </a:extLst>
          </p:cNvPr>
          <p:cNvSpPr>
            <a:spLocks noGrp="1"/>
          </p:cNvSpPr>
          <p:nvPr>
            <p:ph type="title"/>
          </p:nvPr>
        </p:nvSpPr>
        <p:spPr/>
        <p:txBody>
          <a:bodyPr/>
          <a:lstStyle/>
          <a:p>
            <a:r>
              <a:rPr lang="en-US" dirty="0"/>
              <a:t>Focus on, Lift up God’s Truth</a:t>
            </a:r>
          </a:p>
        </p:txBody>
      </p:sp>
      <p:sp>
        <p:nvSpPr>
          <p:cNvPr id="3" name="Content Placeholder 2">
            <a:extLst>
              <a:ext uri="{FF2B5EF4-FFF2-40B4-BE49-F238E27FC236}">
                <a16:creationId xmlns:a16="http://schemas.microsoft.com/office/drawing/2014/main" id="{9176DB42-2A89-440B-844C-CC60B34A27EC}"/>
              </a:ext>
            </a:extLst>
          </p:cNvPr>
          <p:cNvSpPr>
            <a:spLocks noGrp="1"/>
          </p:cNvSpPr>
          <p:nvPr>
            <p:ph idx="1"/>
          </p:nvPr>
        </p:nvSpPr>
        <p:spPr/>
        <p:txBody>
          <a:bodyPr/>
          <a:lstStyle/>
          <a:p>
            <a:r>
              <a:rPr lang="en-US" dirty="0"/>
              <a:t>These issues are not irreverent and silly myths. Still, as important as these issues are, what might God place as a higher priority?</a:t>
            </a:r>
          </a:p>
        </p:txBody>
      </p:sp>
      <p:pic>
        <p:nvPicPr>
          <p:cNvPr id="2050" name="Picture 2" descr="Colorful Mission Trip clipart">
            <a:extLst>
              <a:ext uri="{FF2B5EF4-FFF2-40B4-BE49-F238E27FC236}">
                <a16:creationId xmlns:a16="http://schemas.microsoft.com/office/drawing/2014/main" id="{F5905949-D579-4A0A-9C17-77B5A51B852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7257" y="3985670"/>
            <a:ext cx="2556033" cy="19477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Menstudytif 17k Bibles In A Row Caption Mens Bible Study Men">
            <a:extLst>
              <a:ext uri="{FF2B5EF4-FFF2-40B4-BE49-F238E27FC236}">
                <a16:creationId xmlns:a16="http://schemas.microsoft.com/office/drawing/2014/main" id="{C3D2DFE8-C4C9-42CE-A2B9-D26B6F995A7C}"/>
              </a:ext>
            </a:extLst>
          </p:cNvPr>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445561" y="3156559"/>
            <a:ext cx="1955737" cy="27769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4" name="Picture 6" descr="Clipart of the women's Bible study">
            <a:extLst>
              <a:ext uri="{FF2B5EF4-FFF2-40B4-BE49-F238E27FC236}">
                <a16:creationId xmlns:a16="http://schemas.microsoft.com/office/drawing/2014/main" id="{D0EAD824-E71A-4DFE-9F8C-8D0DB8D7CD0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7556" y="3650598"/>
            <a:ext cx="2572455" cy="22828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488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D75F1-49CE-4B93-B69B-65E3DC03E332}"/>
              </a:ext>
            </a:extLst>
          </p:cNvPr>
          <p:cNvSpPr>
            <a:spLocks noGrp="1"/>
          </p:cNvSpPr>
          <p:nvPr>
            <p:ph type="title"/>
          </p:nvPr>
        </p:nvSpPr>
        <p:spPr/>
        <p:txBody>
          <a:bodyPr/>
          <a:lstStyle/>
          <a:p>
            <a:pPr algn="l"/>
            <a:r>
              <a:rPr lang="en-US" dirty="0"/>
              <a:t>Listen for Paul’s priorities.</a:t>
            </a:r>
          </a:p>
        </p:txBody>
      </p:sp>
      <p:sp>
        <p:nvSpPr>
          <p:cNvPr id="3" name="Content Placeholder 2">
            <a:extLst>
              <a:ext uri="{FF2B5EF4-FFF2-40B4-BE49-F238E27FC236}">
                <a16:creationId xmlns:a16="http://schemas.microsoft.com/office/drawing/2014/main" id="{C46B3C9A-DB42-4299-8A65-9BEB7C72A6DF}"/>
              </a:ext>
            </a:extLst>
          </p:cNvPr>
          <p:cNvSpPr>
            <a:spLocks noGrp="1"/>
          </p:cNvSpPr>
          <p:nvPr>
            <p:ph idx="1"/>
          </p:nvPr>
        </p:nvSpPr>
        <p:spPr>
          <a:xfrm>
            <a:off x="1603332" y="1690688"/>
            <a:ext cx="9324584" cy="4351338"/>
          </a:xfrm>
        </p:spPr>
        <p:txBody>
          <a:bodyPr/>
          <a:lstStyle/>
          <a:p>
            <a:pPr marL="0" indent="0" algn="ctr">
              <a:buNone/>
            </a:pPr>
            <a:r>
              <a:rPr lang="en-US" dirty="0"/>
              <a:t>1 Timothy 4:7b-10 (NIV)  rather, train yourself to be godly.  8  For physical training is of some value, but godliness has value for all things, holding promise for both the present life and the life to come.  9  This is a trustworthy saying that </a:t>
            </a:r>
          </a:p>
        </p:txBody>
      </p:sp>
    </p:spTree>
    <p:extLst>
      <p:ext uri="{BB962C8B-B14F-4D97-AF65-F5344CB8AC3E}">
        <p14:creationId xmlns:p14="http://schemas.microsoft.com/office/powerpoint/2010/main" val="325708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D75F1-49CE-4B93-B69B-65E3DC03E332}"/>
              </a:ext>
            </a:extLst>
          </p:cNvPr>
          <p:cNvSpPr>
            <a:spLocks noGrp="1"/>
          </p:cNvSpPr>
          <p:nvPr>
            <p:ph type="title"/>
          </p:nvPr>
        </p:nvSpPr>
        <p:spPr/>
        <p:txBody>
          <a:bodyPr/>
          <a:lstStyle/>
          <a:p>
            <a:pPr algn="l"/>
            <a:r>
              <a:rPr lang="en-US" dirty="0"/>
              <a:t>Listen for Paul’s priorities.</a:t>
            </a:r>
          </a:p>
        </p:txBody>
      </p:sp>
      <p:sp>
        <p:nvSpPr>
          <p:cNvPr id="3" name="Content Placeholder 2">
            <a:extLst>
              <a:ext uri="{FF2B5EF4-FFF2-40B4-BE49-F238E27FC236}">
                <a16:creationId xmlns:a16="http://schemas.microsoft.com/office/drawing/2014/main" id="{C46B3C9A-DB42-4299-8A65-9BEB7C72A6DF}"/>
              </a:ext>
            </a:extLst>
          </p:cNvPr>
          <p:cNvSpPr>
            <a:spLocks noGrp="1"/>
          </p:cNvSpPr>
          <p:nvPr>
            <p:ph idx="1"/>
          </p:nvPr>
        </p:nvSpPr>
        <p:spPr>
          <a:xfrm>
            <a:off x="1603332" y="2004164"/>
            <a:ext cx="9324584" cy="4037862"/>
          </a:xfrm>
        </p:spPr>
        <p:txBody>
          <a:bodyPr/>
          <a:lstStyle/>
          <a:p>
            <a:pPr marL="0" indent="0" algn="ctr">
              <a:buNone/>
            </a:pPr>
            <a:r>
              <a:rPr lang="en-US" dirty="0"/>
              <a:t>deserves full acceptance  10  (and for this we labor and strive), that we have put our hope in the living God, who is the Savior of all men, and especially of those who believe. </a:t>
            </a:r>
          </a:p>
        </p:txBody>
      </p:sp>
      <p:pic>
        <p:nvPicPr>
          <p:cNvPr id="4" name="Picture 3">
            <a:extLst>
              <a:ext uri="{FF2B5EF4-FFF2-40B4-BE49-F238E27FC236}">
                <a16:creationId xmlns:a16="http://schemas.microsoft.com/office/drawing/2014/main" id="{7418BC73-BE93-4168-A703-477B59126E2A}"/>
              </a:ext>
            </a:extLst>
          </p:cNvPr>
          <p:cNvPicPr>
            <a:picLocks noChangeAspect="1"/>
          </p:cNvPicPr>
          <p:nvPr/>
        </p:nvPicPr>
        <p:blipFill>
          <a:blip r:embed="rId2"/>
          <a:stretch>
            <a:fillRect/>
          </a:stretch>
        </p:blipFill>
        <p:spPr>
          <a:xfrm>
            <a:off x="4914841" y="5016910"/>
            <a:ext cx="2161905" cy="35090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15967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F2A9F-5E18-46BD-91EC-723A6F67D1E1}"/>
              </a:ext>
            </a:extLst>
          </p:cNvPr>
          <p:cNvSpPr>
            <a:spLocks noGrp="1"/>
          </p:cNvSpPr>
          <p:nvPr>
            <p:ph type="title"/>
          </p:nvPr>
        </p:nvSpPr>
        <p:spPr/>
        <p:txBody>
          <a:bodyPr/>
          <a:lstStyle/>
          <a:p>
            <a:r>
              <a:rPr lang="en-US" dirty="0"/>
              <a:t>Discipline and Train in Godliness </a:t>
            </a:r>
          </a:p>
        </p:txBody>
      </p:sp>
      <p:sp>
        <p:nvSpPr>
          <p:cNvPr id="3" name="Content Placeholder 2">
            <a:extLst>
              <a:ext uri="{FF2B5EF4-FFF2-40B4-BE49-F238E27FC236}">
                <a16:creationId xmlns:a16="http://schemas.microsoft.com/office/drawing/2014/main" id="{E914F107-0BCF-4D54-8D85-3DB15EE88152}"/>
              </a:ext>
            </a:extLst>
          </p:cNvPr>
          <p:cNvSpPr>
            <a:spLocks noGrp="1"/>
          </p:cNvSpPr>
          <p:nvPr>
            <p:ph idx="1"/>
          </p:nvPr>
        </p:nvSpPr>
        <p:spPr/>
        <p:txBody>
          <a:bodyPr/>
          <a:lstStyle/>
          <a:p>
            <a:r>
              <a:rPr lang="en-US" dirty="0"/>
              <a:t>What appears to be Paul’s view about the value of physical exercise?</a:t>
            </a:r>
          </a:p>
          <a:p>
            <a:r>
              <a:rPr lang="en-US" dirty="0"/>
              <a:t>How does that analogy teach us about the value of spiritual exercise?   What is the purpose of training ourselves in godliness? </a:t>
            </a:r>
          </a:p>
          <a:p>
            <a:r>
              <a:rPr lang="en-US" dirty="0"/>
              <a:t>In what positive action did Paul urge Timothy to engage? </a:t>
            </a:r>
          </a:p>
        </p:txBody>
      </p:sp>
    </p:spTree>
    <p:extLst>
      <p:ext uri="{BB962C8B-B14F-4D97-AF65-F5344CB8AC3E}">
        <p14:creationId xmlns:p14="http://schemas.microsoft.com/office/powerpoint/2010/main" val="2679714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12532-8134-4CB6-ACCC-EED18E4AD1BD}"/>
              </a:ext>
            </a:extLst>
          </p:cNvPr>
          <p:cNvSpPr>
            <a:spLocks noGrp="1"/>
          </p:cNvSpPr>
          <p:nvPr>
            <p:ph type="title"/>
          </p:nvPr>
        </p:nvSpPr>
        <p:spPr/>
        <p:txBody>
          <a:bodyPr/>
          <a:lstStyle/>
          <a:p>
            <a:r>
              <a:rPr lang="en-US" dirty="0"/>
              <a:t>Discipline and Train in Godliness </a:t>
            </a:r>
          </a:p>
        </p:txBody>
      </p:sp>
      <p:sp>
        <p:nvSpPr>
          <p:cNvPr id="3" name="Content Placeholder 2">
            <a:extLst>
              <a:ext uri="{FF2B5EF4-FFF2-40B4-BE49-F238E27FC236}">
                <a16:creationId xmlns:a16="http://schemas.microsoft.com/office/drawing/2014/main" id="{F14E1827-11FF-45D4-94BA-33F26273D045}"/>
              </a:ext>
            </a:extLst>
          </p:cNvPr>
          <p:cNvSpPr>
            <a:spLocks noGrp="1"/>
          </p:cNvSpPr>
          <p:nvPr>
            <p:ph idx="1"/>
          </p:nvPr>
        </p:nvSpPr>
        <p:spPr/>
        <p:txBody>
          <a:bodyPr/>
          <a:lstStyle/>
          <a:p>
            <a:r>
              <a:rPr lang="en-US" dirty="0"/>
              <a:t>What would be some spiritual disciplines that believers might practice regularly?</a:t>
            </a:r>
          </a:p>
        </p:txBody>
      </p:sp>
    </p:spTree>
    <p:extLst>
      <p:ext uri="{BB962C8B-B14F-4D97-AF65-F5344CB8AC3E}">
        <p14:creationId xmlns:p14="http://schemas.microsoft.com/office/powerpoint/2010/main" val="3151578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94866-CADF-491F-8E67-E1638A4E31AD}"/>
              </a:ext>
            </a:extLst>
          </p:cNvPr>
          <p:cNvSpPr>
            <a:spLocks noGrp="1"/>
          </p:cNvSpPr>
          <p:nvPr>
            <p:ph type="title"/>
          </p:nvPr>
        </p:nvSpPr>
        <p:spPr/>
        <p:txBody>
          <a:bodyPr/>
          <a:lstStyle/>
          <a:p>
            <a:r>
              <a:rPr lang="en-US" dirty="0"/>
              <a:t>Discipline and Train in Godliness </a:t>
            </a:r>
          </a:p>
        </p:txBody>
      </p:sp>
      <p:sp>
        <p:nvSpPr>
          <p:cNvPr id="3" name="Content Placeholder 2">
            <a:extLst>
              <a:ext uri="{FF2B5EF4-FFF2-40B4-BE49-F238E27FC236}">
                <a16:creationId xmlns:a16="http://schemas.microsoft.com/office/drawing/2014/main" id="{A3C322BB-CD83-4D15-85D2-D5E5941106C8}"/>
              </a:ext>
            </a:extLst>
          </p:cNvPr>
          <p:cNvSpPr>
            <a:spLocks noGrp="1"/>
          </p:cNvSpPr>
          <p:nvPr>
            <p:ph idx="1"/>
          </p:nvPr>
        </p:nvSpPr>
        <p:spPr/>
        <p:txBody>
          <a:bodyPr/>
          <a:lstStyle/>
          <a:p>
            <a:r>
              <a:rPr lang="en-US" dirty="0">
                <a:solidFill>
                  <a:srgbClr val="C00000"/>
                </a:solidFill>
              </a:rPr>
              <a:t>Consider the practice schedule of a young lady (Mirjana </a:t>
            </a:r>
            <a:r>
              <a:rPr lang="en-US" dirty="0" err="1">
                <a:solidFill>
                  <a:srgbClr val="C00000"/>
                </a:solidFill>
              </a:rPr>
              <a:t>Bosevska</a:t>
            </a:r>
            <a:r>
              <a:rPr lang="en-US" dirty="0">
                <a:solidFill>
                  <a:srgbClr val="C00000"/>
                </a:solidFill>
              </a:rPr>
              <a:t>) preparing for Olympic swimming, </a:t>
            </a:r>
          </a:p>
          <a:p>
            <a:pPr lvl="1"/>
            <a:r>
              <a:rPr lang="en-US" dirty="0">
                <a:solidFill>
                  <a:srgbClr val="C00000"/>
                </a:solidFill>
              </a:rPr>
              <a:t>5 1/2 hours a day in the pool, </a:t>
            </a:r>
          </a:p>
          <a:p>
            <a:pPr lvl="1"/>
            <a:r>
              <a:rPr lang="en-US" dirty="0">
                <a:solidFill>
                  <a:srgbClr val="C00000"/>
                </a:solidFill>
              </a:rPr>
              <a:t>With extra time for weight training and </a:t>
            </a:r>
          </a:p>
          <a:p>
            <a:pPr lvl="1"/>
            <a:r>
              <a:rPr lang="en-US" dirty="0">
                <a:solidFill>
                  <a:srgbClr val="C00000"/>
                </a:solidFill>
              </a:rPr>
              <a:t>Other strength-building exercises. </a:t>
            </a:r>
          </a:p>
          <a:p>
            <a:pPr lvl="1"/>
            <a:r>
              <a:rPr lang="en-US" dirty="0">
                <a:solidFill>
                  <a:srgbClr val="C00000"/>
                </a:solidFill>
              </a:rPr>
              <a:t>Her training regime takes up much of her time,</a:t>
            </a:r>
          </a:p>
          <a:p>
            <a:pPr lvl="1"/>
            <a:endParaRPr lang="en-US" dirty="0">
              <a:solidFill>
                <a:srgbClr val="C00000"/>
              </a:solidFill>
            </a:endParaRPr>
          </a:p>
          <a:p>
            <a:endParaRPr lang="en-US" dirty="0"/>
          </a:p>
        </p:txBody>
      </p:sp>
      <p:pic>
        <p:nvPicPr>
          <p:cNvPr id="3074" name="Picture 2" descr="Mirjana Bosevska">
            <a:extLst>
              <a:ext uri="{FF2B5EF4-FFF2-40B4-BE49-F238E27FC236}">
                <a16:creationId xmlns:a16="http://schemas.microsoft.com/office/drawing/2014/main" id="{CBA79B45-5541-479F-9AB0-CACF62E110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118" b="4827"/>
          <a:stretch/>
        </p:blipFill>
        <p:spPr bwMode="auto">
          <a:xfrm>
            <a:off x="8754435" y="3034474"/>
            <a:ext cx="2155736" cy="1761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Scroll: Horizontal 3">
            <a:extLst>
              <a:ext uri="{FF2B5EF4-FFF2-40B4-BE49-F238E27FC236}">
                <a16:creationId xmlns:a16="http://schemas.microsoft.com/office/drawing/2014/main" id="{084DC9EC-3141-4A15-B28B-8150D7D9FCFF}"/>
              </a:ext>
            </a:extLst>
          </p:cNvPr>
          <p:cNvSpPr/>
          <p:nvPr/>
        </p:nvSpPr>
        <p:spPr>
          <a:xfrm rot="21315523">
            <a:off x="971892" y="1979110"/>
            <a:ext cx="9645041" cy="3634179"/>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spcBef>
                <a:spcPts val="0"/>
              </a:spcBef>
              <a:spcAft>
                <a:spcPts val="0"/>
              </a:spcAft>
            </a:pPr>
            <a:r>
              <a:rPr lang="en-US" sz="36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Although we are not training for the Spiritual Olympics, we </a:t>
            </a:r>
            <a:r>
              <a:rPr lang="en-US" sz="28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are</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engaged in spiritual warfare … </a:t>
            </a:r>
          </a:p>
          <a:p>
            <a:pPr marL="0" marR="0">
              <a:spcBef>
                <a:spcPts val="0"/>
              </a:spcBef>
              <a:spcAft>
                <a:spcPts val="0"/>
              </a:spcAft>
            </a:pPr>
            <a:r>
              <a:rPr lang="en-US" sz="3600" b="1" dirty="0">
                <a:solidFill>
                  <a:srgbClr val="C00000"/>
                </a:solidFill>
                <a:latin typeface="Arial" panose="020B0604020202020204" pitchFamily="34" charset="0"/>
                <a:cs typeface="Arial" panose="020B0604020202020204" pitchFamily="34" charset="0"/>
                <a:sym typeface="Wingdings" panose="05000000000000000000" pitchFamily="2" charset="2"/>
              </a:rPr>
              <a:t></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5 minutes of Bible reading and a “Now I lay me down to sleep …” prayer don’t accomplish very much to empower us for spiritual battle</a:t>
            </a:r>
          </a:p>
        </p:txBody>
      </p:sp>
    </p:spTree>
    <p:extLst>
      <p:ext uri="{BB962C8B-B14F-4D97-AF65-F5344CB8AC3E}">
        <p14:creationId xmlns:p14="http://schemas.microsoft.com/office/powerpoint/2010/main" val="2063701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A93A8-CAF1-41C1-AAFF-5C3D6AF89BB5}"/>
              </a:ext>
            </a:extLst>
          </p:cNvPr>
          <p:cNvSpPr>
            <a:spLocks noGrp="1"/>
          </p:cNvSpPr>
          <p:nvPr>
            <p:ph type="title"/>
          </p:nvPr>
        </p:nvSpPr>
        <p:spPr/>
        <p:txBody>
          <a:bodyPr/>
          <a:lstStyle/>
          <a:p>
            <a:r>
              <a:rPr lang="en-US" dirty="0"/>
              <a:t>Discipline and Train in Godliness </a:t>
            </a:r>
          </a:p>
        </p:txBody>
      </p:sp>
      <p:sp>
        <p:nvSpPr>
          <p:cNvPr id="3" name="Content Placeholder 2">
            <a:extLst>
              <a:ext uri="{FF2B5EF4-FFF2-40B4-BE49-F238E27FC236}">
                <a16:creationId xmlns:a16="http://schemas.microsoft.com/office/drawing/2014/main" id="{1E19DCB2-0F70-4816-9985-D0322BDF392B}"/>
              </a:ext>
            </a:extLst>
          </p:cNvPr>
          <p:cNvSpPr>
            <a:spLocks noGrp="1"/>
          </p:cNvSpPr>
          <p:nvPr>
            <p:ph idx="1"/>
          </p:nvPr>
        </p:nvSpPr>
        <p:spPr/>
        <p:txBody>
          <a:bodyPr/>
          <a:lstStyle/>
          <a:p>
            <a:r>
              <a:rPr lang="en-US" dirty="0"/>
              <a:t>So, what will be the benefits of spiritual training?</a:t>
            </a:r>
          </a:p>
        </p:txBody>
      </p:sp>
      <p:pic>
        <p:nvPicPr>
          <p:cNvPr id="5" name="Picture 4" descr="A person holding a baby&#10;&#10;Description automatically generated with low confidence">
            <a:extLst>
              <a:ext uri="{FF2B5EF4-FFF2-40B4-BE49-F238E27FC236}">
                <a16:creationId xmlns:a16="http://schemas.microsoft.com/office/drawing/2014/main" id="{54DA67FC-5E77-440D-BB3A-516BC0D6D6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4027" y="3120971"/>
            <a:ext cx="3903945" cy="26046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911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9731F-9148-4BC0-8FE7-4BAB53F540EE}"/>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A8C548E3-F3EA-4EF6-AE67-68138AAB1554}"/>
              </a:ext>
            </a:extLst>
          </p:cNvPr>
          <p:cNvSpPr>
            <a:spLocks noGrp="1"/>
          </p:cNvSpPr>
          <p:nvPr>
            <p:ph idx="1"/>
          </p:nvPr>
        </p:nvSpPr>
        <p:spPr>
          <a:xfrm>
            <a:off x="1527131" y="2354893"/>
            <a:ext cx="8932101" cy="3734388"/>
          </a:xfrm>
        </p:spPr>
        <p:txBody>
          <a:bodyPr/>
          <a:lstStyle/>
          <a:p>
            <a:r>
              <a:rPr lang="en-US" dirty="0"/>
              <a:t>Commit. </a:t>
            </a:r>
          </a:p>
          <a:p>
            <a:pPr lvl="1"/>
            <a:r>
              <a:rPr lang="en-US" dirty="0"/>
              <a:t>Commit to prepare for and attend every session of this study on spiritual disciplines. </a:t>
            </a:r>
          </a:p>
          <a:p>
            <a:endParaRPr lang="en-US" dirty="0"/>
          </a:p>
        </p:txBody>
      </p:sp>
    </p:spTree>
    <p:extLst>
      <p:ext uri="{BB962C8B-B14F-4D97-AF65-F5344CB8AC3E}">
        <p14:creationId xmlns:p14="http://schemas.microsoft.com/office/powerpoint/2010/main" val="983849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B05391-3F2F-4AB0-A0BA-00B7580506AA}"/>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C8AB03F9-0586-4AF3-987E-171A0C25FDB6}"/>
              </a:ext>
            </a:extLst>
          </p:cNvPr>
          <p:cNvGrpSpPr/>
          <p:nvPr/>
        </p:nvGrpSpPr>
        <p:grpSpPr>
          <a:xfrm>
            <a:off x="2849598" y="1543792"/>
            <a:ext cx="6492803" cy="4308578"/>
            <a:chOff x="2849598" y="1543792"/>
            <a:chExt cx="6492803" cy="4308578"/>
          </a:xfrm>
        </p:grpSpPr>
        <p:pic>
          <p:nvPicPr>
            <p:cNvPr id="6" name="Picture 5" descr="Text&#10;&#10;Description automatically generated">
              <a:extLst>
                <a:ext uri="{FF2B5EF4-FFF2-40B4-BE49-F238E27FC236}">
                  <a16:creationId xmlns:a16="http://schemas.microsoft.com/office/drawing/2014/main" id="{7A9F725E-BACF-40A3-BB64-E057D54C18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833562"/>
              <a:ext cx="5715000" cy="3190875"/>
            </a:xfrm>
            <a:prstGeom prst="rect">
              <a:avLst/>
            </a:prstGeom>
            <a:ln>
              <a:noFill/>
            </a:ln>
            <a:effectLst>
              <a:outerShdw blurRad="292100" dist="139700" dir="2700000" algn="tl" rotWithShape="0">
                <a:srgbClr val="333333">
                  <a:alpha val="65000"/>
                </a:srgbClr>
              </a:outerShdw>
            </a:effectLst>
          </p:spPr>
        </p:pic>
        <p:pic>
          <p:nvPicPr>
            <p:cNvPr id="8" name="Picture 7" descr="Shape&#10;&#10;Description automatically generated with medium confidence">
              <a:hlinkClick r:id="rId3"/>
              <a:extLst>
                <a:ext uri="{FF2B5EF4-FFF2-40B4-BE49-F238E27FC236}">
                  <a16:creationId xmlns:a16="http://schemas.microsoft.com/office/drawing/2014/main" id="{DDA45BB1-6C08-4BDD-B523-D2B13F876C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543792"/>
              <a:ext cx="6492803" cy="4308578"/>
            </a:xfrm>
            <a:prstGeom prst="rect">
              <a:avLst/>
            </a:prstGeom>
            <a:ln>
              <a:noFill/>
            </a:ln>
            <a:effectLst>
              <a:outerShdw blurRad="292100" dist="139700" dir="2700000" algn="tl" rotWithShape="0">
                <a:srgbClr val="333333">
                  <a:alpha val="65000"/>
                </a:srgbClr>
              </a:outerShdw>
            </a:effectLst>
          </p:spPr>
        </p:pic>
      </p:grpSp>
      <p:sp>
        <p:nvSpPr>
          <p:cNvPr id="10" name="TextBox 9">
            <a:extLst>
              <a:ext uri="{FF2B5EF4-FFF2-40B4-BE49-F238E27FC236}">
                <a16:creationId xmlns:a16="http://schemas.microsoft.com/office/drawing/2014/main" id="{728CA1C2-0D14-4959-8F2C-F2819E7C784A}"/>
              </a:ext>
            </a:extLst>
          </p:cNvPr>
          <p:cNvSpPr txBox="1"/>
          <p:nvPr/>
        </p:nvSpPr>
        <p:spPr>
          <a:xfrm>
            <a:off x="4251366" y="5852370"/>
            <a:ext cx="3954483" cy="523220"/>
          </a:xfrm>
          <a:prstGeom prst="rect">
            <a:avLst/>
          </a:prstGeom>
          <a:noFill/>
        </p:spPr>
        <p:txBody>
          <a:bodyPr wrap="square" rtlCol="0">
            <a:spAutoFit/>
          </a:bodyPr>
          <a:lstStyle/>
          <a:p>
            <a:pPr algn="ctr"/>
            <a:r>
              <a:rPr lang="en-US" sz="2800" dirty="0">
                <a:hlinkClick r:id="rId3"/>
              </a:rPr>
              <a:t>View Video</a:t>
            </a:r>
            <a:endParaRPr lang="en-US" sz="2800" dirty="0"/>
          </a:p>
        </p:txBody>
      </p:sp>
    </p:spTree>
    <p:extLst>
      <p:ext uri="{BB962C8B-B14F-4D97-AF65-F5344CB8AC3E}">
        <p14:creationId xmlns:p14="http://schemas.microsoft.com/office/powerpoint/2010/main" val="20199374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9731F-9148-4BC0-8FE7-4BAB53F540EE}"/>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A8C548E3-F3EA-4EF6-AE67-68138AAB1554}"/>
              </a:ext>
            </a:extLst>
          </p:cNvPr>
          <p:cNvSpPr>
            <a:spLocks noGrp="1"/>
          </p:cNvSpPr>
          <p:nvPr>
            <p:ph idx="1"/>
          </p:nvPr>
        </p:nvSpPr>
        <p:spPr>
          <a:xfrm>
            <a:off x="838200" y="2317315"/>
            <a:ext cx="10515600" cy="3859648"/>
          </a:xfrm>
        </p:spPr>
        <p:txBody>
          <a:bodyPr/>
          <a:lstStyle/>
          <a:p>
            <a:r>
              <a:rPr lang="en-US" dirty="0"/>
              <a:t>Invest time. </a:t>
            </a:r>
          </a:p>
          <a:p>
            <a:pPr lvl="1"/>
            <a:r>
              <a:rPr lang="en-US" dirty="0"/>
              <a:t>Add an additional thirty minutes each day to your quiet time for the next six weeks. </a:t>
            </a:r>
          </a:p>
          <a:p>
            <a:pPr lvl="1"/>
            <a:r>
              <a:rPr lang="en-US" dirty="0"/>
              <a:t>Practice the spiritual disciplines covered in this study.</a:t>
            </a:r>
          </a:p>
          <a:p>
            <a:endParaRPr lang="en-US" dirty="0"/>
          </a:p>
        </p:txBody>
      </p:sp>
    </p:spTree>
    <p:extLst>
      <p:ext uri="{BB962C8B-B14F-4D97-AF65-F5344CB8AC3E}">
        <p14:creationId xmlns:p14="http://schemas.microsoft.com/office/powerpoint/2010/main" val="11261439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9731F-9148-4BC0-8FE7-4BAB53F540EE}"/>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A8C548E3-F3EA-4EF6-AE67-68138AAB1554}"/>
              </a:ext>
            </a:extLst>
          </p:cNvPr>
          <p:cNvSpPr>
            <a:spLocks noGrp="1"/>
          </p:cNvSpPr>
          <p:nvPr>
            <p:ph idx="1"/>
          </p:nvPr>
        </p:nvSpPr>
        <p:spPr>
          <a:xfrm>
            <a:off x="1528175" y="2154477"/>
            <a:ext cx="9349636" cy="4338398"/>
          </a:xfrm>
        </p:spPr>
        <p:txBody>
          <a:bodyPr/>
          <a:lstStyle/>
          <a:p>
            <a:r>
              <a:rPr lang="en-US" dirty="0"/>
              <a:t>Disciple. </a:t>
            </a:r>
          </a:p>
          <a:p>
            <a:pPr lvl="1"/>
            <a:r>
              <a:rPr lang="en-US" dirty="0"/>
              <a:t>Develop a relationship with a new or young believer (of your same gender). </a:t>
            </a:r>
          </a:p>
          <a:p>
            <a:pPr lvl="1"/>
            <a:r>
              <a:rPr lang="en-US" dirty="0"/>
              <a:t>Encourage his or her growth in Christ. </a:t>
            </a:r>
          </a:p>
          <a:p>
            <a:endParaRPr lang="en-US" dirty="0"/>
          </a:p>
        </p:txBody>
      </p:sp>
    </p:spTree>
    <p:extLst>
      <p:ext uri="{BB962C8B-B14F-4D97-AF65-F5344CB8AC3E}">
        <p14:creationId xmlns:p14="http://schemas.microsoft.com/office/powerpoint/2010/main" val="4013742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B969A4-186E-4722-ACEA-4D0BD6CE429B}"/>
              </a:ext>
            </a:extLst>
          </p:cNvPr>
          <p:cNvSpPr>
            <a:spLocks noGrp="1"/>
          </p:cNvSpPr>
          <p:nvPr>
            <p:ph type="title"/>
          </p:nvPr>
        </p:nvSpPr>
        <p:spPr/>
        <p:txBody>
          <a:bodyPr/>
          <a:lstStyle/>
          <a:p>
            <a:r>
              <a:rPr lang="en-US" dirty="0"/>
              <a:t>Family Activities</a:t>
            </a:r>
          </a:p>
        </p:txBody>
      </p:sp>
      <p:pic>
        <p:nvPicPr>
          <p:cNvPr id="6" name="Picture 5" descr="Diagram, engineering drawing&#10;&#10;Description automatically generated">
            <a:extLst>
              <a:ext uri="{FF2B5EF4-FFF2-40B4-BE49-F238E27FC236}">
                <a16:creationId xmlns:a16="http://schemas.microsoft.com/office/drawing/2014/main" id="{EDA36DEB-E389-4B1B-9E4C-C9C2F02D82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2127" y="3153287"/>
            <a:ext cx="2755726" cy="2001138"/>
          </a:xfrm>
          <a:prstGeom prst="rect">
            <a:avLst/>
          </a:prstGeom>
          <a:ln>
            <a:noFill/>
          </a:ln>
          <a:effectLst>
            <a:outerShdw blurRad="292100" dist="139700" dir="2700000" algn="tl" rotWithShape="0">
              <a:srgbClr val="333333">
                <a:alpha val="65000"/>
              </a:srgbClr>
            </a:outerShdw>
          </a:effectLst>
          <a:scene3d>
            <a:camera prst="perspectiveHeroicExtremeLeftFacing"/>
            <a:lightRig rig="threePt" dir="t"/>
          </a:scene3d>
        </p:spPr>
      </p:pic>
      <p:pic>
        <p:nvPicPr>
          <p:cNvPr id="10" name="Picture 9" descr="A picture containing diagram&#10;&#10;Description automatically generated">
            <a:extLst>
              <a:ext uri="{FF2B5EF4-FFF2-40B4-BE49-F238E27FC236}">
                <a16:creationId xmlns:a16="http://schemas.microsoft.com/office/drawing/2014/main" id="{4D383355-0606-4556-8444-21E26C2146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734849" y="3429000"/>
            <a:ext cx="3773966" cy="2849344"/>
          </a:xfrm>
          <a:prstGeom prst="rect">
            <a:avLst/>
          </a:prstGeom>
          <a:ln>
            <a:noFill/>
          </a:ln>
          <a:effectLst>
            <a:outerShdw blurRad="292100" dist="139700" dir="2700000" algn="tl" rotWithShape="0">
              <a:srgbClr val="333333">
                <a:alpha val="65000"/>
              </a:srgbClr>
            </a:outerShdw>
          </a:effectLst>
        </p:spPr>
      </p:pic>
      <p:sp>
        <p:nvSpPr>
          <p:cNvPr id="11" name="Speech Bubble: Rectangle with Corners Rounded 10">
            <a:extLst>
              <a:ext uri="{FF2B5EF4-FFF2-40B4-BE49-F238E27FC236}">
                <a16:creationId xmlns:a16="http://schemas.microsoft.com/office/drawing/2014/main" id="{EB48FFBC-CA0B-4544-BE83-269446F5F030}"/>
              </a:ext>
            </a:extLst>
          </p:cNvPr>
          <p:cNvSpPr/>
          <p:nvPr/>
        </p:nvSpPr>
        <p:spPr>
          <a:xfrm>
            <a:off x="1315232" y="1449747"/>
            <a:ext cx="7027101" cy="1703540"/>
          </a:xfrm>
          <a:prstGeom prst="wedgeRoundRectCallout">
            <a:avLst>
              <a:gd name="adj1" fmla="val -6075"/>
              <a:gd name="adj2" fmla="val 6911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Don’t worry, there are clues for this crossword.  Both the clues and the words come from today’s Bible passages.  You can find other invigorating activities for the whole family at </a:t>
            </a:r>
            <a:r>
              <a:rPr lang="en-US" dirty="0">
                <a:latin typeface="Comic Sans MS" panose="030F0702030302020204" pitchFamily="66" charset="0"/>
                <a:hlinkClick r:id="rId4"/>
              </a:rPr>
              <a:t>https://tinyurl.com/y3vel2zb</a:t>
            </a:r>
            <a:r>
              <a:rPr lang="en-US" dirty="0">
                <a:latin typeface="Comic Sans MS" panose="030F0702030302020204" pitchFamily="66" charset="0"/>
              </a:rPr>
              <a:t> .  There’s even help for the crossword if you get out of breath  </a:t>
            </a:r>
            <a:r>
              <a:rPr lang="en-US" dirty="0">
                <a:latin typeface="Comic Sans MS" panose="030F0702030302020204" pitchFamily="66" charset="0"/>
                <a:sym typeface="Wingdings" panose="05000000000000000000" pitchFamily="2" charset="2"/>
              </a:rPr>
              <a:t> </a:t>
            </a:r>
            <a:endParaRPr lang="en-US" dirty="0">
              <a:latin typeface="Comic Sans MS" panose="030F0702030302020204" pitchFamily="66" charset="0"/>
            </a:endParaRPr>
          </a:p>
        </p:txBody>
      </p:sp>
    </p:spTree>
    <p:extLst>
      <p:ext uri="{BB962C8B-B14F-4D97-AF65-F5344CB8AC3E}">
        <p14:creationId xmlns:p14="http://schemas.microsoft.com/office/powerpoint/2010/main" val="3473327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Benefits of</a:t>
            </a:r>
            <a:br>
              <a:rPr lang="en-US" dirty="0"/>
            </a:br>
            <a:r>
              <a:rPr lang="en-US" dirty="0"/>
              <a:t>Spiritual Disciplines</a:t>
            </a:r>
          </a:p>
        </p:txBody>
      </p:sp>
      <p:sp>
        <p:nvSpPr>
          <p:cNvPr id="3" name="Subtitle 2"/>
          <p:cNvSpPr>
            <a:spLocks noGrp="1"/>
          </p:cNvSpPr>
          <p:nvPr>
            <p:ph type="subTitle" idx="1"/>
          </p:nvPr>
        </p:nvSpPr>
        <p:spPr>
          <a:xfrm>
            <a:off x="1524000" y="3835730"/>
            <a:ext cx="9144000" cy="1422070"/>
          </a:xfrm>
        </p:spPr>
        <p:txBody>
          <a:bodyPr/>
          <a:lstStyle/>
          <a:p>
            <a:r>
              <a:rPr lang="en-US" dirty="0"/>
              <a:t>January 24</a:t>
            </a:r>
          </a:p>
        </p:txBody>
      </p:sp>
    </p:spTree>
    <p:extLst>
      <p:ext uri="{BB962C8B-B14F-4D97-AF65-F5344CB8AC3E}">
        <p14:creationId xmlns:p14="http://schemas.microsoft.com/office/powerpoint/2010/main" val="1023432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42079E-D85D-4EA3-B54D-14C33098189D}"/>
              </a:ext>
            </a:extLst>
          </p:cNvPr>
          <p:cNvSpPr>
            <a:spLocks noGrp="1"/>
          </p:cNvSpPr>
          <p:nvPr>
            <p:ph type="title"/>
          </p:nvPr>
        </p:nvSpPr>
        <p:spPr/>
        <p:txBody>
          <a:bodyPr/>
          <a:lstStyle/>
          <a:p>
            <a:r>
              <a:rPr lang="en-US" dirty="0"/>
              <a:t>What do you think?</a:t>
            </a:r>
          </a:p>
        </p:txBody>
      </p:sp>
      <p:sp>
        <p:nvSpPr>
          <p:cNvPr id="4" name="Content Placeholder 3">
            <a:extLst>
              <a:ext uri="{FF2B5EF4-FFF2-40B4-BE49-F238E27FC236}">
                <a16:creationId xmlns:a16="http://schemas.microsoft.com/office/drawing/2014/main" id="{7A40E3FA-FCBD-4156-B2CA-5F1F7FA3C061}"/>
              </a:ext>
            </a:extLst>
          </p:cNvPr>
          <p:cNvSpPr>
            <a:spLocks noGrp="1"/>
          </p:cNvSpPr>
          <p:nvPr>
            <p:ph idx="1"/>
          </p:nvPr>
        </p:nvSpPr>
        <p:spPr/>
        <p:txBody>
          <a:bodyPr/>
          <a:lstStyle/>
          <a:p>
            <a:r>
              <a:rPr lang="en-US" dirty="0"/>
              <a:t>Why do you think there is such emphasis on physical fitness in our society?</a:t>
            </a:r>
          </a:p>
          <a:p>
            <a:endParaRPr lang="en-US" dirty="0"/>
          </a:p>
          <a:p>
            <a:r>
              <a:rPr lang="en-US" dirty="0">
                <a:solidFill>
                  <a:srgbClr val="C00000"/>
                </a:solidFill>
              </a:rPr>
              <a:t>Many of us do things to better our physical fitness.</a:t>
            </a:r>
          </a:p>
          <a:p>
            <a:pPr lvl="1"/>
            <a:r>
              <a:rPr lang="en-US" dirty="0">
                <a:solidFill>
                  <a:srgbClr val="C00000"/>
                </a:solidFill>
              </a:rPr>
              <a:t>Growth in Christ occurs when we practice spiritual disciplines.</a:t>
            </a:r>
          </a:p>
          <a:p>
            <a:endParaRPr lang="en-US" dirty="0"/>
          </a:p>
        </p:txBody>
      </p:sp>
      <p:pic>
        <p:nvPicPr>
          <p:cNvPr id="1026" name="Picture 2" descr="Boy is jogging for exercise clipart">
            <a:extLst>
              <a:ext uri="{FF2B5EF4-FFF2-40B4-BE49-F238E27FC236}">
                <a16:creationId xmlns:a16="http://schemas.microsoft.com/office/drawing/2014/main" id="{1B18C408-33EA-42FF-8A8A-41342B65C48B}"/>
              </a:ext>
            </a:extLst>
          </p:cNvPr>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flipH="1">
            <a:off x="-1864375" y="4001294"/>
            <a:ext cx="1651000" cy="18002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a:extLst>
              <a:ext uri="{FF2B5EF4-FFF2-40B4-BE49-F238E27FC236}">
                <a16:creationId xmlns:a16="http://schemas.microsoft.com/office/drawing/2014/main" id="{6154DF71-83B1-4DB2-BDF9-4EFC1DCC7230}"/>
              </a:ext>
            </a:extLst>
          </p:cNvPr>
          <p:cNvGrpSpPr/>
          <p:nvPr/>
        </p:nvGrpSpPr>
        <p:grpSpPr>
          <a:xfrm>
            <a:off x="2050144" y="2634901"/>
            <a:ext cx="9303656" cy="3542062"/>
            <a:chOff x="2065125" y="2629819"/>
            <a:chExt cx="9303656" cy="3542062"/>
          </a:xfrm>
        </p:grpSpPr>
        <p:pic>
          <p:nvPicPr>
            <p:cNvPr id="1028" name="Picture 4" descr="Exercise Bike Man clipart">
              <a:extLst>
                <a:ext uri="{FF2B5EF4-FFF2-40B4-BE49-F238E27FC236}">
                  <a16:creationId xmlns:a16="http://schemas.microsoft.com/office/drawing/2014/main" id="{63885162-BF2E-4008-A4FA-8A56AA478B0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65125" y="3165266"/>
              <a:ext cx="2132872" cy="22539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Mother Son are Exercising clipart">
              <a:extLst>
                <a:ext uri="{FF2B5EF4-FFF2-40B4-BE49-F238E27FC236}">
                  <a16:creationId xmlns:a16="http://schemas.microsoft.com/office/drawing/2014/main" id="{6F82BA5F-922F-4226-A9FA-7BC76C5F91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6910" y="4001294"/>
              <a:ext cx="3424989" cy="21705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2" name="Picture 8" descr="Old Couple is Exercising clipart">
              <a:extLst>
                <a:ext uri="{FF2B5EF4-FFF2-40B4-BE49-F238E27FC236}">
                  <a16:creationId xmlns:a16="http://schemas.microsoft.com/office/drawing/2014/main" id="{9FE2DD19-799C-4C83-9A14-6CECAD26E0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25070" y="2629819"/>
              <a:ext cx="3843711" cy="33248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3652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3.75E-6 -4.81481E-6 L 1.15625 0.01274 " pathEditMode="relative" rAng="0" ptsTypes="AA">
                                      <p:cBhvr>
                                        <p:cTn id="6" dur="5000" fill="hold"/>
                                        <p:tgtEl>
                                          <p:spTgt spid="1026"/>
                                        </p:tgtEl>
                                        <p:attrNameLst>
                                          <p:attrName>ppt_x</p:attrName>
                                          <p:attrName>ppt_y</p:attrName>
                                        </p:attrNameLst>
                                      </p:cBhvr>
                                      <p:rCtr x="57813" y="625"/>
                                    </p:animMotion>
                                  </p:childTnLst>
                                </p:cTn>
                              </p:par>
                            </p:childTnLst>
                          </p:cTn>
                        </p:par>
                        <p:par>
                          <p:cTn id="7" fill="hold">
                            <p:stCondLst>
                              <p:cond delay="5000"/>
                            </p:stCondLst>
                            <p:childTnLst>
                              <p:par>
                                <p:cTn id="8" presetID="1"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childTnLst>
                                </p:cTn>
                              </p:par>
                              <p:par>
                                <p:cTn id="16" presetID="1" presetClass="exit" presetSubtype="0" fill="hold" nodeType="withEffect">
                                  <p:stCondLst>
                                    <p:cond delay="0"/>
                                  </p:stCondLst>
                                  <p:childTnLst>
                                    <p:set>
                                      <p:cBhvr>
                                        <p:cTn id="17"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7DCE0-B116-4885-83BB-0D401FA7B2AA}"/>
              </a:ext>
            </a:extLst>
          </p:cNvPr>
          <p:cNvSpPr>
            <a:spLocks noGrp="1"/>
          </p:cNvSpPr>
          <p:nvPr>
            <p:ph type="title"/>
          </p:nvPr>
        </p:nvSpPr>
        <p:spPr/>
        <p:txBody>
          <a:bodyPr/>
          <a:lstStyle/>
          <a:p>
            <a:pPr algn="l"/>
            <a:r>
              <a:rPr lang="en-US" dirty="0"/>
              <a:t>Listen for a prophecy we’ve seen fulfilled.</a:t>
            </a:r>
          </a:p>
        </p:txBody>
      </p:sp>
      <p:sp>
        <p:nvSpPr>
          <p:cNvPr id="3" name="Content Placeholder 2">
            <a:extLst>
              <a:ext uri="{FF2B5EF4-FFF2-40B4-BE49-F238E27FC236}">
                <a16:creationId xmlns:a16="http://schemas.microsoft.com/office/drawing/2014/main" id="{A8F83062-0356-426B-9BAF-7E7189749D21}"/>
              </a:ext>
            </a:extLst>
          </p:cNvPr>
          <p:cNvSpPr>
            <a:spLocks noGrp="1"/>
          </p:cNvSpPr>
          <p:nvPr>
            <p:ph idx="1"/>
          </p:nvPr>
        </p:nvSpPr>
        <p:spPr/>
        <p:txBody>
          <a:bodyPr/>
          <a:lstStyle/>
          <a:p>
            <a:pPr marL="0" indent="0" algn="ctr">
              <a:buNone/>
            </a:pPr>
            <a:r>
              <a:rPr lang="en-US" dirty="0"/>
              <a:t>1 Timothy 4:1-3 (NIV)  The Spirit clearly says that in later times some will abandon the faith and follow deceiving spirits and things taught by demons. 2  Such teachings come through hypocritical liars, whose consciences have been seared as with a hot iron. </a:t>
            </a:r>
          </a:p>
        </p:txBody>
      </p:sp>
    </p:spTree>
    <p:extLst>
      <p:ext uri="{BB962C8B-B14F-4D97-AF65-F5344CB8AC3E}">
        <p14:creationId xmlns:p14="http://schemas.microsoft.com/office/powerpoint/2010/main" val="137695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7DCE0-B116-4885-83BB-0D401FA7B2AA}"/>
              </a:ext>
            </a:extLst>
          </p:cNvPr>
          <p:cNvSpPr>
            <a:spLocks noGrp="1"/>
          </p:cNvSpPr>
          <p:nvPr>
            <p:ph type="title"/>
          </p:nvPr>
        </p:nvSpPr>
        <p:spPr/>
        <p:txBody>
          <a:bodyPr/>
          <a:lstStyle/>
          <a:p>
            <a:pPr algn="l"/>
            <a:r>
              <a:rPr lang="en-US" dirty="0"/>
              <a:t>Listen for a prophecy we’ve seen fulfilled.</a:t>
            </a:r>
          </a:p>
        </p:txBody>
      </p:sp>
      <p:sp>
        <p:nvSpPr>
          <p:cNvPr id="3" name="Content Placeholder 2">
            <a:extLst>
              <a:ext uri="{FF2B5EF4-FFF2-40B4-BE49-F238E27FC236}">
                <a16:creationId xmlns:a16="http://schemas.microsoft.com/office/drawing/2014/main" id="{A8F83062-0356-426B-9BAF-7E7189749D21}"/>
              </a:ext>
            </a:extLst>
          </p:cNvPr>
          <p:cNvSpPr>
            <a:spLocks noGrp="1"/>
          </p:cNvSpPr>
          <p:nvPr>
            <p:ph idx="1"/>
          </p:nvPr>
        </p:nvSpPr>
        <p:spPr>
          <a:xfrm>
            <a:off x="838200" y="2279737"/>
            <a:ext cx="10515600" cy="3897226"/>
          </a:xfrm>
        </p:spPr>
        <p:txBody>
          <a:bodyPr/>
          <a:lstStyle/>
          <a:p>
            <a:pPr marL="0" indent="0" algn="ctr">
              <a:buNone/>
            </a:pPr>
            <a:r>
              <a:rPr lang="en-US" dirty="0"/>
              <a:t>They forbid people to marry and order them to abstain from certain foods, which God created to be received with thanksgiving by those who believe and who know the truth.</a:t>
            </a:r>
          </a:p>
        </p:txBody>
      </p:sp>
      <p:pic>
        <p:nvPicPr>
          <p:cNvPr id="9" name="Picture 8">
            <a:extLst>
              <a:ext uri="{FF2B5EF4-FFF2-40B4-BE49-F238E27FC236}">
                <a16:creationId xmlns:a16="http://schemas.microsoft.com/office/drawing/2014/main" id="{8528893D-6286-424F-9764-BF3ACC45ADF7}"/>
              </a:ext>
            </a:extLst>
          </p:cNvPr>
          <p:cNvPicPr>
            <a:picLocks noChangeAspect="1"/>
          </p:cNvPicPr>
          <p:nvPr/>
        </p:nvPicPr>
        <p:blipFill>
          <a:blip r:embed="rId2"/>
          <a:stretch>
            <a:fillRect/>
          </a:stretch>
        </p:blipFill>
        <p:spPr>
          <a:xfrm>
            <a:off x="5140308" y="5047990"/>
            <a:ext cx="2161905" cy="35090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05969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04346-153C-491F-A6E8-EE7C2143065E}"/>
              </a:ext>
            </a:extLst>
          </p:cNvPr>
          <p:cNvSpPr>
            <a:spLocks noGrp="1"/>
          </p:cNvSpPr>
          <p:nvPr>
            <p:ph type="title"/>
          </p:nvPr>
        </p:nvSpPr>
        <p:spPr/>
        <p:txBody>
          <a:bodyPr/>
          <a:lstStyle/>
          <a:p>
            <a:r>
              <a:rPr lang="en-US" dirty="0"/>
              <a:t>Good Things of God Distorted</a:t>
            </a:r>
          </a:p>
        </p:txBody>
      </p:sp>
      <p:sp>
        <p:nvSpPr>
          <p:cNvPr id="3" name="Content Placeholder 2">
            <a:extLst>
              <a:ext uri="{FF2B5EF4-FFF2-40B4-BE49-F238E27FC236}">
                <a16:creationId xmlns:a16="http://schemas.microsoft.com/office/drawing/2014/main" id="{3E2F0D3C-5B73-4D6E-AA54-71BC9163BB1E}"/>
              </a:ext>
            </a:extLst>
          </p:cNvPr>
          <p:cNvSpPr>
            <a:spLocks noGrp="1"/>
          </p:cNvSpPr>
          <p:nvPr>
            <p:ph idx="1"/>
          </p:nvPr>
        </p:nvSpPr>
        <p:spPr/>
        <p:txBody>
          <a:bodyPr/>
          <a:lstStyle/>
          <a:p>
            <a:r>
              <a:rPr lang="en-US" dirty="0"/>
              <a:t>What concern did Paul have about the latter times? </a:t>
            </a:r>
          </a:p>
          <a:p>
            <a:r>
              <a:rPr lang="en-US" dirty="0"/>
              <a:t>What are some reasons why people walk away from the church in today’s world?</a:t>
            </a:r>
          </a:p>
          <a:p>
            <a:r>
              <a:rPr lang="en-US" dirty="0"/>
              <a:t>What are some examples of good things that have been distorted or perverted by our culture?</a:t>
            </a:r>
          </a:p>
        </p:txBody>
      </p:sp>
    </p:spTree>
    <p:extLst>
      <p:ext uri="{BB962C8B-B14F-4D97-AF65-F5344CB8AC3E}">
        <p14:creationId xmlns:p14="http://schemas.microsoft.com/office/powerpoint/2010/main" val="360465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C0920-08C4-473E-B661-B64FD155C189}"/>
              </a:ext>
            </a:extLst>
          </p:cNvPr>
          <p:cNvSpPr>
            <a:spLocks noGrp="1"/>
          </p:cNvSpPr>
          <p:nvPr>
            <p:ph type="title"/>
          </p:nvPr>
        </p:nvSpPr>
        <p:spPr/>
        <p:txBody>
          <a:bodyPr/>
          <a:lstStyle/>
          <a:p>
            <a:pPr algn="l"/>
            <a:r>
              <a:rPr lang="en-US" dirty="0"/>
              <a:t>Listen for spiritual nourishment.</a:t>
            </a:r>
          </a:p>
        </p:txBody>
      </p:sp>
      <p:sp>
        <p:nvSpPr>
          <p:cNvPr id="3" name="Content Placeholder 2">
            <a:extLst>
              <a:ext uri="{FF2B5EF4-FFF2-40B4-BE49-F238E27FC236}">
                <a16:creationId xmlns:a16="http://schemas.microsoft.com/office/drawing/2014/main" id="{1CB1DF08-A0F5-41AF-AF79-107A46009423}"/>
              </a:ext>
            </a:extLst>
          </p:cNvPr>
          <p:cNvSpPr>
            <a:spLocks noGrp="1"/>
          </p:cNvSpPr>
          <p:nvPr>
            <p:ph idx="1"/>
          </p:nvPr>
        </p:nvSpPr>
        <p:spPr>
          <a:xfrm>
            <a:off x="1515649" y="2016689"/>
            <a:ext cx="9362162" cy="4222903"/>
          </a:xfrm>
        </p:spPr>
        <p:txBody>
          <a:bodyPr/>
          <a:lstStyle/>
          <a:p>
            <a:pPr marL="0" indent="0" algn="ctr">
              <a:buNone/>
            </a:pPr>
            <a:r>
              <a:rPr lang="en-US" dirty="0"/>
              <a:t>1 Timothy 4:4-7a (NIV)  For everything God created is good, and nothing is to be rejected if it is received with thanksgiving,  5  because it is consecrated by the word of God and prayer.  6  If you point these things out to the </a:t>
            </a:r>
          </a:p>
        </p:txBody>
      </p:sp>
    </p:spTree>
    <p:extLst>
      <p:ext uri="{BB962C8B-B14F-4D97-AF65-F5344CB8AC3E}">
        <p14:creationId xmlns:p14="http://schemas.microsoft.com/office/powerpoint/2010/main" val="257427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C0920-08C4-473E-B661-B64FD155C189}"/>
              </a:ext>
            </a:extLst>
          </p:cNvPr>
          <p:cNvSpPr>
            <a:spLocks noGrp="1"/>
          </p:cNvSpPr>
          <p:nvPr>
            <p:ph type="title"/>
          </p:nvPr>
        </p:nvSpPr>
        <p:spPr/>
        <p:txBody>
          <a:bodyPr/>
          <a:lstStyle/>
          <a:p>
            <a:pPr algn="l"/>
            <a:r>
              <a:rPr lang="en-US" dirty="0"/>
              <a:t>Listen for spiritual nourishment.</a:t>
            </a:r>
          </a:p>
        </p:txBody>
      </p:sp>
      <p:sp>
        <p:nvSpPr>
          <p:cNvPr id="3" name="Content Placeholder 2">
            <a:extLst>
              <a:ext uri="{FF2B5EF4-FFF2-40B4-BE49-F238E27FC236}">
                <a16:creationId xmlns:a16="http://schemas.microsoft.com/office/drawing/2014/main" id="{1CB1DF08-A0F5-41AF-AF79-107A46009423}"/>
              </a:ext>
            </a:extLst>
          </p:cNvPr>
          <p:cNvSpPr>
            <a:spLocks noGrp="1"/>
          </p:cNvSpPr>
          <p:nvPr>
            <p:ph idx="1"/>
          </p:nvPr>
        </p:nvSpPr>
        <p:spPr>
          <a:xfrm>
            <a:off x="1515649" y="2016689"/>
            <a:ext cx="9362162" cy="4222903"/>
          </a:xfrm>
        </p:spPr>
        <p:txBody>
          <a:bodyPr/>
          <a:lstStyle/>
          <a:p>
            <a:pPr marL="0" indent="0" algn="ctr">
              <a:buNone/>
            </a:pPr>
            <a:r>
              <a:rPr lang="en-US" dirty="0"/>
              <a:t>brothers, you will be a good minister of Christ Jesus, brought up in the truths of the faith and of the good teaching that you have followed.  7  Have nothing to do with godless myths and old wives' tales; </a:t>
            </a:r>
          </a:p>
        </p:txBody>
      </p:sp>
      <p:pic>
        <p:nvPicPr>
          <p:cNvPr id="4" name="Picture 3">
            <a:extLst>
              <a:ext uri="{FF2B5EF4-FFF2-40B4-BE49-F238E27FC236}">
                <a16:creationId xmlns:a16="http://schemas.microsoft.com/office/drawing/2014/main" id="{667C8444-C071-44A7-A9D8-FC7F7EA152C4}"/>
              </a:ext>
            </a:extLst>
          </p:cNvPr>
          <p:cNvPicPr>
            <a:picLocks noChangeAspect="1"/>
          </p:cNvPicPr>
          <p:nvPr/>
        </p:nvPicPr>
        <p:blipFill>
          <a:blip r:embed="rId2"/>
          <a:stretch>
            <a:fillRect/>
          </a:stretch>
        </p:blipFill>
        <p:spPr>
          <a:xfrm>
            <a:off x="4864736" y="5223355"/>
            <a:ext cx="2161905" cy="35090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8589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4F473-042D-42C8-A8BB-5C114B099637}"/>
              </a:ext>
            </a:extLst>
          </p:cNvPr>
          <p:cNvSpPr>
            <a:spLocks noGrp="1"/>
          </p:cNvSpPr>
          <p:nvPr>
            <p:ph type="title"/>
          </p:nvPr>
        </p:nvSpPr>
        <p:spPr/>
        <p:txBody>
          <a:bodyPr/>
          <a:lstStyle/>
          <a:p>
            <a:r>
              <a:rPr lang="en-US" dirty="0"/>
              <a:t>Focus on, Lift up God’s Truth</a:t>
            </a:r>
          </a:p>
        </p:txBody>
      </p:sp>
      <p:sp>
        <p:nvSpPr>
          <p:cNvPr id="3" name="Content Placeholder 2">
            <a:extLst>
              <a:ext uri="{FF2B5EF4-FFF2-40B4-BE49-F238E27FC236}">
                <a16:creationId xmlns:a16="http://schemas.microsoft.com/office/drawing/2014/main" id="{F26BFDC4-A5CE-487C-844E-AFC3BB2D130E}"/>
              </a:ext>
            </a:extLst>
          </p:cNvPr>
          <p:cNvSpPr>
            <a:spLocks noGrp="1"/>
          </p:cNvSpPr>
          <p:nvPr>
            <p:ph idx="1"/>
          </p:nvPr>
        </p:nvSpPr>
        <p:spPr/>
        <p:txBody>
          <a:bodyPr/>
          <a:lstStyle/>
          <a:p>
            <a:r>
              <a:rPr lang="en-US" dirty="0"/>
              <a:t>What was Timothy supposed to do for spiritual nourishment?</a:t>
            </a:r>
          </a:p>
          <a:p>
            <a:r>
              <a:rPr lang="en-US" dirty="0"/>
              <a:t>How do you think God’s Word nourishes one’s spiritual life?</a:t>
            </a:r>
          </a:p>
          <a:p>
            <a:r>
              <a:rPr lang="en-US" dirty="0"/>
              <a:t>In deciding what to watch, read, and listen to, how do you determine what will nourish your soul and what might be </a:t>
            </a:r>
            <a:r>
              <a:rPr lang="en-US" i="1" dirty="0"/>
              <a:t>spiritual</a:t>
            </a:r>
            <a:r>
              <a:rPr lang="en-US" dirty="0"/>
              <a:t> junk food?</a:t>
            </a:r>
          </a:p>
        </p:txBody>
      </p:sp>
    </p:spTree>
    <p:extLst>
      <p:ext uri="{BB962C8B-B14F-4D97-AF65-F5344CB8AC3E}">
        <p14:creationId xmlns:p14="http://schemas.microsoft.com/office/powerpoint/2010/main" val="1194234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76</TotalTime>
  <Words>892</Words>
  <Application>Microsoft Office PowerPoint</Application>
  <PresentationFormat>Widescreen</PresentationFormat>
  <Paragraphs>72</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Comic Sans MS</vt:lpstr>
      <vt:lpstr>Office Theme</vt:lpstr>
      <vt:lpstr>The Benefits of Spiritual Disciplines</vt:lpstr>
      <vt:lpstr>Video Introduction</vt:lpstr>
      <vt:lpstr>What do you think?</vt:lpstr>
      <vt:lpstr>Listen for a prophecy we’ve seen fulfilled.</vt:lpstr>
      <vt:lpstr>Listen for a prophecy we’ve seen fulfilled.</vt:lpstr>
      <vt:lpstr>Good Things of God Distorted</vt:lpstr>
      <vt:lpstr>Listen for spiritual nourishment.</vt:lpstr>
      <vt:lpstr>Listen for spiritual nourishment.</vt:lpstr>
      <vt:lpstr>Focus on, Lift up God’s Truth</vt:lpstr>
      <vt:lpstr>Focus on, Lift up God’s Truth</vt:lpstr>
      <vt:lpstr>Focus on, Lift up God’s Truth</vt:lpstr>
      <vt:lpstr>Focus on, Lift up God’s Truth</vt:lpstr>
      <vt:lpstr>Listen for Paul’s priorities.</vt:lpstr>
      <vt:lpstr>Listen for Paul’s priorities.</vt:lpstr>
      <vt:lpstr>Discipline and Train in Godliness </vt:lpstr>
      <vt:lpstr>Discipline and Train in Godliness </vt:lpstr>
      <vt:lpstr>Discipline and Train in Godliness </vt:lpstr>
      <vt:lpstr>Discipline and Train in Godliness </vt:lpstr>
      <vt:lpstr>Application</vt:lpstr>
      <vt:lpstr>Application</vt:lpstr>
      <vt:lpstr>Application</vt:lpstr>
      <vt:lpstr>Family Activities</vt:lpstr>
      <vt:lpstr>The Benefits of Spiritual Disciplines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Benefits of Spiritual Disciplines</dc:title>
  <dc:creator>Armstrong, Stephen (General Math and Science)</dc:creator>
  <cp:lastModifiedBy>Armstrong, Stephen (General Math and Science)</cp:lastModifiedBy>
  <cp:revision>8</cp:revision>
  <dcterms:created xsi:type="dcterms:W3CDTF">2021-01-07T15:12:40Z</dcterms:created>
  <dcterms:modified xsi:type="dcterms:W3CDTF">2021-01-07T16:29:00Z</dcterms:modified>
</cp:coreProperties>
</file>