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7" d="100"/>
          <a:sy n="77" d="100"/>
        </p:scale>
        <p:origin x="120" y="28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5/22/2020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5/22/2020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5/22/2020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5/22/2020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5/22/2020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5/22/2020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hyperlink" Target="https://tinyurl.com/y8ws97u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0_y9c29pcz"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00847"/>
          </a:xfrm>
        </p:spPr>
        <p:txBody>
          <a:bodyPr/>
          <a:lstStyle/>
          <a:p>
            <a:r>
              <a:rPr lang="en-US" dirty="0"/>
              <a:t>The Basis of Our Hope</a:t>
            </a:r>
          </a:p>
        </p:txBody>
      </p:sp>
      <p:sp>
        <p:nvSpPr>
          <p:cNvPr id="3" name="Subtitle 2"/>
          <p:cNvSpPr>
            <a:spLocks noGrp="1"/>
          </p:cNvSpPr>
          <p:nvPr>
            <p:ph type="subTitle" idx="1"/>
          </p:nvPr>
        </p:nvSpPr>
        <p:spPr>
          <a:xfrm>
            <a:off x="1524000" y="3990108"/>
            <a:ext cx="9144000" cy="1267691"/>
          </a:xfrm>
        </p:spPr>
        <p:txBody>
          <a:bodyPr/>
          <a:lstStyle/>
          <a:p>
            <a:r>
              <a:rPr lang="en-US" dirty="0"/>
              <a:t>June 7</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7D66F-D4CB-4018-93D2-715BD1846543}"/>
              </a:ext>
            </a:extLst>
          </p:cNvPr>
          <p:cNvSpPr>
            <a:spLocks noGrp="1"/>
          </p:cNvSpPr>
          <p:nvPr>
            <p:ph type="title"/>
          </p:nvPr>
        </p:nvSpPr>
        <p:spPr/>
        <p:txBody>
          <a:bodyPr/>
          <a:lstStyle/>
          <a:p>
            <a:r>
              <a:rPr lang="en-US" dirty="0"/>
              <a:t>Hope Secure for Eternity</a:t>
            </a:r>
          </a:p>
        </p:txBody>
      </p:sp>
      <p:sp>
        <p:nvSpPr>
          <p:cNvPr id="3" name="Content Placeholder 2">
            <a:extLst>
              <a:ext uri="{FF2B5EF4-FFF2-40B4-BE49-F238E27FC236}">
                <a16:creationId xmlns:a16="http://schemas.microsoft.com/office/drawing/2014/main" id="{B8B17596-9913-4821-AF27-3FEC7C216C86}"/>
              </a:ext>
            </a:extLst>
          </p:cNvPr>
          <p:cNvSpPr>
            <a:spLocks noGrp="1"/>
          </p:cNvSpPr>
          <p:nvPr>
            <p:ph idx="1"/>
          </p:nvPr>
        </p:nvSpPr>
        <p:spPr/>
        <p:txBody>
          <a:bodyPr/>
          <a:lstStyle/>
          <a:p>
            <a:r>
              <a:rPr lang="en-US" dirty="0"/>
              <a:t>Peter said that his readers would be protected or shielded by God’s power.  If so why did they end up experiencing persecution?</a:t>
            </a:r>
          </a:p>
          <a:p>
            <a:r>
              <a:rPr lang="en-US" dirty="0"/>
              <a:t>You or someone you know have probably experienced suffering of one sort or another within the last year.  What are practical ways believers can manage suffering?</a:t>
            </a:r>
          </a:p>
        </p:txBody>
      </p:sp>
    </p:spTree>
    <p:extLst>
      <p:ext uri="{BB962C8B-B14F-4D97-AF65-F5344CB8AC3E}">
        <p14:creationId xmlns:p14="http://schemas.microsoft.com/office/powerpoint/2010/main" val="328824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F327-ECCE-43C1-9FD4-0C3B168895D9}"/>
              </a:ext>
            </a:extLst>
          </p:cNvPr>
          <p:cNvSpPr>
            <a:spLocks noGrp="1"/>
          </p:cNvSpPr>
          <p:nvPr>
            <p:ph type="title"/>
          </p:nvPr>
        </p:nvSpPr>
        <p:spPr/>
        <p:txBody>
          <a:bodyPr/>
          <a:lstStyle/>
          <a:p>
            <a:pPr algn="l"/>
            <a:r>
              <a:rPr lang="en-US" dirty="0"/>
              <a:t>Listen for hope, even though you suffer.</a:t>
            </a:r>
          </a:p>
        </p:txBody>
      </p:sp>
      <p:sp>
        <p:nvSpPr>
          <p:cNvPr id="3" name="Content Placeholder 2">
            <a:extLst>
              <a:ext uri="{FF2B5EF4-FFF2-40B4-BE49-F238E27FC236}">
                <a16:creationId xmlns:a16="http://schemas.microsoft.com/office/drawing/2014/main" id="{B7685636-C686-4448-93B0-6BC7F7B01C2B}"/>
              </a:ext>
            </a:extLst>
          </p:cNvPr>
          <p:cNvSpPr>
            <a:spLocks noGrp="1"/>
          </p:cNvSpPr>
          <p:nvPr>
            <p:ph idx="1"/>
          </p:nvPr>
        </p:nvSpPr>
        <p:spPr>
          <a:xfrm>
            <a:off x="1346200" y="1774825"/>
            <a:ext cx="9588500" cy="4351338"/>
          </a:xfrm>
        </p:spPr>
        <p:txBody>
          <a:bodyPr/>
          <a:lstStyle/>
          <a:p>
            <a:pPr marL="0" indent="0" algn="ctr">
              <a:buNone/>
            </a:pPr>
            <a:r>
              <a:rPr lang="en-US" dirty="0"/>
              <a:t>1 Peter 1:6-9 (NIV)   In this you greatly rejoice, though now for a little while you may have had to suffer grief in all kinds of trials. 7  These have come so that your faith--of greater worth than gold, which perishes even though refined by fire--may be proved genuine and may result in praise, </a:t>
            </a:r>
          </a:p>
        </p:txBody>
      </p:sp>
    </p:spTree>
    <p:extLst>
      <p:ext uri="{BB962C8B-B14F-4D97-AF65-F5344CB8AC3E}">
        <p14:creationId xmlns:p14="http://schemas.microsoft.com/office/powerpoint/2010/main" val="3644936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BF327-ECCE-43C1-9FD4-0C3B168895D9}"/>
              </a:ext>
            </a:extLst>
          </p:cNvPr>
          <p:cNvSpPr>
            <a:spLocks noGrp="1"/>
          </p:cNvSpPr>
          <p:nvPr>
            <p:ph type="title"/>
          </p:nvPr>
        </p:nvSpPr>
        <p:spPr/>
        <p:txBody>
          <a:bodyPr/>
          <a:lstStyle/>
          <a:p>
            <a:pPr algn="l"/>
            <a:r>
              <a:rPr lang="en-US" dirty="0"/>
              <a:t>Listen for hope, even though you suffer.</a:t>
            </a:r>
          </a:p>
        </p:txBody>
      </p:sp>
      <p:sp>
        <p:nvSpPr>
          <p:cNvPr id="3" name="Content Placeholder 2">
            <a:extLst>
              <a:ext uri="{FF2B5EF4-FFF2-40B4-BE49-F238E27FC236}">
                <a16:creationId xmlns:a16="http://schemas.microsoft.com/office/drawing/2014/main" id="{B7685636-C686-4448-93B0-6BC7F7B01C2B}"/>
              </a:ext>
            </a:extLst>
          </p:cNvPr>
          <p:cNvSpPr>
            <a:spLocks noGrp="1"/>
          </p:cNvSpPr>
          <p:nvPr>
            <p:ph idx="1"/>
          </p:nvPr>
        </p:nvSpPr>
        <p:spPr>
          <a:xfrm>
            <a:off x="1346200" y="1774825"/>
            <a:ext cx="9588500" cy="4351338"/>
          </a:xfrm>
        </p:spPr>
        <p:txBody>
          <a:bodyPr/>
          <a:lstStyle/>
          <a:p>
            <a:pPr marL="0" indent="0" algn="ctr">
              <a:buNone/>
            </a:pPr>
            <a:r>
              <a:rPr lang="en-US" dirty="0"/>
              <a:t>glory and honor when Jesus Christ is revealed. 8  Though you have not seen him, you love him; and even though you do not see him now, you believe in him and are filled with an inexpressible and glorious joy, 9  for you are receiving the goal of your faith, the salvation of your souls.</a:t>
            </a:r>
          </a:p>
        </p:txBody>
      </p:sp>
      <p:pic>
        <p:nvPicPr>
          <p:cNvPr id="4" name="Picture 3">
            <a:extLst>
              <a:ext uri="{FF2B5EF4-FFF2-40B4-BE49-F238E27FC236}">
                <a16:creationId xmlns:a16="http://schemas.microsoft.com/office/drawing/2014/main" id="{17A62348-019C-4014-BF2D-1029D7BA0958}"/>
              </a:ext>
            </a:extLst>
          </p:cNvPr>
          <p:cNvPicPr>
            <a:picLocks noChangeAspect="1"/>
          </p:cNvPicPr>
          <p:nvPr/>
        </p:nvPicPr>
        <p:blipFill>
          <a:blip r:embed="rId2"/>
          <a:stretch>
            <a:fillRect/>
          </a:stretch>
        </p:blipFill>
        <p:spPr>
          <a:xfrm>
            <a:off x="5013457" y="5664214"/>
            <a:ext cx="2114286" cy="2920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751185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9F751-4140-4189-A795-D07CB88777FD}"/>
              </a:ext>
            </a:extLst>
          </p:cNvPr>
          <p:cNvSpPr>
            <a:spLocks noGrp="1"/>
          </p:cNvSpPr>
          <p:nvPr>
            <p:ph type="title"/>
          </p:nvPr>
        </p:nvSpPr>
        <p:spPr/>
        <p:txBody>
          <a:bodyPr/>
          <a:lstStyle/>
          <a:p>
            <a:r>
              <a:rPr lang="en-US" dirty="0"/>
              <a:t>Hope Displayed through Faith</a:t>
            </a:r>
          </a:p>
        </p:txBody>
      </p:sp>
      <p:sp>
        <p:nvSpPr>
          <p:cNvPr id="3" name="Content Placeholder 2">
            <a:extLst>
              <a:ext uri="{FF2B5EF4-FFF2-40B4-BE49-F238E27FC236}">
                <a16:creationId xmlns:a16="http://schemas.microsoft.com/office/drawing/2014/main" id="{765E06BB-20D1-4BAF-A21C-CC10EAF78717}"/>
              </a:ext>
            </a:extLst>
          </p:cNvPr>
          <p:cNvSpPr>
            <a:spLocks noGrp="1"/>
          </p:cNvSpPr>
          <p:nvPr>
            <p:ph idx="1"/>
          </p:nvPr>
        </p:nvSpPr>
        <p:spPr/>
        <p:txBody>
          <a:bodyPr/>
          <a:lstStyle/>
          <a:p>
            <a:r>
              <a:rPr lang="en-US" dirty="0"/>
              <a:t>Peter talks of suffering grief in all kinds of trials .  What kinds of trials do you imagine these folks had?</a:t>
            </a:r>
          </a:p>
          <a:p>
            <a:r>
              <a:rPr lang="en-US" dirty="0"/>
              <a:t>In what wrong ways can we react to these kinds and other troubles in our lives?</a:t>
            </a:r>
          </a:p>
          <a:p>
            <a:r>
              <a:rPr lang="en-US" dirty="0"/>
              <a:t>What reasons does Peter give that we have these experiences?</a:t>
            </a:r>
          </a:p>
        </p:txBody>
      </p:sp>
    </p:spTree>
    <p:extLst>
      <p:ext uri="{BB962C8B-B14F-4D97-AF65-F5344CB8AC3E}">
        <p14:creationId xmlns:p14="http://schemas.microsoft.com/office/powerpoint/2010/main" val="390576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5B5EC-8490-4E74-B40D-431607D9F243}"/>
              </a:ext>
            </a:extLst>
          </p:cNvPr>
          <p:cNvSpPr>
            <a:spLocks noGrp="1"/>
          </p:cNvSpPr>
          <p:nvPr>
            <p:ph type="title"/>
          </p:nvPr>
        </p:nvSpPr>
        <p:spPr/>
        <p:txBody>
          <a:bodyPr/>
          <a:lstStyle/>
          <a:p>
            <a:r>
              <a:rPr lang="en-US" dirty="0"/>
              <a:t>Hope Displayed through Faith</a:t>
            </a:r>
          </a:p>
        </p:txBody>
      </p:sp>
      <p:sp>
        <p:nvSpPr>
          <p:cNvPr id="3" name="Content Placeholder 2">
            <a:extLst>
              <a:ext uri="{FF2B5EF4-FFF2-40B4-BE49-F238E27FC236}">
                <a16:creationId xmlns:a16="http://schemas.microsoft.com/office/drawing/2014/main" id="{A7D72082-6AA4-46A3-A5DD-9E5AA0B18770}"/>
              </a:ext>
            </a:extLst>
          </p:cNvPr>
          <p:cNvSpPr>
            <a:spLocks noGrp="1"/>
          </p:cNvSpPr>
          <p:nvPr>
            <p:ph idx="1"/>
          </p:nvPr>
        </p:nvSpPr>
        <p:spPr/>
        <p:txBody>
          <a:bodyPr/>
          <a:lstStyle/>
          <a:p>
            <a:r>
              <a:rPr lang="en-US" dirty="0"/>
              <a:t>Notice the comments of verses 8 and 9 … list the contrasts</a:t>
            </a:r>
          </a:p>
          <a:p>
            <a:r>
              <a:rPr lang="en-US" dirty="0"/>
              <a:t>How would clinging to this promise and perspective influence your outlook on daily living and your hope?</a:t>
            </a:r>
          </a:p>
        </p:txBody>
      </p:sp>
      <p:graphicFrame>
        <p:nvGraphicFramePr>
          <p:cNvPr id="4" name="Table 4">
            <a:extLst>
              <a:ext uri="{FF2B5EF4-FFF2-40B4-BE49-F238E27FC236}">
                <a16:creationId xmlns:a16="http://schemas.microsoft.com/office/drawing/2014/main" id="{572C4FD5-BD61-4449-9A6F-DA4BC4D4F543}"/>
              </a:ext>
            </a:extLst>
          </p:cNvPr>
          <p:cNvGraphicFramePr>
            <a:graphicFrameLocks noGrp="1"/>
          </p:cNvGraphicFramePr>
          <p:nvPr>
            <p:extLst>
              <p:ext uri="{D42A27DB-BD31-4B8C-83A1-F6EECF244321}">
                <p14:modId xmlns:p14="http://schemas.microsoft.com/office/powerpoint/2010/main" val="1684506114"/>
              </p:ext>
            </p:extLst>
          </p:nvPr>
        </p:nvGraphicFramePr>
        <p:xfrm>
          <a:off x="1612900" y="3031066"/>
          <a:ext cx="9588500" cy="1463040"/>
        </p:xfrm>
        <a:graphic>
          <a:graphicData uri="http://schemas.openxmlformats.org/drawingml/2006/table">
            <a:tbl>
              <a:tblPr firstRow="1" bandRow="1">
                <a:tableStyleId>{5C22544A-7EE6-4342-B048-85BDC9FD1C3A}</a:tableStyleId>
              </a:tblPr>
              <a:tblGrid>
                <a:gridCol w="4794250">
                  <a:extLst>
                    <a:ext uri="{9D8B030D-6E8A-4147-A177-3AD203B41FA5}">
                      <a16:colId xmlns:a16="http://schemas.microsoft.com/office/drawing/2014/main" val="1917896024"/>
                    </a:ext>
                  </a:extLst>
                </a:gridCol>
                <a:gridCol w="4794250">
                  <a:extLst>
                    <a:ext uri="{9D8B030D-6E8A-4147-A177-3AD203B41FA5}">
                      <a16:colId xmlns:a16="http://schemas.microsoft.com/office/drawing/2014/main" val="1862293727"/>
                    </a:ext>
                  </a:extLst>
                </a:gridCol>
              </a:tblGrid>
              <a:tr h="389467">
                <a:tc>
                  <a:txBody>
                    <a:bodyPr/>
                    <a:lstStyle/>
                    <a:p>
                      <a:r>
                        <a:rPr lang="en-US" sz="2800" dirty="0"/>
                        <a:t>Even though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t>Still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5141833"/>
                  </a:ext>
                </a:extLst>
              </a:tr>
              <a:tr h="389467">
                <a:tc>
                  <a:txBody>
                    <a:bodyPr/>
                    <a:lstStyle/>
                    <a:p>
                      <a:endParaRPr lang="en-US" sz="2800" dirty="0"/>
                    </a:p>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4583261"/>
                  </a:ext>
                </a:extLst>
              </a:tr>
            </a:tbl>
          </a:graphicData>
        </a:graphic>
      </p:graphicFrame>
    </p:spTree>
    <p:extLst>
      <p:ext uri="{BB962C8B-B14F-4D97-AF65-F5344CB8AC3E}">
        <p14:creationId xmlns:p14="http://schemas.microsoft.com/office/powerpoint/2010/main" val="247903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FC98-A183-4836-8481-FE5421CC63F4}"/>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2A3C4244-F415-49F9-83F5-88C7BB690DE7}"/>
              </a:ext>
            </a:extLst>
          </p:cNvPr>
          <p:cNvSpPr>
            <a:spLocks noGrp="1"/>
          </p:cNvSpPr>
          <p:nvPr>
            <p:ph idx="1"/>
          </p:nvPr>
        </p:nvSpPr>
        <p:spPr>
          <a:xfrm>
            <a:off x="838200" y="2057399"/>
            <a:ext cx="10515600" cy="4119563"/>
          </a:xfrm>
        </p:spPr>
        <p:txBody>
          <a:bodyPr/>
          <a:lstStyle/>
          <a:p>
            <a:r>
              <a:rPr lang="en-US" dirty="0"/>
              <a:t>Recognize. </a:t>
            </a:r>
          </a:p>
          <a:p>
            <a:pPr lvl="1"/>
            <a:r>
              <a:rPr lang="en-US" dirty="0"/>
              <a:t>Admit to God the areas where you’re losing hope. </a:t>
            </a:r>
          </a:p>
          <a:p>
            <a:pPr lvl="1"/>
            <a:r>
              <a:rPr lang="en-US" dirty="0"/>
              <a:t>Confess any sin and ask Him to open your eyes to the reality of living hope in Christ.</a:t>
            </a:r>
          </a:p>
          <a:p>
            <a:endParaRPr lang="en-US" dirty="0"/>
          </a:p>
        </p:txBody>
      </p:sp>
    </p:spTree>
    <p:extLst>
      <p:ext uri="{BB962C8B-B14F-4D97-AF65-F5344CB8AC3E}">
        <p14:creationId xmlns:p14="http://schemas.microsoft.com/office/powerpoint/2010/main" val="3641050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FC98-A183-4836-8481-FE5421CC63F4}"/>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2A3C4244-F415-49F9-83F5-88C7BB690DE7}"/>
              </a:ext>
            </a:extLst>
          </p:cNvPr>
          <p:cNvSpPr>
            <a:spLocks noGrp="1"/>
          </p:cNvSpPr>
          <p:nvPr>
            <p:ph idx="1"/>
          </p:nvPr>
        </p:nvSpPr>
        <p:spPr>
          <a:xfrm>
            <a:off x="838200" y="1904999"/>
            <a:ext cx="10515600" cy="4271963"/>
          </a:xfrm>
        </p:spPr>
        <p:txBody>
          <a:bodyPr/>
          <a:lstStyle/>
          <a:p>
            <a:r>
              <a:rPr lang="en-US" dirty="0"/>
              <a:t>Remember. </a:t>
            </a:r>
          </a:p>
          <a:p>
            <a:pPr lvl="1"/>
            <a:r>
              <a:rPr lang="en-US" dirty="0"/>
              <a:t>Read through 1 Peter 1:1‑9 again and make a list of how Peter described those who follow and trust in Christ. </a:t>
            </a:r>
          </a:p>
          <a:p>
            <a:pPr lvl="1"/>
            <a:r>
              <a:rPr lang="en-US" dirty="0"/>
              <a:t>Place this list in a prominent place to remind you of who you are in Christ.</a:t>
            </a:r>
          </a:p>
          <a:p>
            <a:endParaRPr lang="en-US" dirty="0"/>
          </a:p>
        </p:txBody>
      </p:sp>
    </p:spTree>
    <p:extLst>
      <p:ext uri="{BB962C8B-B14F-4D97-AF65-F5344CB8AC3E}">
        <p14:creationId xmlns:p14="http://schemas.microsoft.com/office/powerpoint/2010/main" val="3031503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FC98-A183-4836-8481-FE5421CC63F4}"/>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2A3C4244-F415-49F9-83F5-88C7BB690DE7}"/>
              </a:ext>
            </a:extLst>
          </p:cNvPr>
          <p:cNvSpPr>
            <a:spLocks noGrp="1"/>
          </p:cNvSpPr>
          <p:nvPr>
            <p:ph idx="1"/>
          </p:nvPr>
        </p:nvSpPr>
        <p:spPr>
          <a:xfrm>
            <a:off x="838200" y="1993899"/>
            <a:ext cx="10515600" cy="4183063"/>
          </a:xfrm>
        </p:spPr>
        <p:txBody>
          <a:bodyPr/>
          <a:lstStyle/>
          <a:p>
            <a:r>
              <a:rPr lang="en-US" dirty="0"/>
              <a:t>Restore. </a:t>
            </a:r>
          </a:p>
          <a:p>
            <a:pPr lvl="1"/>
            <a:r>
              <a:rPr lang="en-US" dirty="0"/>
              <a:t>Is there someone the Lord has brought to your mind who is losing hope? </a:t>
            </a:r>
          </a:p>
          <a:p>
            <a:pPr lvl="1"/>
            <a:r>
              <a:rPr lang="en-US" dirty="0"/>
              <a:t>Take time to meet or call them this week and share the truths the Lord has shown you in this study.</a:t>
            </a:r>
          </a:p>
          <a:p>
            <a:endParaRPr lang="en-US" dirty="0"/>
          </a:p>
        </p:txBody>
      </p:sp>
    </p:spTree>
    <p:extLst>
      <p:ext uri="{BB962C8B-B14F-4D97-AF65-F5344CB8AC3E}">
        <p14:creationId xmlns:p14="http://schemas.microsoft.com/office/powerpoint/2010/main" val="3826058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A33434-EFB3-48F5-8950-C0D653A1806C}"/>
              </a:ext>
            </a:extLst>
          </p:cNvPr>
          <p:cNvSpPr>
            <a:spLocks noGrp="1"/>
          </p:cNvSpPr>
          <p:nvPr>
            <p:ph type="title"/>
          </p:nvPr>
        </p:nvSpPr>
        <p:spPr/>
        <p:txBody>
          <a:bodyPr/>
          <a:lstStyle/>
          <a:p>
            <a:r>
              <a:rPr lang="en-US" dirty="0"/>
              <a:t>Family Activities</a:t>
            </a:r>
          </a:p>
        </p:txBody>
      </p:sp>
      <p:pic>
        <p:nvPicPr>
          <p:cNvPr id="5" name="Picture 4">
            <a:extLst>
              <a:ext uri="{FF2B5EF4-FFF2-40B4-BE49-F238E27FC236}">
                <a16:creationId xmlns:a16="http://schemas.microsoft.com/office/drawing/2014/main" id="{2654ABB3-E2B3-438F-B53D-5B2F5C23F93E}"/>
              </a:ext>
            </a:extLst>
          </p:cNvPr>
          <p:cNvPicPr>
            <a:picLocks noChangeAspect="1"/>
          </p:cNvPicPr>
          <p:nvPr/>
        </p:nvPicPr>
        <p:blipFill>
          <a:blip r:embed="rId2"/>
          <a:stretch>
            <a:fillRect/>
          </a:stretch>
        </p:blipFill>
        <p:spPr>
          <a:xfrm rot="328889">
            <a:off x="8877720" y="1940698"/>
            <a:ext cx="1476190" cy="3352381"/>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DF9A7CC9-2290-47C9-8191-A2A8F2F0AC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255" y="1501996"/>
            <a:ext cx="2377456" cy="3708832"/>
          </a:xfrm>
          <a:prstGeom prst="rect">
            <a:avLst/>
          </a:prstGeom>
        </p:spPr>
      </p:pic>
      <p:sp>
        <p:nvSpPr>
          <p:cNvPr id="8" name="Speech Bubble: Rectangle with Corners Rounded 7">
            <a:extLst>
              <a:ext uri="{FF2B5EF4-FFF2-40B4-BE49-F238E27FC236}">
                <a16:creationId xmlns:a16="http://schemas.microsoft.com/office/drawing/2014/main" id="{96B01B37-6236-4770-B3A0-F9ED91B78380}"/>
              </a:ext>
            </a:extLst>
          </p:cNvPr>
          <p:cNvSpPr/>
          <p:nvPr/>
        </p:nvSpPr>
        <p:spPr>
          <a:xfrm>
            <a:off x="3757807" y="2116898"/>
            <a:ext cx="4133589" cy="2555310"/>
          </a:xfrm>
          <a:prstGeom prst="wedgeRoundRectCallout">
            <a:avLst>
              <a:gd name="adj1" fmla="val -66591"/>
              <a:gd name="adj2" fmla="val 21814"/>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Well, pshaw!  There is HOPE … you are not clueless on this crossword puzzle.  However, you can give up hope about ignoring that book report my sister demands.  Pshaw, just put it off while you check out the family activities at </a:t>
            </a:r>
            <a:r>
              <a:rPr lang="en-US" dirty="0">
                <a:latin typeface="Comic Sans MS" panose="030F0702030302020204" pitchFamily="66" charset="0"/>
                <a:hlinkClick r:id="rId4"/>
              </a:rPr>
              <a:t>https://tinyurl.com/y8ws97ue</a:t>
            </a:r>
            <a:r>
              <a:rPr lang="en-US" dirty="0">
                <a:latin typeface="Comic Sans MS" panose="030F0702030302020204" pitchFamily="66" charset="0"/>
              </a:rPr>
              <a:t> </a:t>
            </a:r>
          </a:p>
        </p:txBody>
      </p:sp>
    </p:spTree>
    <p:extLst>
      <p:ext uri="{BB962C8B-B14F-4D97-AF65-F5344CB8AC3E}">
        <p14:creationId xmlns:p14="http://schemas.microsoft.com/office/powerpoint/2010/main" val="295152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00847"/>
          </a:xfrm>
        </p:spPr>
        <p:txBody>
          <a:bodyPr/>
          <a:lstStyle/>
          <a:p>
            <a:r>
              <a:rPr lang="en-US" dirty="0"/>
              <a:t>The Basis of Our Hope</a:t>
            </a:r>
          </a:p>
        </p:txBody>
      </p:sp>
      <p:sp>
        <p:nvSpPr>
          <p:cNvPr id="3" name="Subtitle 2"/>
          <p:cNvSpPr>
            <a:spLocks noGrp="1"/>
          </p:cNvSpPr>
          <p:nvPr>
            <p:ph type="subTitle" idx="1"/>
          </p:nvPr>
        </p:nvSpPr>
        <p:spPr>
          <a:xfrm>
            <a:off x="1524000" y="3990108"/>
            <a:ext cx="9144000" cy="1267691"/>
          </a:xfrm>
        </p:spPr>
        <p:txBody>
          <a:bodyPr/>
          <a:lstStyle/>
          <a:p>
            <a:r>
              <a:rPr lang="en-US" dirty="0"/>
              <a:t>June 7</a:t>
            </a:r>
          </a:p>
        </p:txBody>
      </p:sp>
    </p:spTree>
    <p:extLst>
      <p:ext uri="{BB962C8B-B14F-4D97-AF65-F5344CB8AC3E}">
        <p14:creationId xmlns:p14="http://schemas.microsoft.com/office/powerpoint/2010/main" val="1896321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728666-B9BA-4E35-8306-7257991D4ABC}"/>
              </a:ext>
            </a:extLst>
          </p:cNvPr>
          <p:cNvSpPr>
            <a:spLocks noGrp="1"/>
          </p:cNvSpPr>
          <p:nvPr>
            <p:ph type="title"/>
          </p:nvPr>
        </p:nvSpPr>
        <p:spPr/>
        <p:txBody>
          <a:bodyPr/>
          <a:lstStyle/>
          <a:p>
            <a:r>
              <a:rPr lang="en-US" dirty="0"/>
              <a:t>Introduction Video</a:t>
            </a:r>
          </a:p>
        </p:txBody>
      </p:sp>
      <p:grpSp>
        <p:nvGrpSpPr>
          <p:cNvPr id="5" name="Group 4">
            <a:extLst>
              <a:ext uri="{FF2B5EF4-FFF2-40B4-BE49-F238E27FC236}">
                <a16:creationId xmlns:a16="http://schemas.microsoft.com/office/drawing/2014/main" id="{FFB4FAB8-8097-4F93-A187-F4F16D2B3D4C}"/>
              </a:ext>
            </a:extLst>
          </p:cNvPr>
          <p:cNvGrpSpPr/>
          <p:nvPr/>
        </p:nvGrpSpPr>
        <p:grpSpPr>
          <a:xfrm>
            <a:off x="2849598" y="1639228"/>
            <a:ext cx="6492803" cy="4213141"/>
            <a:chOff x="2849598" y="1639228"/>
            <a:chExt cx="6492803" cy="4213141"/>
          </a:xfrm>
        </p:grpSpPr>
        <p:pic>
          <p:nvPicPr>
            <p:cNvPr id="6" name="Picture 5">
              <a:extLst>
                <a:ext uri="{FF2B5EF4-FFF2-40B4-BE49-F238E27FC236}">
                  <a16:creationId xmlns:a16="http://schemas.microsoft.com/office/drawing/2014/main" id="{1E00A5BA-6CFA-4A76-812C-B6D2FDB638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957387"/>
              <a:ext cx="5715000" cy="2943225"/>
            </a:xfrm>
            <a:prstGeom prst="rect">
              <a:avLst/>
            </a:prstGeom>
            <a:ln>
              <a:noFill/>
            </a:ln>
            <a:effectLst>
              <a:outerShdw blurRad="292100" dist="139700" dir="2700000" algn="tl" rotWithShape="0">
                <a:srgbClr val="333333">
                  <a:alpha val="65000"/>
                </a:srgbClr>
              </a:outerShdw>
            </a:effectLst>
          </p:spPr>
        </p:pic>
        <p:pic>
          <p:nvPicPr>
            <p:cNvPr id="7" name="Picture 6">
              <a:hlinkClick r:id="rId3"/>
              <a:extLst>
                <a:ext uri="{FF2B5EF4-FFF2-40B4-BE49-F238E27FC236}">
                  <a16:creationId xmlns:a16="http://schemas.microsoft.com/office/drawing/2014/main" id="{60884E06-4B3E-4705-A855-F5CC73523C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639228"/>
              <a:ext cx="6492803" cy="4213141"/>
            </a:xfrm>
            <a:prstGeom prst="rect">
              <a:avLst/>
            </a:prstGeom>
            <a:ln>
              <a:noFill/>
            </a:ln>
            <a:effectLst>
              <a:outerShdw blurRad="292100" dist="139700" dir="2700000" algn="tl" rotWithShape="0">
                <a:srgbClr val="333333">
                  <a:alpha val="65000"/>
                </a:srgbClr>
              </a:outerShdw>
            </a:effectLst>
          </p:spPr>
        </p:pic>
      </p:grpSp>
      <p:sp>
        <p:nvSpPr>
          <p:cNvPr id="8" name="TextBox 7">
            <a:extLst>
              <a:ext uri="{FF2B5EF4-FFF2-40B4-BE49-F238E27FC236}">
                <a16:creationId xmlns:a16="http://schemas.microsoft.com/office/drawing/2014/main" id="{1941CE4B-C534-431B-B9F3-3EA2E79E2EC4}"/>
              </a:ext>
            </a:extLst>
          </p:cNvPr>
          <p:cNvSpPr txBox="1"/>
          <p:nvPr/>
        </p:nvSpPr>
        <p:spPr>
          <a:xfrm>
            <a:off x="4476997" y="5890161"/>
            <a:ext cx="3099460" cy="461665"/>
          </a:xfrm>
          <a:prstGeom prst="rect">
            <a:avLst/>
          </a:prstGeom>
          <a:noFill/>
        </p:spPr>
        <p:txBody>
          <a:bodyPr wrap="square" rtlCol="0">
            <a:spAutoFit/>
          </a:bodyPr>
          <a:lstStyle/>
          <a:p>
            <a:pPr algn="ctr"/>
            <a:r>
              <a:rPr lang="en-US" sz="2400" dirty="0">
                <a:hlinkClick r:id="rId3"/>
              </a:rPr>
              <a:t>View Video</a:t>
            </a:r>
            <a:endParaRPr lang="en-US" sz="2400" dirty="0"/>
          </a:p>
        </p:txBody>
      </p:sp>
    </p:spTree>
    <p:extLst>
      <p:ext uri="{BB962C8B-B14F-4D97-AF65-F5344CB8AC3E}">
        <p14:creationId xmlns:p14="http://schemas.microsoft.com/office/powerpoint/2010/main" val="3397519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1EC9A9B-2559-4323-BB55-B4EA1709609B}"/>
              </a:ext>
            </a:extLst>
          </p:cNvPr>
          <p:cNvSpPr>
            <a:spLocks noGrp="1"/>
          </p:cNvSpPr>
          <p:nvPr>
            <p:ph type="title"/>
          </p:nvPr>
        </p:nvSpPr>
        <p:spPr/>
        <p:txBody>
          <a:bodyPr/>
          <a:lstStyle/>
          <a:p>
            <a:r>
              <a:rPr lang="en-US" dirty="0"/>
              <a:t>Remember the time?</a:t>
            </a:r>
          </a:p>
        </p:txBody>
      </p:sp>
      <p:sp>
        <p:nvSpPr>
          <p:cNvPr id="4" name="Content Placeholder 3">
            <a:extLst>
              <a:ext uri="{FF2B5EF4-FFF2-40B4-BE49-F238E27FC236}">
                <a16:creationId xmlns:a16="http://schemas.microsoft.com/office/drawing/2014/main" id="{B196A62C-60F5-4453-A1E5-5061DDF88E83}"/>
              </a:ext>
            </a:extLst>
          </p:cNvPr>
          <p:cNvSpPr>
            <a:spLocks noGrp="1"/>
          </p:cNvSpPr>
          <p:nvPr>
            <p:ph idx="1"/>
          </p:nvPr>
        </p:nvSpPr>
        <p:spPr/>
        <p:txBody>
          <a:bodyPr/>
          <a:lstStyle/>
          <a:p>
            <a:r>
              <a:rPr lang="en-US" dirty="0"/>
              <a:t>When have you been glad you didn’t give up?</a:t>
            </a:r>
          </a:p>
          <a:p>
            <a:r>
              <a:rPr lang="en-US" dirty="0">
                <a:solidFill>
                  <a:srgbClr val="C00000"/>
                </a:solidFill>
              </a:rPr>
              <a:t>We hope we can finish … </a:t>
            </a:r>
          </a:p>
          <a:p>
            <a:pPr lvl="1"/>
            <a:r>
              <a:rPr lang="en-US" dirty="0">
                <a:solidFill>
                  <a:srgbClr val="C00000"/>
                </a:solidFill>
              </a:rPr>
              <a:t>Hoping for good health, sufficient funds, the right connections.</a:t>
            </a:r>
          </a:p>
          <a:p>
            <a:pPr lvl="1"/>
            <a:r>
              <a:rPr lang="en-US" dirty="0">
                <a:solidFill>
                  <a:srgbClr val="C00000"/>
                </a:solidFill>
              </a:rPr>
              <a:t>But only hope in Christ is sure and certain.</a:t>
            </a:r>
          </a:p>
          <a:p>
            <a:endParaRPr lang="en-US" dirty="0"/>
          </a:p>
        </p:txBody>
      </p:sp>
      <p:grpSp>
        <p:nvGrpSpPr>
          <p:cNvPr id="9" name="Group 8">
            <a:extLst>
              <a:ext uri="{FF2B5EF4-FFF2-40B4-BE49-F238E27FC236}">
                <a16:creationId xmlns:a16="http://schemas.microsoft.com/office/drawing/2014/main" id="{BF1F16E3-B770-4EEE-B169-572805703675}"/>
              </a:ext>
            </a:extLst>
          </p:cNvPr>
          <p:cNvGrpSpPr/>
          <p:nvPr/>
        </p:nvGrpSpPr>
        <p:grpSpPr>
          <a:xfrm>
            <a:off x="1705264" y="2886428"/>
            <a:ext cx="9029205" cy="2733961"/>
            <a:chOff x="1717964" y="2721328"/>
            <a:chExt cx="9029205" cy="2733961"/>
          </a:xfrm>
        </p:grpSpPr>
        <p:pic>
          <p:nvPicPr>
            <p:cNvPr id="1028" name="Picture 4" descr="200+ Free Exam &amp; Test Images - Pixabay">
              <a:extLst>
                <a:ext uri="{FF2B5EF4-FFF2-40B4-BE49-F238E27FC236}">
                  <a16:creationId xmlns:a16="http://schemas.microsoft.com/office/drawing/2014/main" id="{F8CD2FF3-4202-461F-8187-7F764E6244D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9025" y="3175019"/>
              <a:ext cx="2084923" cy="173542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62611FE0-50AB-4677-80FA-70619E2C14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2514" y="2721328"/>
              <a:ext cx="2604655" cy="1493607"/>
            </a:xfrm>
            <a:prstGeom prst="rect">
              <a:avLst/>
            </a:prstGeom>
            <a:ln>
              <a:noFill/>
            </a:ln>
            <a:effectLst>
              <a:outerShdw blurRad="292100" dist="139700" dir="2700000" algn="tl" rotWithShape="0">
                <a:srgbClr val="333333">
                  <a:alpha val="65000"/>
                </a:srgbClr>
              </a:outerShdw>
            </a:effectLst>
          </p:spPr>
        </p:pic>
        <p:pic>
          <p:nvPicPr>
            <p:cNvPr id="8" name="Picture 7">
              <a:extLst>
                <a:ext uri="{FF2B5EF4-FFF2-40B4-BE49-F238E27FC236}">
                  <a16:creationId xmlns:a16="http://schemas.microsoft.com/office/drawing/2014/main" id="{89837A67-0DA6-44E9-95ED-B2082140A1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17964" y="3800104"/>
              <a:ext cx="2564936" cy="1655185"/>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34449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56AFA-E216-4247-B0C0-2B2895D6946C}"/>
              </a:ext>
            </a:extLst>
          </p:cNvPr>
          <p:cNvSpPr>
            <a:spLocks noGrp="1"/>
          </p:cNvSpPr>
          <p:nvPr>
            <p:ph type="title"/>
          </p:nvPr>
        </p:nvSpPr>
        <p:spPr/>
        <p:txBody>
          <a:bodyPr/>
          <a:lstStyle/>
          <a:p>
            <a:pPr algn="l"/>
            <a:r>
              <a:rPr lang="en-US" dirty="0"/>
              <a:t>Listen for reasons to praise God.</a:t>
            </a:r>
          </a:p>
        </p:txBody>
      </p:sp>
      <p:sp>
        <p:nvSpPr>
          <p:cNvPr id="3" name="Content Placeholder 2">
            <a:extLst>
              <a:ext uri="{FF2B5EF4-FFF2-40B4-BE49-F238E27FC236}">
                <a16:creationId xmlns:a16="http://schemas.microsoft.com/office/drawing/2014/main" id="{9996F0F7-F748-4E9D-9DD8-3B4DDB2F2019}"/>
              </a:ext>
            </a:extLst>
          </p:cNvPr>
          <p:cNvSpPr>
            <a:spLocks noGrp="1"/>
          </p:cNvSpPr>
          <p:nvPr>
            <p:ph idx="1"/>
          </p:nvPr>
        </p:nvSpPr>
        <p:spPr>
          <a:xfrm>
            <a:off x="1346200" y="1838325"/>
            <a:ext cx="9525000" cy="4351338"/>
          </a:xfrm>
        </p:spPr>
        <p:txBody>
          <a:bodyPr/>
          <a:lstStyle/>
          <a:p>
            <a:pPr marL="0" indent="0" algn="ctr">
              <a:buNone/>
            </a:pPr>
            <a:r>
              <a:rPr lang="en-US" dirty="0"/>
              <a:t>1 Peter 1:1-3 (NIV)  Peter, an apostle of Jesus Christ, To God's elect, strangers in the world, scattered throughout Pontus, Galatia, Cappadocia, Asia and Bithynia, 2  who have been chosen according to the foreknowledge of God the Father, through the sanctifying work of the Spirit,</a:t>
            </a:r>
          </a:p>
        </p:txBody>
      </p:sp>
    </p:spTree>
    <p:extLst>
      <p:ext uri="{BB962C8B-B14F-4D97-AF65-F5344CB8AC3E}">
        <p14:creationId xmlns:p14="http://schemas.microsoft.com/office/powerpoint/2010/main" val="990523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56AFA-E216-4247-B0C0-2B2895D6946C}"/>
              </a:ext>
            </a:extLst>
          </p:cNvPr>
          <p:cNvSpPr>
            <a:spLocks noGrp="1"/>
          </p:cNvSpPr>
          <p:nvPr>
            <p:ph type="title"/>
          </p:nvPr>
        </p:nvSpPr>
        <p:spPr/>
        <p:txBody>
          <a:bodyPr/>
          <a:lstStyle/>
          <a:p>
            <a:pPr algn="l"/>
            <a:r>
              <a:rPr lang="en-US" dirty="0"/>
              <a:t>Listen for reasons to praise God.</a:t>
            </a:r>
          </a:p>
        </p:txBody>
      </p:sp>
      <p:sp>
        <p:nvSpPr>
          <p:cNvPr id="3" name="Content Placeholder 2">
            <a:extLst>
              <a:ext uri="{FF2B5EF4-FFF2-40B4-BE49-F238E27FC236}">
                <a16:creationId xmlns:a16="http://schemas.microsoft.com/office/drawing/2014/main" id="{9996F0F7-F748-4E9D-9DD8-3B4DDB2F2019}"/>
              </a:ext>
            </a:extLst>
          </p:cNvPr>
          <p:cNvSpPr>
            <a:spLocks noGrp="1"/>
          </p:cNvSpPr>
          <p:nvPr>
            <p:ph idx="1"/>
          </p:nvPr>
        </p:nvSpPr>
        <p:spPr>
          <a:xfrm>
            <a:off x="1346200" y="1838325"/>
            <a:ext cx="9525000" cy="4351338"/>
          </a:xfrm>
        </p:spPr>
        <p:txBody>
          <a:bodyPr/>
          <a:lstStyle/>
          <a:p>
            <a:pPr marL="0" indent="0" algn="ctr">
              <a:buNone/>
            </a:pPr>
            <a:r>
              <a:rPr lang="en-US" dirty="0"/>
              <a:t>for obedience to Jesus Christ and sprinkling by his blood: Grace and peace be yours in abundance. 3  Praise be to the God and Father of our Lord Jesus Christ! In his great mercy he has given us new birth into a living hope through the resurrection of Jesus Christ from the dead,</a:t>
            </a:r>
          </a:p>
        </p:txBody>
      </p:sp>
      <p:pic>
        <p:nvPicPr>
          <p:cNvPr id="4" name="Picture 3">
            <a:extLst>
              <a:ext uri="{FF2B5EF4-FFF2-40B4-BE49-F238E27FC236}">
                <a16:creationId xmlns:a16="http://schemas.microsoft.com/office/drawing/2014/main" id="{21AAE16F-19DD-4214-9B50-CE3310DBAA0E}"/>
              </a:ext>
            </a:extLst>
          </p:cNvPr>
          <p:cNvPicPr>
            <a:picLocks noChangeAspect="1"/>
          </p:cNvPicPr>
          <p:nvPr/>
        </p:nvPicPr>
        <p:blipFill>
          <a:blip r:embed="rId2"/>
          <a:stretch>
            <a:fillRect/>
          </a:stretch>
        </p:blipFill>
        <p:spPr>
          <a:xfrm>
            <a:off x="5013457" y="5664214"/>
            <a:ext cx="2114286" cy="2920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148431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27872-4547-4DE6-87E5-48C96236EE38}"/>
              </a:ext>
            </a:extLst>
          </p:cNvPr>
          <p:cNvSpPr>
            <a:spLocks noGrp="1"/>
          </p:cNvSpPr>
          <p:nvPr>
            <p:ph type="title"/>
          </p:nvPr>
        </p:nvSpPr>
        <p:spPr/>
        <p:txBody>
          <a:bodyPr/>
          <a:lstStyle/>
          <a:p>
            <a:r>
              <a:rPr lang="en-US" dirty="0"/>
              <a:t>Hope Based on Jesus’ Redemptive Work</a:t>
            </a:r>
          </a:p>
        </p:txBody>
      </p:sp>
      <p:sp>
        <p:nvSpPr>
          <p:cNvPr id="3" name="Content Placeholder 2">
            <a:extLst>
              <a:ext uri="{FF2B5EF4-FFF2-40B4-BE49-F238E27FC236}">
                <a16:creationId xmlns:a16="http://schemas.microsoft.com/office/drawing/2014/main" id="{1661A1BC-5F2A-4DEA-B27F-5D31456755CD}"/>
              </a:ext>
            </a:extLst>
          </p:cNvPr>
          <p:cNvSpPr>
            <a:spLocks noGrp="1"/>
          </p:cNvSpPr>
          <p:nvPr>
            <p:ph idx="1"/>
          </p:nvPr>
        </p:nvSpPr>
        <p:spPr/>
        <p:txBody>
          <a:bodyPr/>
          <a:lstStyle/>
          <a:p>
            <a:r>
              <a:rPr lang="en-US" dirty="0"/>
              <a:t>To whom did Peter address his letter? </a:t>
            </a:r>
          </a:p>
          <a:p>
            <a:r>
              <a:rPr lang="en-US" dirty="0"/>
              <a:t>How had Peter’s readers been chosen? </a:t>
            </a:r>
          </a:p>
          <a:p>
            <a:r>
              <a:rPr lang="en-US" dirty="0"/>
              <a:t>According to Peter, what moved God to act on our behalf? </a:t>
            </a:r>
          </a:p>
          <a:p>
            <a:r>
              <a:rPr lang="en-US" dirty="0"/>
              <a:t>What became available to the believers through the Lord Jesus Christ?</a:t>
            </a:r>
          </a:p>
          <a:p>
            <a:r>
              <a:rPr lang="en-US" dirty="0"/>
              <a:t>What are some things people in our culture hope for?</a:t>
            </a:r>
          </a:p>
        </p:txBody>
      </p:sp>
    </p:spTree>
    <p:extLst>
      <p:ext uri="{BB962C8B-B14F-4D97-AF65-F5344CB8AC3E}">
        <p14:creationId xmlns:p14="http://schemas.microsoft.com/office/powerpoint/2010/main" val="185333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BD843-5A7E-4077-A7F2-93C8DC1A269C}"/>
              </a:ext>
            </a:extLst>
          </p:cNvPr>
          <p:cNvSpPr>
            <a:spLocks noGrp="1"/>
          </p:cNvSpPr>
          <p:nvPr>
            <p:ph type="title"/>
          </p:nvPr>
        </p:nvSpPr>
        <p:spPr/>
        <p:txBody>
          <a:bodyPr/>
          <a:lstStyle/>
          <a:p>
            <a:r>
              <a:rPr lang="en-US" dirty="0"/>
              <a:t>Hope Based on Jesus’ Redemptive Work</a:t>
            </a:r>
          </a:p>
        </p:txBody>
      </p:sp>
      <p:sp>
        <p:nvSpPr>
          <p:cNvPr id="3" name="Content Placeholder 2">
            <a:extLst>
              <a:ext uri="{FF2B5EF4-FFF2-40B4-BE49-F238E27FC236}">
                <a16:creationId xmlns:a16="http://schemas.microsoft.com/office/drawing/2014/main" id="{451EB318-FB12-4DB8-B9BF-DBFAB0BECE66}"/>
              </a:ext>
            </a:extLst>
          </p:cNvPr>
          <p:cNvSpPr>
            <a:spLocks noGrp="1"/>
          </p:cNvSpPr>
          <p:nvPr>
            <p:ph idx="1"/>
          </p:nvPr>
        </p:nvSpPr>
        <p:spPr/>
        <p:txBody>
          <a:bodyPr/>
          <a:lstStyle/>
          <a:p>
            <a:r>
              <a:rPr lang="en-US" dirty="0"/>
              <a:t>On what do we base these kinds of hopefulness?</a:t>
            </a:r>
          </a:p>
          <a:p>
            <a:r>
              <a:rPr lang="en-US" dirty="0"/>
              <a:t>How does basing your hope on these kinds of things often disappoint?</a:t>
            </a:r>
          </a:p>
          <a:p>
            <a:r>
              <a:rPr lang="en-US" dirty="0"/>
              <a:t>Peter talks about a “living hope.”  What do you think he meant by this phrase?  How is it “living?”</a:t>
            </a:r>
          </a:p>
          <a:p>
            <a:r>
              <a:rPr lang="en-US" dirty="0"/>
              <a:t>How do we demonstrate this living hope on a day to day basis?</a:t>
            </a:r>
          </a:p>
        </p:txBody>
      </p:sp>
    </p:spTree>
    <p:extLst>
      <p:ext uri="{BB962C8B-B14F-4D97-AF65-F5344CB8AC3E}">
        <p14:creationId xmlns:p14="http://schemas.microsoft.com/office/powerpoint/2010/main" val="29576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2A57C-01FE-4157-A9A4-3A1B3FA094B0}"/>
              </a:ext>
            </a:extLst>
          </p:cNvPr>
          <p:cNvSpPr>
            <a:spLocks noGrp="1"/>
          </p:cNvSpPr>
          <p:nvPr>
            <p:ph type="title"/>
          </p:nvPr>
        </p:nvSpPr>
        <p:spPr/>
        <p:txBody>
          <a:bodyPr/>
          <a:lstStyle/>
          <a:p>
            <a:pPr algn="l"/>
            <a:r>
              <a:rPr lang="en-US" dirty="0"/>
              <a:t>Listen for a promised inheritance.</a:t>
            </a:r>
          </a:p>
        </p:txBody>
      </p:sp>
      <p:sp>
        <p:nvSpPr>
          <p:cNvPr id="3" name="Content Placeholder 2">
            <a:extLst>
              <a:ext uri="{FF2B5EF4-FFF2-40B4-BE49-F238E27FC236}">
                <a16:creationId xmlns:a16="http://schemas.microsoft.com/office/drawing/2014/main" id="{1A7ADDCC-4450-4CFA-9D01-71D73B8452CC}"/>
              </a:ext>
            </a:extLst>
          </p:cNvPr>
          <p:cNvSpPr>
            <a:spLocks noGrp="1"/>
          </p:cNvSpPr>
          <p:nvPr>
            <p:ph idx="1"/>
          </p:nvPr>
        </p:nvSpPr>
        <p:spPr>
          <a:xfrm>
            <a:off x="1549400" y="1749425"/>
            <a:ext cx="8966200" cy="4351338"/>
          </a:xfrm>
        </p:spPr>
        <p:txBody>
          <a:bodyPr/>
          <a:lstStyle/>
          <a:p>
            <a:pPr marL="0" indent="0" algn="ctr">
              <a:buNone/>
            </a:pPr>
            <a:r>
              <a:rPr lang="en-US" dirty="0"/>
              <a:t>1 Peter 1:4-5 (NIV)   and into an inheritance that can never perish, spoil or fade--kept in heaven for you, 5  who through faith are shielded by God's power until the coming of the salvation that is ready to be revealed in the last time.</a:t>
            </a:r>
          </a:p>
        </p:txBody>
      </p:sp>
      <p:pic>
        <p:nvPicPr>
          <p:cNvPr id="4" name="Picture 3">
            <a:extLst>
              <a:ext uri="{FF2B5EF4-FFF2-40B4-BE49-F238E27FC236}">
                <a16:creationId xmlns:a16="http://schemas.microsoft.com/office/drawing/2014/main" id="{542F0D99-10DA-4F00-A1A4-EDAB8BB209AC}"/>
              </a:ext>
            </a:extLst>
          </p:cNvPr>
          <p:cNvPicPr>
            <a:picLocks noChangeAspect="1"/>
          </p:cNvPicPr>
          <p:nvPr/>
        </p:nvPicPr>
        <p:blipFill>
          <a:blip r:embed="rId2"/>
          <a:stretch>
            <a:fillRect/>
          </a:stretch>
        </p:blipFill>
        <p:spPr>
          <a:xfrm>
            <a:off x="4949957" y="5257814"/>
            <a:ext cx="2114286" cy="292086"/>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92827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60970-C269-473D-81F2-6404CD367687}"/>
              </a:ext>
            </a:extLst>
          </p:cNvPr>
          <p:cNvSpPr>
            <a:spLocks noGrp="1"/>
          </p:cNvSpPr>
          <p:nvPr>
            <p:ph type="title"/>
          </p:nvPr>
        </p:nvSpPr>
        <p:spPr/>
        <p:txBody>
          <a:bodyPr/>
          <a:lstStyle/>
          <a:p>
            <a:r>
              <a:rPr lang="en-US" dirty="0"/>
              <a:t>Hope Secure for Eternity</a:t>
            </a:r>
          </a:p>
        </p:txBody>
      </p:sp>
      <p:sp>
        <p:nvSpPr>
          <p:cNvPr id="3" name="Content Placeholder 2">
            <a:extLst>
              <a:ext uri="{FF2B5EF4-FFF2-40B4-BE49-F238E27FC236}">
                <a16:creationId xmlns:a16="http://schemas.microsoft.com/office/drawing/2014/main" id="{38D861BD-7AB2-4765-ABF8-2AF54136D2F8}"/>
              </a:ext>
            </a:extLst>
          </p:cNvPr>
          <p:cNvSpPr>
            <a:spLocks noGrp="1"/>
          </p:cNvSpPr>
          <p:nvPr>
            <p:ph idx="1"/>
          </p:nvPr>
        </p:nvSpPr>
        <p:spPr/>
        <p:txBody>
          <a:bodyPr/>
          <a:lstStyle/>
          <a:p>
            <a:r>
              <a:rPr lang="en-US" dirty="0"/>
              <a:t>What are words and phrases that Peter uses to describe our spiritual inheritance?</a:t>
            </a:r>
          </a:p>
          <a:p>
            <a:r>
              <a:rPr lang="en-US" dirty="0"/>
              <a:t>On what basis can believers know they are secure?</a:t>
            </a:r>
          </a:p>
          <a:p>
            <a:r>
              <a:rPr lang="en-US" dirty="0"/>
              <a:t>What is the place of faith in our spiritual security?</a:t>
            </a:r>
          </a:p>
        </p:txBody>
      </p:sp>
    </p:spTree>
    <p:extLst>
      <p:ext uri="{BB962C8B-B14F-4D97-AF65-F5344CB8AC3E}">
        <p14:creationId xmlns:p14="http://schemas.microsoft.com/office/powerpoint/2010/main" val="390365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68</TotalTime>
  <Words>873</Words>
  <Application>Microsoft Office PowerPoint</Application>
  <PresentationFormat>Widescreen</PresentationFormat>
  <Paragraphs>62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Comic Sans MS</vt:lpstr>
      <vt:lpstr>Office Theme</vt:lpstr>
      <vt:lpstr>The Basis of Our Hope</vt:lpstr>
      <vt:lpstr>Introduction Video</vt:lpstr>
      <vt:lpstr>Remember the time?</vt:lpstr>
      <vt:lpstr>Listen for reasons to praise God.</vt:lpstr>
      <vt:lpstr>Listen for reasons to praise God.</vt:lpstr>
      <vt:lpstr>Hope Based on Jesus’ Redemptive Work</vt:lpstr>
      <vt:lpstr>Hope Based on Jesus’ Redemptive Work</vt:lpstr>
      <vt:lpstr>Listen for a promised inheritance.</vt:lpstr>
      <vt:lpstr>Hope Secure for Eternity</vt:lpstr>
      <vt:lpstr>Hope Secure for Eternity</vt:lpstr>
      <vt:lpstr>Listen for hope, even though you suffer.</vt:lpstr>
      <vt:lpstr>Listen for hope, even though you suffer.</vt:lpstr>
      <vt:lpstr>Hope Displayed through Faith</vt:lpstr>
      <vt:lpstr>Hope Displayed through Faith</vt:lpstr>
      <vt:lpstr>Application</vt:lpstr>
      <vt:lpstr>Application</vt:lpstr>
      <vt:lpstr>Application</vt:lpstr>
      <vt:lpstr>Family Activities</vt:lpstr>
      <vt:lpstr>The Basis of Our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Basis of Our Hope</dc:title>
  <dc:creator>Steve Armstrong</dc:creator>
  <cp:lastModifiedBy>Steve Armstrong</cp:lastModifiedBy>
  <cp:revision>7</cp:revision>
  <dcterms:created xsi:type="dcterms:W3CDTF">2020-05-22T13:52:10Z</dcterms:created>
  <dcterms:modified xsi:type="dcterms:W3CDTF">2020-05-22T15:00:48Z</dcterms:modified>
</cp:coreProperties>
</file>