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mstrong, Stephen (General Math and Science)" initials="AS(MaS" lastIdx="1" clrIdx="0">
    <p:extLst>
      <p:ext uri="{19B8F6BF-5375-455C-9EA6-DF929625EA0E}">
        <p15:presenceInfo xmlns:p15="http://schemas.microsoft.com/office/powerpoint/2012/main" userId="Armstrong, Stephen (General Math and Scienc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11DC60-61B5-4A94-87DA-BBD204CA21BD}" v="4" dt="2021-08-27T14:57:05.9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60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8/27/2021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8/27/2021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8/27/2021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8/27/2021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8/27/2021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8/27/2021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8/27/2021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6.xml"/><Relationship Id="rId5" Type="http://schemas.openxmlformats.org/officeDocument/2006/relationships/hyperlink" Target="https://tinyurl.com/z4r5r3zv" TargetMode="Externa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atch.liberty.edu/media/t/1_ygj67vhl"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atch.liberty.edu/media/t/0_08wvk7z0" TargetMode="External"/><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Sure of the Truth</a:t>
            </a:r>
          </a:p>
        </p:txBody>
      </p:sp>
      <p:sp>
        <p:nvSpPr>
          <p:cNvPr id="3" name="Subtitle 2"/>
          <p:cNvSpPr>
            <a:spLocks noGrp="1"/>
          </p:cNvSpPr>
          <p:nvPr>
            <p:ph type="subTitle" idx="1"/>
          </p:nvPr>
        </p:nvSpPr>
        <p:spPr>
          <a:xfrm>
            <a:off x="1524000" y="3958388"/>
            <a:ext cx="9144000" cy="1299411"/>
          </a:xfrm>
        </p:spPr>
        <p:txBody>
          <a:bodyPr/>
          <a:lstStyle/>
          <a:p>
            <a:r>
              <a:rPr lang="en-US" dirty="0"/>
              <a:t>September 19</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32C37-A7A4-46CC-8980-0D0281AF159B}"/>
              </a:ext>
            </a:extLst>
          </p:cNvPr>
          <p:cNvSpPr>
            <a:spLocks noGrp="1"/>
          </p:cNvSpPr>
          <p:nvPr>
            <p:ph type="title"/>
          </p:nvPr>
        </p:nvSpPr>
        <p:spPr/>
        <p:txBody>
          <a:bodyPr/>
          <a:lstStyle/>
          <a:p>
            <a:pPr algn="l"/>
            <a:r>
              <a:rPr lang="en-US" dirty="0"/>
              <a:t>Listen for where Truth is grounded.</a:t>
            </a:r>
          </a:p>
        </p:txBody>
      </p:sp>
      <p:sp>
        <p:nvSpPr>
          <p:cNvPr id="3" name="Content Placeholder 2">
            <a:extLst>
              <a:ext uri="{FF2B5EF4-FFF2-40B4-BE49-F238E27FC236}">
                <a16:creationId xmlns:a16="http://schemas.microsoft.com/office/drawing/2014/main" id="{DE63765A-BEB9-42C2-AB6B-9EFC0C1CD2FB}"/>
              </a:ext>
            </a:extLst>
          </p:cNvPr>
          <p:cNvSpPr>
            <a:spLocks noGrp="1"/>
          </p:cNvSpPr>
          <p:nvPr>
            <p:ph idx="1"/>
          </p:nvPr>
        </p:nvSpPr>
        <p:spPr/>
        <p:txBody>
          <a:bodyPr/>
          <a:lstStyle/>
          <a:p>
            <a:pPr marL="0" indent="0" algn="ctr">
              <a:buNone/>
            </a:pPr>
            <a:r>
              <a:rPr lang="en-US" dirty="0"/>
              <a:t>1 John 2:22-26 (NIV)   Who is the liar? It is the man who denies that Jesus is the Christ. Such a man is the antichrist--he denies the Father and the Son. 23  No one who denies the Son has the Father; whoever acknowledges the Son has the Father also. 24  See that what you have heard </a:t>
            </a:r>
          </a:p>
        </p:txBody>
      </p:sp>
    </p:spTree>
    <p:extLst>
      <p:ext uri="{BB962C8B-B14F-4D97-AF65-F5344CB8AC3E}">
        <p14:creationId xmlns:p14="http://schemas.microsoft.com/office/powerpoint/2010/main" val="760830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32C37-A7A4-46CC-8980-0D0281AF159B}"/>
              </a:ext>
            </a:extLst>
          </p:cNvPr>
          <p:cNvSpPr>
            <a:spLocks noGrp="1"/>
          </p:cNvSpPr>
          <p:nvPr>
            <p:ph type="title"/>
          </p:nvPr>
        </p:nvSpPr>
        <p:spPr/>
        <p:txBody>
          <a:bodyPr/>
          <a:lstStyle/>
          <a:p>
            <a:pPr algn="l"/>
            <a:r>
              <a:rPr lang="en-US" dirty="0"/>
              <a:t>Listen for where Truth is grounded.</a:t>
            </a:r>
          </a:p>
        </p:txBody>
      </p:sp>
      <p:sp>
        <p:nvSpPr>
          <p:cNvPr id="3" name="Content Placeholder 2">
            <a:extLst>
              <a:ext uri="{FF2B5EF4-FFF2-40B4-BE49-F238E27FC236}">
                <a16:creationId xmlns:a16="http://schemas.microsoft.com/office/drawing/2014/main" id="{DE63765A-BEB9-42C2-AB6B-9EFC0C1CD2FB}"/>
              </a:ext>
            </a:extLst>
          </p:cNvPr>
          <p:cNvSpPr>
            <a:spLocks noGrp="1"/>
          </p:cNvSpPr>
          <p:nvPr>
            <p:ph idx="1"/>
          </p:nvPr>
        </p:nvSpPr>
        <p:spPr>
          <a:xfrm>
            <a:off x="1642593" y="1864262"/>
            <a:ext cx="8906814" cy="4351338"/>
          </a:xfrm>
        </p:spPr>
        <p:txBody>
          <a:bodyPr/>
          <a:lstStyle/>
          <a:p>
            <a:pPr marL="0" indent="0" algn="ctr">
              <a:buNone/>
            </a:pPr>
            <a:r>
              <a:rPr lang="en-US" dirty="0"/>
              <a:t>from the beginning remains in you. If it does, you also will remain in the Son and in the Father. 25  And this is what he promised us--even eternal life. 26  I am writing these things to you about those who are trying to lead you astray.</a:t>
            </a:r>
          </a:p>
        </p:txBody>
      </p:sp>
      <p:pic>
        <p:nvPicPr>
          <p:cNvPr id="4" name="Picture 3">
            <a:extLst>
              <a:ext uri="{FF2B5EF4-FFF2-40B4-BE49-F238E27FC236}">
                <a16:creationId xmlns:a16="http://schemas.microsoft.com/office/drawing/2014/main" id="{75CEF451-E361-4703-ACAA-82797D3595D4}"/>
              </a:ext>
            </a:extLst>
          </p:cNvPr>
          <p:cNvPicPr>
            <a:picLocks noChangeAspect="1"/>
          </p:cNvPicPr>
          <p:nvPr/>
        </p:nvPicPr>
        <p:blipFill>
          <a:blip r:embed="rId2"/>
          <a:stretch>
            <a:fillRect/>
          </a:stretch>
        </p:blipFill>
        <p:spPr>
          <a:xfrm>
            <a:off x="5134095" y="5474145"/>
            <a:ext cx="1923810" cy="31428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83407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73BB0-3548-4CB9-9099-2A4A61B9E3C1}"/>
              </a:ext>
            </a:extLst>
          </p:cNvPr>
          <p:cNvSpPr>
            <a:spLocks noGrp="1"/>
          </p:cNvSpPr>
          <p:nvPr>
            <p:ph type="title"/>
          </p:nvPr>
        </p:nvSpPr>
        <p:spPr/>
        <p:txBody>
          <a:bodyPr/>
          <a:lstStyle/>
          <a:p>
            <a:r>
              <a:rPr lang="en-US" dirty="0"/>
              <a:t>Grounded in Who Jesus Is</a:t>
            </a:r>
          </a:p>
        </p:txBody>
      </p:sp>
      <p:sp>
        <p:nvSpPr>
          <p:cNvPr id="3" name="Content Placeholder 2">
            <a:extLst>
              <a:ext uri="{FF2B5EF4-FFF2-40B4-BE49-F238E27FC236}">
                <a16:creationId xmlns:a16="http://schemas.microsoft.com/office/drawing/2014/main" id="{CA0AFD31-6F28-42BB-82EF-F0B8F0B00108}"/>
              </a:ext>
            </a:extLst>
          </p:cNvPr>
          <p:cNvSpPr>
            <a:spLocks noGrp="1"/>
          </p:cNvSpPr>
          <p:nvPr>
            <p:ph idx="1"/>
          </p:nvPr>
        </p:nvSpPr>
        <p:spPr/>
        <p:txBody>
          <a:bodyPr/>
          <a:lstStyle/>
          <a:p>
            <a:r>
              <a:rPr lang="en-US" dirty="0"/>
              <a:t>Who did John say was a liar? What made one antichrist?</a:t>
            </a:r>
          </a:p>
          <a:p>
            <a:r>
              <a:rPr lang="en-US" dirty="0"/>
              <a:t>What made one an antichrist?  What are the attributes of such a person.</a:t>
            </a:r>
          </a:p>
          <a:p>
            <a:r>
              <a:rPr lang="en-US" dirty="0"/>
              <a:t>Why are some truths about Jesus that for some folks are difficult to grasp or believe?</a:t>
            </a:r>
          </a:p>
        </p:txBody>
      </p:sp>
    </p:spTree>
    <p:extLst>
      <p:ext uri="{BB962C8B-B14F-4D97-AF65-F5344CB8AC3E}">
        <p14:creationId xmlns:p14="http://schemas.microsoft.com/office/powerpoint/2010/main" val="4753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66A0A-5376-4C42-9EBD-43BE95FD24C1}"/>
              </a:ext>
            </a:extLst>
          </p:cNvPr>
          <p:cNvSpPr>
            <a:spLocks noGrp="1"/>
          </p:cNvSpPr>
          <p:nvPr>
            <p:ph type="title"/>
          </p:nvPr>
        </p:nvSpPr>
        <p:spPr/>
        <p:txBody>
          <a:bodyPr/>
          <a:lstStyle/>
          <a:p>
            <a:r>
              <a:rPr lang="en-US" dirty="0"/>
              <a:t>Grounded in Who Jesus Is</a:t>
            </a:r>
          </a:p>
        </p:txBody>
      </p:sp>
      <p:sp>
        <p:nvSpPr>
          <p:cNvPr id="3" name="Content Placeholder 2">
            <a:extLst>
              <a:ext uri="{FF2B5EF4-FFF2-40B4-BE49-F238E27FC236}">
                <a16:creationId xmlns:a16="http://schemas.microsoft.com/office/drawing/2014/main" id="{EFEDD0A6-1327-4DDA-9D95-4B505BAB9621}"/>
              </a:ext>
            </a:extLst>
          </p:cNvPr>
          <p:cNvSpPr>
            <a:spLocks noGrp="1"/>
          </p:cNvSpPr>
          <p:nvPr>
            <p:ph idx="1"/>
          </p:nvPr>
        </p:nvSpPr>
        <p:spPr/>
        <p:txBody>
          <a:bodyPr/>
          <a:lstStyle/>
          <a:p>
            <a:r>
              <a:rPr lang="en-US" dirty="0"/>
              <a:t>What truths do we, as believers, know about Christ? </a:t>
            </a:r>
          </a:p>
          <a:p>
            <a:r>
              <a:rPr lang="en-US" dirty="0"/>
              <a:t>How would you define “eternal life”?</a:t>
            </a:r>
          </a:p>
          <a:p>
            <a:r>
              <a:rPr lang="en-US" dirty="0">
                <a:solidFill>
                  <a:srgbClr val="C00000"/>
                </a:solidFill>
              </a:rPr>
              <a:t>So “eternal death” would be </a:t>
            </a:r>
            <a:r>
              <a:rPr lang="en-US" i="1" dirty="0">
                <a:solidFill>
                  <a:srgbClr val="C00000"/>
                </a:solidFill>
              </a:rPr>
              <a:t>separation</a:t>
            </a:r>
            <a:r>
              <a:rPr lang="en-US" dirty="0">
                <a:solidFill>
                  <a:srgbClr val="C00000"/>
                </a:solidFill>
              </a:rPr>
              <a:t> from God throughout eternity.</a:t>
            </a:r>
          </a:p>
        </p:txBody>
      </p:sp>
    </p:spTree>
    <p:extLst>
      <p:ext uri="{BB962C8B-B14F-4D97-AF65-F5344CB8AC3E}">
        <p14:creationId xmlns:p14="http://schemas.microsoft.com/office/powerpoint/2010/main" val="403505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679CF-58F7-44A1-BCF2-594271D1B4E0}"/>
              </a:ext>
            </a:extLst>
          </p:cNvPr>
          <p:cNvSpPr>
            <a:spLocks noGrp="1"/>
          </p:cNvSpPr>
          <p:nvPr>
            <p:ph type="title"/>
          </p:nvPr>
        </p:nvSpPr>
        <p:spPr/>
        <p:txBody>
          <a:bodyPr/>
          <a:lstStyle/>
          <a:p>
            <a:pPr algn="l"/>
            <a:r>
              <a:rPr lang="en-US" dirty="0"/>
              <a:t>Listen for where Truth leads.</a:t>
            </a:r>
          </a:p>
        </p:txBody>
      </p:sp>
      <p:sp>
        <p:nvSpPr>
          <p:cNvPr id="3" name="Content Placeholder 2">
            <a:extLst>
              <a:ext uri="{FF2B5EF4-FFF2-40B4-BE49-F238E27FC236}">
                <a16:creationId xmlns:a16="http://schemas.microsoft.com/office/drawing/2014/main" id="{CFAE20B5-6B7E-445C-88CC-9D3F27E1977B}"/>
              </a:ext>
            </a:extLst>
          </p:cNvPr>
          <p:cNvSpPr>
            <a:spLocks noGrp="1"/>
          </p:cNvSpPr>
          <p:nvPr>
            <p:ph idx="1"/>
          </p:nvPr>
        </p:nvSpPr>
        <p:spPr>
          <a:xfrm>
            <a:off x="1211150" y="1851383"/>
            <a:ext cx="9769699" cy="4351338"/>
          </a:xfrm>
        </p:spPr>
        <p:txBody>
          <a:bodyPr/>
          <a:lstStyle/>
          <a:p>
            <a:pPr marL="0" indent="0" algn="ctr">
              <a:buNone/>
            </a:pPr>
            <a:r>
              <a:rPr lang="en-US" dirty="0"/>
              <a:t>1 John 2:27-29 (NIV)   As for you, the anointing you received from him remains in you, and you do not need anyone to teach you. But as his anointing teaches you about all things and as that anointing is real, not counterfeit--just as it has taught you, remain in him. </a:t>
            </a:r>
          </a:p>
        </p:txBody>
      </p:sp>
    </p:spTree>
    <p:extLst>
      <p:ext uri="{BB962C8B-B14F-4D97-AF65-F5344CB8AC3E}">
        <p14:creationId xmlns:p14="http://schemas.microsoft.com/office/powerpoint/2010/main" val="1551721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679CF-58F7-44A1-BCF2-594271D1B4E0}"/>
              </a:ext>
            </a:extLst>
          </p:cNvPr>
          <p:cNvSpPr>
            <a:spLocks noGrp="1"/>
          </p:cNvSpPr>
          <p:nvPr>
            <p:ph type="title"/>
          </p:nvPr>
        </p:nvSpPr>
        <p:spPr/>
        <p:txBody>
          <a:bodyPr/>
          <a:lstStyle/>
          <a:p>
            <a:pPr algn="l"/>
            <a:r>
              <a:rPr lang="en-US" dirty="0"/>
              <a:t>Listen for where Truth leads.</a:t>
            </a:r>
          </a:p>
        </p:txBody>
      </p:sp>
      <p:sp>
        <p:nvSpPr>
          <p:cNvPr id="3" name="Content Placeholder 2">
            <a:extLst>
              <a:ext uri="{FF2B5EF4-FFF2-40B4-BE49-F238E27FC236}">
                <a16:creationId xmlns:a16="http://schemas.microsoft.com/office/drawing/2014/main" id="{CFAE20B5-6B7E-445C-88CC-9D3F27E1977B}"/>
              </a:ext>
            </a:extLst>
          </p:cNvPr>
          <p:cNvSpPr>
            <a:spLocks noGrp="1"/>
          </p:cNvSpPr>
          <p:nvPr>
            <p:ph idx="1"/>
          </p:nvPr>
        </p:nvSpPr>
        <p:spPr>
          <a:xfrm>
            <a:off x="1803042" y="1851383"/>
            <a:ext cx="9010381" cy="4351338"/>
          </a:xfrm>
        </p:spPr>
        <p:txBody>
          <a:bodyPr/>
          <a:lstStyle/>
          <a:p>
            <a:pPr marL="0" indent="0" algn="ctr">
              <a:buNone/>
            </a:pPr>
            <a:r>
              <a:rPr lang="en-US" dirty="0"/>
              <a:t>And now, dear children, continue in him, so that when he appears we may be confident and unashamed before him at his coming. 29  If you know that he is righteous, you know that everyone who does what is right has been born of him.</a:t>
            </a:r>
          </a:p>
        </p:txBody>
      </p:sp>
      <p:pic>
        <p:nvPicPr>
          <p:cNvPr id="4" name="Picture 3">
            <a:extLst>
              <a:ext uri="{FF2B5EF4-FFF2-40B4-BE49-F238E27FC236}">
                <a16:creationId xmlns:a16="http://schemas.microsoft.com/office/drawing/2014/main" id="{6FE078DC-3AF5-491A-99FE-2865AB5D8681}"/>
              </a:ext>
            </a:extLst>
          </p:cNvPr>
          <p:cNvPicPr>
            <a:picLocks noChangeAspect="1"/>
          </p:cNvPicPr>
          <p:nvPr/>
        </p:nvPicPr>
        <p:blipFill>
          <a:blip r:embed="rId2"/>
          <a:stretch>
            <a:fillRect/>
          </a:stretch>
        </p:blipFill>
        <p:spPr>
          <a:xfrm>
            <a:off x="5134095" y="5371114"/>
            <a:ext cx="1923810" cy="31428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83761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08F4D-BE91-41FB-8059-E2A094016BD7}"/>
              </a:ext>
            </a:extLst>
          </p:cNvPr>
          <p:cNvSpPr>
            <a:spLocks noGrp="1"/>
          </p:cNvSpPr>
          <p:nvPr>
            <p:ph type="title"/>
          </p:nvPr>
        </p:nvSpPr>
        <p:spPr/>
        <p:txBody>
          <a:bodyPr/>
          <a:lstStyle/>
          <a:p>
            <a:r>
              <a:rPr lang="en-US" dirty="0"/>
              <a:t>Truth Leads to Righteous Living</a:t>
            </a:r>
          </a:p>
        </p:txBody>
      </p:sp>
      <p:sp>
        <p:nvSpPr>
          <p:cNvPr id="3" name="Content Placeholder 2">
            <a:extLst>
              <a:ext uri="{FF2B5EF4-FFF2-40B4-BE49-F238E27FC236}">
                <a16:creationId xmlns:a16="http://schemas.microsoft.com/office/drawing/2014/main" id="{668796C3-B76C-41FC-B8A8-F086888AA107}"/>
              </a:ext>
            </a:extLst>
          </p:cNvPr>
          <p:cNvSpPr>
            <a:spLocks noGrp="1"/>
          </p:cNvSpPr>
          <p:nvPr>
            <p:ph idx="1"/>
          </p:nvPr>
        </p:nvSpPr>
        <p:spPr/>
        <p:txBody>
          <a:bodyPr/>
          <a:lstStyle/>
          <a:p>
            <a:r>
              <a:rPr lang="en-US" dirty="0"/>
              <a:t>On what can believers rely when facing those who would deceive them and lead them away from the truth concerning Jesus? </a:t>
            </a:r>
          </a:p>
          <a:p>
            <a:r>
              <a:rPr lang="en-US" dirty="0"/>
              <a:t>How can believers anticipate Christ’s return with a sense of confidence?</a:t>
            </a:r>
          </a:p>
          <a:p>
            <a:r>
              <a:rPr lang="en-US" dirty="0"/>
              <a:t>What proof can true believers produce to affirm that they have been born of God? </a:t>
            </a:r>
          </a:p>
          <a:p>
            <a:endParaRPr lang="en-US" dirty="0"/>
          </a:p>
        </p:txBody>
      </p:sp>
    </p:spTree>
    <p:extLst>
      <p:ext uri="{BB962C8B-B14F-4D97-AF65-F5344CB8AC3E}">
        <p14:creationId xmlns:p14="http://schemas.microsoft.com/office/powerpoint/2010/main" val="146274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26ACC-FC93-4F0C-A063-32F45B537584}"/>
              </a:ext>
            </a:extLst>
          </p:cNvPr>
          <p:cNvSpPr>
            <a:spLocks noGrp="1"/>
          </p:cNvSpPr>
          <p:nvPr>
            <p:ph type="title"/>
          </p:nvPr>
        </p:nvSpPr>
        <p:spPr/>
        <p:txBody>
          <a:bodyPr/>
          <a:lstStyle/>
          <a:p>
            <a:r>
              <a:rPr lang="en-US" dirty="0"/>
              <a:t>Truth Leads to Righteous Living</a:t>
            </a:r>
          </a:p>
        </p:txBody>
      </p:sp>
      <p:sp>
        <p:nvSpPr>
          <p:cNvPr id="3" name="Content Placeholder 2">
            <a:extLst>
              <a:ext uri="{FF2B5EF4-FFF2-40B4-BE49-F238E27FC236}">
                <a16:creationId xmlns:a16="http://schemas.microsoft.com/office/drawing/2014/main" id="{7166022F-4E78-4310-9F31-DBCD6487C3EB}"/>
              </a:ext>
            </a:extLst>
          </p:cNvPr>
          <p:cNvSpPr>
            <a:spLocks noGrp="1"/>
          </p:cNvSpPr>
          <p:nvPr>
            <p:ph idx="1"/>
          </p:nvPr>
        </p:nvSpPr>
        <p:spPr/>
        <p:txBody>
          <a:bodyPr/>
          <a:lstStyle/>
          <a:p>
            <a:r>
              <a:rPr lang="en-US" dirty="0"/>
              <a:t>How does the Holy Spirit help us discern truth?</a:t>
            </a:r>
          </a:p>
          <a:p>
            <a:r>
              <a:rPr lang="en-US" dirty="0"/>
              <a:t>How can we remain in or have fellowship with Jesus Christ?</a:t>
            </a:r>
          </a:p>
        </p:txBody>
      </p:sp>
    </p:spTree>
    <p:extLst>
      <p:ext uri="{BB962C8B-B14F-4D97-AF65-F5344CB8AC3E}">
        <p14:creationId xmlns:p14="http://schemas.microsoft.com/office/powerpoint/2010/main" val="334065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613378-F868-47A9-B8A9-60A1CDC89E30}"/>
              </a:ext>
            </a:extLst>
          </p:cNvPr>
          <p:cNvSpPr>
            <a:spLocks noGrp="1"/>
          </p:cNvSpPr>
          <p:nvPr>
            <p:ph type="title"/>
          </p:nvPr>
        </p:nvSpPr>
        <p:spPr/>
        <p:txBody>
          <a:bodyPr/>
          <a:lstStyle/>
          <a:p>
            <a:r>
              <a:rPr lang="en-US" dirty="0"/>
              <a:t>Family Discussion Time Video</a:t>
            </a:r>
          </a:p>
        </p:txBody>
      </p:sp>
      <p:pic>
        <p:nvPicPr>
          <p:cNvPr id="6" name="Picture 5" descr="Diagram&#10;&#10;Description automatically generated with low confidence">
            <a:extLst>
              <a:ext uri="{FF2B5EF4-FFF2-40B4-BE49-F238E27FC236}">
                <a16:creationId xmlns:a16="http://schemas.microsoft.com/office/drawing/2014/main" id="{08C39FE6-590C-4C31-A062-5B6B2B70FE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128960">
            <a:off x="1828800" y="2162767"/>
            <a:ext cx="6047570" cy="3381801"/>
          </a:xfrm>
          <a:prstGeom prst="rect">
            <a:avLst/>
          </a:prstGeom>
          <a:ln>
            <a:noFill/>
          </a:ln>
          <a:effectLst>
            <a:outerShdw blurRad="292100" dist="139700" dir="2700000" algn="tl" rotWithShape="0">
              <a:srgbClr val="333333">
                <a:alpha val="65000"/>
              </a:srgbClr>
            </a:outerShdw>
          </a:effectLst>
        </p:spPr>
      </p:pic>
      <p:pic>
        <p:nvPicPr>
          <p:cNvPr id="10" name="Picture 9" descr="Qr code&#10;&#10;Description automatically generated">
            <a:extLst>
              <a:ext uri="{FF2B5EF4-FFF2-40B4-BE49-F238E27FC236}">
                <a16:creationId xmlns:a16="http://schemas.microsoft.com/office/drawing/2014/main" id="{9BB4F432-20F4-418C-946D-FCD604552488}"/>
              </a:ext>
            </a:extLst>
          </p:cNvPr>
          <p:cNvPicPr>
            <a:picLocks noChangeAspect="1"/>
          </p:cNvPicPr>
          <p:nvPr/>
        </p:nvPicPr>
        <p:blipFill>
          <a:blip r:embed="rId3"/>
          <a:stretch>
            <a:fillRect/>
          </a:stretch>
        </p:blipFill>
        <p:spPr>
          <a:xfrm rot="615908">
            <a:off x="8752196" y="2446986"/>
            <a:ext cx="2260009" cy="22395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48389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12481-6167-4924-A8DD-363E0FC269E1}"/>
              </a:ext>
            </a:extLst>
          </p:cNvPr>
          <p:cNvSpPr>
            <a:spLocks noGrp="1"/>
          </p:cNvSpPr>
          <p:nvPr>
            <p:ph type="title"/>
          </p:nvPr>
        </p:nvSpPr>
        <p:spPr/>
        <p:txBody>
          <a:bodyPr/>
          <a:lstStyle/>
          <a:p>
            <a:r>
              <a:rPr lang="en-US" dirty="0"/>
              <a:t>Family Activities</a:t>
            </a:r>
          </a:p>
        </p:txBody>
      </p:sp>
      <p:pic>
        <p:nvPicPr>
          <p:cNvPr id="4" name="Picture 3" descr="Chart&#10;&#10;Description automatically generated">
            <a:extLst>
              <a:ext uri="{FF2B5EF4-FFF2-40B4-BE49-F238E27FC236}">
                <a16:creationId xmlns:a16="http://schemas.microsoft.com/office/drawing/2014/main" id="{DCEF7133-C09B-418F-9842-CAC65D0EEE47}"/>
              </a:ext>
            </a:extLst>
          </p:cNvPr>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7126078" y="1690688"/>
            <a:ext cx="3914641" cy="3617744"/>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pic>
        <p:nvPicPr>
          <p:cNvPr id="6" name="Picture 5">
            <a:extLst>
              <a:ext uri="{FF2B5EF4-FFF2-40B4-BE49-F238E27FC236}">
                <a16:creationId xmlns:a16="http://schemas.microsoft.com/office/drawing/2014/main" id="{D67C0ACD-6586-49EF-8644-980B72E2B2D0}"/>
              </a:ext>
            </a:extLst>
          </p:cNvPr>
          <p:cNvPicPr>
            <a:picLocks noChangeAspect="1"/>
          </p:cNvPicPr>
          <p:nvPr/>
        </p:nvPicPr>
        <p:blipFill>
          <a:blip r:embed="rId3">
            <a:duotone>
              <a:prstClr val="black"/>
              <a:schemeClr val="accent2">
                <a:tint val="45000"/>
                <a:satMod val="400000"/>
              </a:schemeClr>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989524" y="2530182"/>
            <a:ext cx="2485858" cy="3430484"/>
          </a:xfrm>
          <a:prstGeom prst="rect">
            <a:avLst/>
          </a:prstGeom>
          <a:ln>
            <a:noFill/>
          </a:ln>
          <a:effectLst>
            <a:outerShdw blurRad="292100" dist="139700" dir="2700000" algn="tl" rotWithShape="0">
              <a:srgbClr val="333333">
                <a:alpha val="65000"/>
              </a:srgbClr>
            </a:outerShdw>
          </a:effectLst>
        </p:spPr>
      </p:pic>
      <p:sp>
        <p:nvSpPr>
          <p:cNvPr id="7" name="Speech Bubble: Rectangle with Corners Rounded 6">
            <a:extLst>
              <a:ext uri="{FF2B5EF4-FFF2-40B4-BE49-F238E27FC236}">
                <a16:creationId xmlns:a16="http://schemas.microsoft.com/office/drawing/2014/main" id="{EE8571CB-82C0-482F-A598-B1452ED827C7}"/>
              </a:ext>
            </a:extLst>
          </p:cNvPr>
          <p:cNvSpPr/>
          <p:nvPr/>
        </p:nvSpPr>
        <p:spPr>
          <a:xfrm>
            <a:off x="3545751" y="1690688"/>
            <a:ext cx="3782328" cy="2366157"/>
          </a:xfrm>
          <a:prstGeom prst="wedgeRoundRectCallout">
            <a:avLst>
              <a:gd name="adj1" fmla="val -58890"/>
              <a:gd name="adj2" fmla="val 2011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Well, it’s about time to see that lovely crossword puzzle again!  But, if you want the cryptogram, you can go to </a:t>
            </a:r>
            <a:r>
              <a:rPr lang="en-US" dirty="0">
                <a:latin typeface="Comic Sans MS" panose="030F0702030302020204" pitchFamily="66" charset="0"/>
                <a:hlinkClick r:id="rId5"/>
              </a:rPr>
              <a:t>https://tinyurl.com/z4r5r3zv</a:t>
            </a:r>
            <a:r>
              <a:rPr lang="en-US" dirty="0">
                <a:latin typeface="Comic Sans MS" panose="030F0702030302020204" pitchFamily="66" charset="0"/>
              </a:rPr>
              <a:t> There’s some other really great activities, also.</a:t>
            </a:r>
          </a:p>
        </p:txBody>
      </p:sp>
    </p:spTree>
    <p:extLst>
      <p:ext uri="{BB962C8B-B14F-4D97-AF65-F5344CB8AC3E}">
        <p14:creationId xmlns:p14="http://schemas.microsoft.com/office/powerpoint/2010/main" val="1307273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9FAF78-BB47-4154-9052-62168F65D193}"/>
              </a:ext>
            </a:extLst>
          </p:cNvPr>
          <p:cNvSpPr>
            <a:spLocks noGrp="1"/>
          </p:cNvSpPr>
          <p:nvPr>
            <p:ph type="title"/>
          </p:nvPr>
        </p:nvSpPr>
        <p:spPr/>
        <p:txBody>
          <a:bodyPr/>
          <a:lstStyle/>
          <a:p>
            <a:r>
              <a:rPr lang="en-US" dirty="0"/>
              <a:t>Video Introduction</a:t>
            </a:r>
          </a:p>
        </p:txBody>
      </p:sp>
      <p:pic>
        <p:nvPicPr>
          <p:cNvPr id="6" name="Picture 5" descr="A picture containing diagram&#10;&#10;Description automatically generated">
            <a:hlinkClick r:id="rId2"/>
            <a:extLst>
              <a:ext uri="{FF2B5EF4-FFF2-40B4-BE49-F238E27FC236}">
                <a16:creationId xmlns:a16="http://schemas.microsoft.com/office/drawing/2014/main" id="{C704A2FA-77C0-4021-931F-FFE4172DF4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1155" y="1230260"/>
            <a:ext cx="7082512" cy="4854680"/>
          </a:xfrm>
          <a:prstGeom prst="rect">
            <a:avLst/>
          </a:prstGeom>
        </p:spPr>
      </p:pic>
      <p:sp>
        <p:nvSpPr>
          <p:cNvPr id="7" name="TextBox 6">
            <a:extLst>
              <a:ext uri="{FF2B5EF4-FFF2-40B4-BE49-F238E27FC236}">
                <a16:creationId xmlns:a16="http://schemas.microsoft.com/office/drawing/2014/main" id="{8BBD48AB-6DCA-4DFC-92A1-F380AFBDCD56}"/>
              </a:ext>
            </a:extLst>
          </p:cNvPr>
          <p:cNvSpPr txBox="1"/>
          <p:nvPr/>
        </p:nvSpPr>
        <p:spPr>
          <a:xfrm>
            <a:off x="4682290" y="5823330"/>
            <a:ext cx="3140242" cy="523220"/>
          </a:xfrm>
          <a:prstGeom prst="rect">
            <a:avLst/>
          </a:prstGeom>
          <a:noFill/>
        </p:spPr>
        <p:txBody>
          <a:bodyPr wrap="square" rtlCol="0">
            <a:spAutoFit/>
          </a:bodyPr>
          <a:lstStyle/>
          <a:p>
            <a:pPr algn="ctr"/>
            <a:r>
              <a:rPr lang="en-US" sz="2800" dirty="0">
                <a:hlinkClick r:id="rId2"/>
              </a:rPr>
              <a:t>View Video</a:t>
            </a:r>
            <a:endParaRPr lang="en-US" sz="2800" dirty="0"/>
          </a:p>
        </p:txBody>
      </p:sp>
    </p:spTree>
    <p:extLst>
      <p:ext uri="{BB962C8B-B14F-4D97-AF65-F5344CB8AC3E}">
        <p14:creationId xmlns:p14="http://schemas.microsoft.com/office/powerpoint/2010/main" val="3373620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Sure of the Truth</a:t>
            </a:r>
          </a:p>
        </p:txBody>
      </p:sp>
      <p:sp>
        <p:nvSpPr>
          <p:cNvPr id="3" name="Subtitle 2"/>
          <p:cNvSpPr>
            <a:spLocks noGrp="1"/>
          </p:cNvSpPr>
          <p:nvPr>
            <p:ph type="subTitle" idx="1"/>
          </p:nvPr>
        </p:nvSpPr>
        <p:spPr>
          <a:xfrm>
            <a:off x="1524000" y="3958388"/>
            <a:ext cx="9144000" cy="1299411"/>
          </a:xfrm>
        </p:spPr>
        <p:txBody>
          <a:bodyPr/>
          <a:lstStyle/>
          <a:p>
            <a:r>
              <a:rPr lang="en-US" dirty="0"/>
              <a:t>September 19</a:t>
            </a:r>
          </a:p>
        </p:txBody>
      </p:sp>
    </p:spTree>
    <p:extLst>
      <p:ext uri="{BB962C8B-B14F-4D97-AF65-F5344CB8AC3E}">
        <p14:creationId xmlns:p14="http://schemas.microsoft.com/office/powerpoint/2010/main" val="1555498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886723-9E35-46FE-963B-B10C3397D85C}"/>
              </a:ext>
            </a:extLst>
          </p:cNvPr>
          <p:cNvSpPr>
            <a:spLocks noGrp="1"/>
          </p:cNvSpPr>
          <p:nvPr>
            <p:ph type="title"/>
          </p:nvPr>
        </p:nvSpPr>
        <p:spPr/>
        <p:txBody>
          <a:bodyPr/>
          <a:lstStyle/>
          <a:p>
            <a:r>
              <a:rPr lang="en-US" dirty="0"/>
              <a:t>Remember that claim?</a:t>
            </a:r>
          </a:p>
        </p:txBody>
      </p:sp>
      <p:sp>
        <p:nvSpPr>
          <p:cNvPr id="4" name="Content Placeholder 3">
            <a:extLst>
              <a:ext uri="{FF2B5EF4-FFF2-40B4-BE49-F238E27FC236}">
                <a16:creationId xmlns:a16="http://schemas.microsoft.com/office/drawing/2014/main" id="{05757214-4D90-4BA4-B96D-3259D556E2B3}"/>
              </a:ext>
            </a:extLst>
          </p:cNvPr>
          <p:cNvSpPr>
            <a:spLocks noGrp="1"/>
          </p:cNvSpPr>
          <p:nvPr>
            <p:ph idx="1"/>
          </p:nvPr>
        </p:nvSpPr>
        <p:spPr/>
        <p:txBody>
          <a:bodyPr/>
          <a:lstStyle/>
          <a:p>
            <a:r>
              <a:rPr lang="en-US" dirty="0"/>
              <a:t>What is something you read on the internet that turned out not to be true?</a:t>
            </a:r>
          </a:p>
          <a:p>
            <a:r>
              <a:rPr lang="en-US" dirty="0">
                <a:solidFill>
                  <a:srgbClr val="C00000"/>
                </a:solidFill>
              </a:rPr>
              <a:t>Now days there is much confusion about what is true.</a:t>
            </a:r>
          </a:p>
          <a:p>
            <a:pPr lvl="1"/>
            <a:r>
              <a:rPr lang="en-US" dirty="0">
                <a:solidFill>
                  <a:srgbClr val="C00000"/>
                </a:solidFill>
              </a:rPr>
              <a:t>Today we will study John’s comments on Truth</a:t>
            </a:r>
          </a:p>
          <a:p>
            <a:pPr lvl="1"/>
            <a:r>
              <a:rPr lang="en-US" dirty="0">
                <a:solidFill>
                  <a:srgbClr val="C00000"/>
                </a:solidFill>
              </a:rPr>
              <a:t>We will conclude that Truth is found in Jesus alone.</a:t>
            </a:r>
          </a:p>
          <a:p>
            <a:endParaRPr lang="en-US" dirty="0"/>
          </a:p>
        </p:txBody>
      </p:sp>
      <p:grpSp>
        <p:nvGrpSpPr>
          <p:cNvPr id="11" name="Group 10">
            <a:extLst>
              <a:ext uri="{FF2B5EF4-FFF2-40B4-BE49-F238E27FC236}">
                <a16:creationId xmlns:a16="http://schemas.microsoft.com/office/drawing/2014/main" id="{4A65A1BA-1097-4832-B54D-B785C04EF6FA}"/>
              </a:ext>
            </a:extLst>
          </p:cNvPr>
          <p:cNvGrpSpPr/>
          <p:nvPr/>
        </p:nvGrpSpPr>
        <p:grpSpPr>
          <a:xfrm>
            <a:off x="1742108" y="3003807"/>
            <a:ext cx="8876018" cy="3067786"/>
            <a:chOff x="1742108" y="3003807"/>
            <a:chExt cx="8876018" cy="3067786"/>
          </a:xfrm>
        </p:grpSpPr>
        <p:pic>
          <p:nvPicPr>
            <p:cNvPr id="8" name="Picture 7" descr="A picture containing antenna&#10;&#10;Description automatically generated">
              <a:extLst>
                <a:ext uri="{FF2B5EF4-FFF2-40B4-BE49-F238E27FC236}">
                  <a16:creationId xmlns:a16="http://schemas.microsoft.com/office/drawing/2014/main" id="{F71B845C-1690-4889-A79A-1957765418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742108" y="3327400"/>
              <a:ext cx="2126892" cy="1651000"/>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B5E9BC49-70CE-4523-8AB1-AF168472BD5A}"/>
                </a:ext>
              </a:extLst>
            </p:cNvPr>
            <p:cNvSpPr txBox="1"/>
            <p:nvPr/>
          </p:nvSpPr>
          <p:spPr>
            <a:xfrm>
              <a:off x="2034208" y="4001294"/>
              <a:ext cx="2639392" cy="923330"/>
            </a:xfrm>
            <a:prstGeom prst="rect">
              <a:avLst/>
            </a:prstGeom>
            <a:noFill/>
          </p:spPr>
          <p:txBody>
            <a:bodyPr wrap="square" rtlCol="0">
              <a:spAutoFit/>
            </a:bodyPr>
            <a:lstStyle/>
            <a:p>
              <a:pPr algn="ctr"/>
              <a:r>
                <a:rPr lang="en-US" b="1" dirty="0">
                  <a:solidFill>
                    <a:srgbClr val="C00000"/>
                  </a:solidFill>
                </a:rPr>
                <a:t>Free TV with</a:t>
              </a:r>
              <a:br>
                <a:rPr lang="en-US" b="1" dirty="0">
                  <a:solidFill>
                    <a:srgbClr val="C00000"/>
                  </a:solidFill>
                </a:rPr>
              </a:br>
              <a:r>
                <a:rPr lang="en-US" b="1" dirty="0">
                  <a:solidFill>
                    <a:srgbClr val="C00000"/>
                  </a:solidFill>
                </a:rPr>
                <a:t>this Antenna</a:t>
              </a:r>
              <a:br>
                <a:rPr lang="en-US" b="1" dirty="0">
                  <a:solidFill>
                    <a:srgbClr val="C00000"/>
                  </a:solidFill>
                </a:rPr>
              </a:br>
              <a:r>
                <a:rPr lang="en-US" b="1" dirty="0">
                  <a:solidFill>
                    <a:srgbClr val="C00000"/>
                  </a:solidFill>
                </a:rPr>
                <a:t>$19.99</a:t>
              </a:r>
            </a:p>
          </p:txBody>
        </p:sp>
        <p:pic>
          <p:nvPicPr>
            <p:cNvPr id="12" name="Picture 4" descr="Elvis Presley clipart">
              <a:extLst>
                <a:ext uri="{FF2B5EF4-FFF2-40B4-BE49-F238E27FC236}">
                  <a16:creationId xmlns:a16="http://schemas.microsoft.com/office/drawing/2014/main" id="{77C6F7EB-0B8B-44BA-A2D1-2B9EDE6C9D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3385" y="3003807"/>
              <a:ext cx="1996715" cy="19990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907BEE9-200C-433B-86BB-45BDC575C69C}"/>
                </a:ext>
              </a:extLst>
            </p:cNvPr>
            <p:cNvSpPr txBox="1"/>
            <p:nvPr/>
          </p:nvSpPr>
          <p:spPr>
            <a:xfrm>
              <a:off x="4851400" y="5148263"/>
              <a:ext cx="2298700" cy="923330"/>
            </a:xfrm>
            <a:prstGeom prst="rect">
              <a:avLst/>
            </a:prstGeom>
            <a:noFill/>
          </p:spPr>
          <p:txBody>
            <a:bodyPr wrap="square" rtlCol="0">
              <a:spAutoFit/>
            </a:bodyPr>
            <a:lstStyle/>
            <a:p>
              <a:pPr algn="ctr"/>
              <a:r>
                <a:rPr lang="en-US" b="1" dirty="0">
                  <a:solidFill>
                    <a:srgbClr val="C00000"/>
                  </a:solidFill>
                </a:rPr>
                <a:t>Alive</a:t>
              </a:r>
              <a:r>
                <a:rPr lang="en-US" dirty="0"/>
                <a:t> </a:t>
              </a:r>
              <a:r>
                <a:rPr lang="en-US" b="1" dirty="0">
                  <a:solidFill>
                    <a:srgbClr val="C00000"/>
                  </a:solidFill>
                </a:rPr>
                <a:t>and on</a:t>
              </a:r>
              <a:br>
                <a:rPr lang="en-US" b="1" dirty="0">
                  <a:solidFill>
                    <a:srgbClr val="C00000"/>
                  </a:solidFill>
                </a:rPr>
              </a:br>
              <a:r>
                <a:rPr lang="en-US" b="1" dirty="0">
                  <a:solidFill>
                    <a:srgbClr val="C00000"/>
                  </a:solidFill>
                </a:rPr>
                <a:t>life support in</a:t>
              </a:r>
              <a:br>
                <a:rPr lang="en-US" b="1" dirty="0">
                  <a:solidFill>
                    <a:srgbClr val="C00000"/>
                  </a:solidFill>
                </a:rPr>
              </a:br>
              <a:r>
                <a:rPr lang="en-US" b="1" dirty="0">
                  <a:solidFill>
                    <a:srgbClr val="C00000"/>
                  </a:solidFill>
                </a:rPr>
                <a:t>Hawaii</a:t>
              </a:r>
            </a:p>
          </p:txBody>
        </p:sp>
        <p:pic>
          <p:nvPicPr>
            <p:cNvPr id="1030" name="Picture 6" descr="Microwave Oven clipart">
              <a:extLst>
                <a:ext uri="{FF2B5EF4-FFF2-40B4-BE49-F238E27FC236}">
                  <a16:creationId xmlns:a16="http://schemas.microsoft.com/office/drawing/2014/main" id="{49EF4AE0-50A8-48E5-8BD8-45E19FF0FE2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38710" y="3315921"/>
              <a:ext cx="2479416" cy="19990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A2657742-6944-4FAA-A329-193C2068267C}"/>
                </a:ext>
              </a:extLst>
            </p:cNvPr>
            <p:cNvSpPr txBox="1"/>
            <p:nvPr/>
          </p:nvSpPr>
          <p:spPr>
            <a:xfrm>
              <a:off x="8319426" y="5149256"/>
              <a:ext cx="2298700" cy="646331"/>
            </a:xfrm>
            <a:prstGeom prst="rect">
              <a:avLst/>
            </a:prstGeom>
            <a:noFill/>
          </p:spPr>
          <p:txBody>
            <a:bodyPr wrap="square" rtlCol="0">
              <a:spAutoFit/>
            </a:bodyPr>
            <a:lstStyle/>
            <a:p>
              <a:pPr algn="ctr"/>
              <a:r>
                <a:rPr lang="en-US" b="1" dirty="0">
                  <a:solidFill>
                    <a:srgbClr val="C00000"/>
                  </a:solidFill>
                </a:rPr>
                <a:t>Microwave Ovens</a:t>
              </a:r>
              <a:br>
                <a:rPr lang="en-US" b="1" dirty="0">
                  <a:solidFill>
                    <a:srgbClr val="C00000"/>
                  </a:solidFill>
                </a:rPr>
              </a:br>
              <a:r>
                <a:rPr lang="en-US" b="1" dirty="0">
                  <a:solidFill>
                    <a:srgbClr val="C00000"/>
                  </a:solidFill>
                </a:rPr>
                <a:t>Are Killing Us</a:t>
              </a:r>
            </a:p>
          </p:txBody>
        </p:sp>
      </p:grpSp>
    </p:spTree>
    <p:extLst>
      <p:ext uri="{BB962C8B-B14F-4D97-AF65-F5344CB8AC3E}">
        <p14:creationId xmlns:p14="http://schemas.microsoft.com/office/powerpoint/2010/main" val="288353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9C906-AB32-45EE-B9E8-D8EF35417058}"/>
              </a:ext>
            </a:extLst>
          </p:cNvPr>
          <p:cNvSpPr>
            <a:spLocks noGrp="1"/>
          </p:cNvSpPr>
          <p:nvPr>
            <p:ph type="title"/>
          </p:nvPr>
        </p:nvSpPr>
        <p:spPr/>
        <p:txBody>
          <a:bodyPr/>
          <a:lstStyle/>
          <a:p>
            <a:pPr algn="l"/>
            <a:r>
              <a:rPr lang="en-US" dirty="0"/>
              <a:t>Listen for a warning.</a:t>
            </a:r>
          </a:p>
        </p:txBody>
      </p:sp>
      <p:sp>
        <p:nvSpPr>
          <p:cNvPr id="3" name="Content Placeholder 2">
            <a:extLst>
              <a:ext uri="{FF2B5EF4-FFF2-40B4-BE49-F238E27FC236}">
                <a16:creationId xmlns:a16="http://schemas.microsoft.com/office/drawing/2014/main" id="{60783022-4AC9-4736-A8C5-9B5994CA8617}"/>
              </a:ext>
            </a:extLst>
          </p:cNvPr>
          <p:cNvSpPr>
            <a:spLocks noGrp="1"/>
          </p:cNvSpPr>
          <p:nvPr>
            <p:ph idx="1"/>
          </p:nvPr>
        </p:nvSpPr>
        <p:spPr/>
        <p:txBody>
          <a:bodyPr>
            <a:normAutofit/>
          </a:bodyPr>
          <a:lstStyle/>
          <a:p>
            <a:pPr marL="0" indent="0" algn="ctr">
              <a:buNone/>
            </a:pPr>
            <a:r>
              <a:rPr lang="en-US" dirty="0"/>
              <a:t>1 John 2:18-21 (NIV)   Dear children, this is the last hour; and as you have heard that the antichrist is coming, even now many antichrists have come. This is how we know it is the last hour. 19  They went out from us, but they did not really belong to us. For if they had belonged to us, they would have remained with us; </a:t>
            </a:r>
          </a:p>
        </p:txBody>
      </p:sp>
    </p:spTree>
    <p:extLst>
      <p:ext uri="{BB962C8B-B14F-4D97-AF65-F5344CB8AC3E}">
        <p14:creationId xmlns:p14="http://schemas.microsoft.com/office/powerpoint/2010/main" val="344495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9C906-AB32-45EE-B9E8-D8EF35417058}"/>
              </a:ext>
            </a:extLst>
          </p:cNvPr>
          <p:cNvSpPr>
            <a:spLocks noGrp="1"/>
          </p:cNvSpPr>
          <p:nvPr>
            <p:ph type="title"/>
          </p:nvPr>
        </p:nvSpPr>
        <p:spPr/>
        <p:txBody>
          <a:bodyPr/>
          <a:lstStyle/>
          <a:p>
            <a:pPr algn="l"/>
            <a:r>
              <a:rPr lang="en-US" dirty="0"/>
              <a:t>Listen for a warning.</a:t>
            </a:r>
          </a:p>
        </p:txBody>
      </p:sp>
      <p:sp>
        <p:nvSpPr>
          <p:cNvPr id="3" name="Content Placeholder 2">
            <a:extLst>
              <a:ext uri="{FF2B5EF4-FFF2-40B4-BE49-F238E27FC236}">
                <a16:creationId xmlns:a16="http://schemas.microsoft.com/office/drawing/2014/main" id="{60783022-4AC9-4736-A8C5-9B5994CA8617}"/>
              </a:ext>
            </a:extLst>
          </p:cNvPr>
          <p:cNvSpPr>
            <a:spLocks noGrp="1"/>
          </p:cNvSpPr>
          <p:nvPr>
            <p:ph idx="1"/>
          </p:nvPr>
        </p:nvSpPr>
        <p:spPr/>
        <p:txBody>
          <a:bodyPr>
            <a:normAutofit/>
          </a:bodyPr>
          <a:lstStyle/>
          <a:p>
            <a:pPr marL="0" indent="0" algn="ctr">
              <a:buNone/>
            </a:pPr>
            <a:r>
              <a:rPr lang="en-US" dirty="0"/>
              <a:t>but their going showed that none of them belonged to us. 20  But you have an anointing from the Holy One, and all of you know the truth. 21  I do not write to you because you do not know the truth, but because you do know it and because no lie comes from the truth.</a:t>
            </a:r>
          </a:p>
        </p:txBody>
      </p:sp>
      <p:pic>
        <p:nvPicPr>
          <p:cNvPr id="5" name="Picture 4">
            <a:extLst>
              <a:ext uri="{FF2B5EF4-FFF2-40B4-BE49-F238E27FC236}">
                <a16:creationId xmlns:a16="http://schemas.microsoft.com/office/drawing/2014/main" id="{E4629A2C-0DAB-4714-90E2-F995A671C7B4}"/>
              </a:ext>
            </a:extLst>
          </p:cNvPr>
          <p:cNvPicPr>
            <a:picLocks noChangeAspect="1"/>
          </p:cNvPicPr>
          <p:nvPr/>
        </p:nvPicPr>
        <p:blipFill>
          <a:blip r:embed="rId2"/>
          <a:stretch>
            <a:fillRect/>
          </a:stretch>
        </p:blipFill>
        <p:spPr>
          <a:xfrm>
            <a:off x="5134095" y="5293841"/>
            <a:ext cx="1923810" cy="31428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72472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2E9AC-C797-4488-8ED6-B013CE265BD0}"/>
              </a:ext>
            </a:extLst>
          </p:cNvPr>
          <p:cNvSpPr>
            <a:spLocks noGrp="1"/>
          </p:cNvSpPr>
          <p:nvPr>
            <p:ph type="title"/>
          </p:nvPr>
        </p:nvSpPr>
        <p:spPr/>
        <p:txBody>
          <a:bodyPr/>
          <a:lstStyle/>
          <a:p>
            <a:r>
              <a:rPr lang="en-US" dirty="0"/>
              <a:t>Anchored in the Faith</a:t>
            </a:r>
          </a:p>
        </p:txBody>
      </p:sp>
      <p:sp>
        <p:nvSpPr>
          <p:cNvPr id="3" name="Content Placeholder 2">
            <a:extLst>
              <a:ext uri="{FF2B5EF4-FFF2-40B4-BE49-F238E27FC236}">
                <a16:creationId xmlns:a16="http://schemas.microsoft.com/office/drawing/2014/main" id="{BE0B7ECD-BBD2-487E-A0F7-412B6B4CDCE8}"/>
              </a:ext>
            </a:extLst>
          </p:cNvPr>
          <p:cNvSpPr>
            <a:spLocks noGrp="1"/>
          </p:cNvSpPr>
          <p:nvPr>
            <p:ph idx="1"/>
          </p:nvPr>
        </p:nvSpPr>
        <p:spPr/>
        <p:txBody>
          <a:bodyPr/>
          <a:lstStyle/>
          <a:p>
            <a:r>
              <a:rPr lang="en-US" dirty="0"/>
              <a:t>What might John mean by the phrase “It is the last time” or “last hour”? </a:t>
            </a:r>
          </a:p>
          <a:p>
            <a:r>
              <a:rPr lang="en-US" dirty="0"/>
              <a:t>What makes you think that we are living in the last hour today? </a:t>
            </a:r>
          </a:p>
          <a:p>
            <a:r>
              <a:rPr lang="en-US" dirty="0"/>
              <a:t>By what term did he identify those who opposed Christ and His church?</a:t>
            </a:r>
          </a:p>
          <a:p>
            <a:r>
              <a:rPr lang="en-US" dirty="0"/>
              <a:t>What antichrists are among us today? </a:t>
            </a:r>
          </a:p>
        </p:txBody>
      </p:sp>
    </p:spTree>
    <p:extLst>
      <p:ext uri="{BB962C8B-B14F-4D97-AF65-F5344CB8AC3E}">
        <p14:creationId xmlns:p14="http://schemas.microsoft.com/office/powerpoint/2010/main" val="1300959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49D4C-5064-4769-83F8-A488A0F8436B}"/>
              </a:ext>
            </a:extLst>
          </p:cNvPr>
          <p:cNvSpPr>
            <a:spLocks noGrp="1"/>
          </p:cNvSpPr>
          <p:nvPr>
            <p:ph type="title"/>
          </p:nvPr>
        </p:nvSpPr>
        <p:spPr/>
        <p:txBody>
          <a:bodyPr/>
          <a:lstStyle/>
          <a:p>
            <a:r>
              <a:rPr lang="en-US" dirty="0"/>
              <a:t>Anchored in the Faith</a:t>
            </a:r>
          </a:p>
        </p:txBody>
      </p:sp>
      <p:sp>
        <p:nvSpPr>
          <p:cNvPr id="3" name="Content Placeholder 2">
            <a:extLst>
              <a:ext uri="{FF2B5EF4-FFF2-40B4-BE49-F238E27FC236}">
                <a16:creationId xmlns:a16="http://schemas.microsoft.com/office/drawing/2014/main" id="{5B487B6F-49B5-4028-BE99-0B1E87476E0C}"/>
              </a:ext>
            </a:extLst>
          </p:cNvPr>
          <p:cNvSpPr>
            <a:spLocks noGrp="1"/>
          </p:cNvSpPr>
          <p:nvPr>
            <p:ph idx="1"/>
          </p:nvPr>
        </p:nvSpPr>
        <p:spPr/>
        <p:txBody>
          <a:bodyPr/>
          <a:lstStyle/>
          <a:p>
            <a:r>
              <a:rPr lang="en-US" dirty="0"/>
              <a:t>What conclusion did John draw about those who voluntarily withdrew from the fellowship of believers? </a:t>
            </a:r>
          </a:p>
          <a:p>
            <a:r>
              <a:rPr lang="en-US" dirty="0"/>
              <a:t>What did John’s readers have that made them different from those who left. </a:t>
            </a:r>
          </a:p>
        </p:txBody>
      </p:sp>
    </p:spTree>
    <p:extLst>
      <p:ext uri="{BB962C8B-B14F-4D97-AF65-F5344CB8AC3E}">
        <p14:creationId xmlns:p14="http://schemas.microsoft.com/office/powerpoint/2010/main" val="514436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B2D3A-C7F0-43A7-94EC-43E87FE84DD1}"/>
              </a:ext>
            </a:extLst>
          </p:cNvPr>
          <p:cNvSpPr>
            <a:spLocks noGrp="1"/>
          </p:cNvSpPr>
          <p:nvPr>
            <p:ph type="title"/>
          </p:nvPr>
        </p:nvSpPr>
        <p:spPr/>
        <p:txBody>
          <a:bodyPr/>
          <a:lstStyle/>
          <a:p>
            <a:r>
              <a:rPr lang="en-US" dirty="0"/>
              <a:t>Anchored in the Faith</a:t>
            </a:r>
          </a:p>
        </p:txBody>
      </p:sp>
      <p:grpSp>
        <p:nvGrpSpPr>
          <p:cNvPr id="8" name="Group 7">
            <a:extLst>
              <a:ext uri="{FF2B5EF4-FFF2-40B4-BE49-F238E27FC236}">
                <a16:creationId xmlns:a16="http://schemas.microsoft.com/office/drawing/2014/main" id="{BC2191AC-AC0F-4D35-A05E-68583D512A95}"/>
              </a:ext>
            </a:extLst>
          </p:cNvPr>
          <p:cNvGrpSpPr/>
          <p:nvPr/>
        </p:nvGrpSpPr>
        <p:grpSpPr>
          <a:xfrm>
            <a:off x="3440342" y="1784555"/>
            <a:ext cx="5311314" cy="3964783"/>
            <a:chOff x="3440342" y="1784555"/>
            <a:chExt cx="5311314" cy="3964783"/>
          </a:xfrm>
        </p:grpSpPr>
        <p:pic>
          <p:nvPicPr>
            <p:cNvPr id="5" name="Picture 4" descr="A picture containing text, sky, outdoor, sign&#10;&#10;Description automatically generated">
              <a:extLst>
                <a:ext uri="{FF2B5EF4-FFF2-40B4-BE49-F238E27FC236}">
                  <a16:creationId xmlns:a16="http://schemas.microsoft.com/office/drawing/2014/main" id="{522B8908-9594-414B-A14F-E2982EC85E44}"/>
                </a:ext>
              </a:extLst>
            </p:cNvPr>
            <p:cNvPicPr>
              <a:picLocks noChangeAspect="1"/>
            </p:cNvPicPr>
            <p:nvPr/>
          </p:nvPicPr>
          <p:blipFill>
            <a:blip r:embed="rId2"/>
            <a:stretch>
              <a:fillRect/>
            </a:stretch>
          </p:blipFill>
          <p:spPr>
            <a:xfrm>
              <a:off x="3715047" y="2019476"/>
              <a:ext cx="4761905" cy="2819048"/>
            </a:xfrm>
            <a:prstGeom prst="rect">
              <a:avLst/>
            </a:prstGeom>
          </p:spPr>
        </p:pic>
        <p:pic>
          <p:nvPicPr>
            <p:cNvPr id="7" name="Picture 6" descr="Shape&#10;&#10;Description automatically generated with medium confidence">
              <a:hlinkClick r:id="rId3"/>
              <a:extLst>
                <a:ext uri="{FF2B5EF4-FFF2-40B4-BE49-F238E27FC236}">
                  <a16:creationId xmlns:a16="http://schemas.microsoft.com/office/drawing/2014/main" id="{0D74AA9D-B547-4C75-9E88-B499CFD7F4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0342" y="1784555"/>
              <a:ext cx="5311314" cy="3964783"/>
            </a:xfrm>
            <a:prstGeom prst="rect">
              <a:avLst/>
            </a:prstGeom>
          </p:spPr>
        </p:pic>
      </p:grpSp>
      <p:sp>
        <p:nvSpPr>
          <p:cNvPr id="9" name="TextBox 8">
            <a:extLst>
              <a:ext uri="{FF2B5EF4-FFF2-40B4-BE49-F238E27FC236}">
                <a16:creationId xmlns:a16="http://schemas.microsoft.com/office/drawing/2014/main" id="{4A0CAB33-6B96-454E-95B9-B6787F3AD509}"/>
              </a:ext>
            </a:extLst>
          </p:cNvPr>
          <p:cNvSpPr txBox="1"/>
          <p:nvPr/>
        </p:nvSpPr>
        <p:spPr>
          <a:xfrm>
            <a:off x="4224270" y="5749338"/>
            <a:ext cx="3966693" cy="461665"/>
          </a:xfrm>
          <a:prstGeom prst="rect">
            <a:avLst/>
          </a:prstGeom>
          <a:noFill/>
        </p:spPr>
        <p:txBody>
          <a:bodyPr wrap="square" rtlCol="0">
            <a:spAutoFit/>
          </a:bodyPr>
          <a:lstStyle/>
          <a:p>
            <a:pPr algn="ctr"/>
            <a:r>
              <a:rPr lang="en-US" sz="2400" dirty="0">
                <a:hlinkClick r:id="rId3"/>
              </a:rPr>
              <a:t>View Video</a:t>
            </a:r>
            <a:endParaRPr lang="en-US" sz="2400" dirty="0"/>
          </a:p>
        </p:txBody>
      </p:sp>
    </p:spTree>
    <p:extLst>
      <p:ext uri="{BB962C8B-B14F-4D97-AF65-F5344CB8AC3E}">
        <p14:creationId xmlns:p14="http://schemas.microsoft.com/office/powerpoint/2010/main" val="1727373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FC5C9F-75D2-4D6E-AFC7-92849D791203}"/>
              </a:ext>
            </a:extLst>
          </p:cNvPr>
          <p:cNvSpPr>
            <a:spLocks noGrp="1"/>
          </p:cNvSpPr>
          <p:nvPr>
            <p:ph type="title"/>
          </p:nvPr>
        </p:nvSpPr>
        <p:spPr/>
        <p:txBody>
          <a:bodyPr/>
          <a:lstStyle/>
          <a:p>
            <a:r>
              <a:rPr lang="en-US" dirty="0"/>
              <a:t>Anchored in the Faith</a:t>
            </a:r>
          </a:p>
        </p:txBody>
      </p:sp>
      <p:sp>
        <p:nvSpPr>
          <p:cNvPr id="4" name="Content Placeholder 3">
            <a:extLst>
              <a:ext uri="{FF2B5EF4-FFF2-40B4-BE49-F238E27FC236}">
                <a16:creationId xmlns:a16="http://schemas.microsoft.com/office/drawing/2014/main" id="{4EA8BF05-0C43-4A50-AF72-294F76DB79E5}"/>
              </a:ext>
            </a:extLst>
          </p:cNvPr>
          <p:cNvSpPr>
            <a:spLocks noGrp="1"/>
          </p:cNvSpPr>
          <p:nvPr>
            <p:ph idx="1"/>
          </p:nvPr>
        </p:nvSpPr>
        <p:spPr/>
        <p:txBody>
          <a:bodyPr/>
          <a:lstStyle/>
          <a:p>
            <a:r>
              <a:rPr lang="en-US" dirty="0"/>
              <a:t>Let’s review the ways … </a:t>
            </a:r>
          </a:p>
          <a:p>
            <a:pPr lvl="1"/>
            <a:r>
              <a:rPr lang="en-US" b="1" dirty="0">
                <a:solidFill>
                  <a:srgbClr val="C00000"/>
                </a:solidFill>
              </a:rPr>
              <a:t>Add</a:t>
            </a:r>
            <a:r>
              <a:rPr lang="en-US" dirty="0">
                <a:solidFill>
                  <a:srgbClr val="C00000"/>
                </a:solidFill>
              </a:rPr>
              <a:t> to scripture with other books, writings, so called “new truth”</a:t>
            </a:r>
          </a:p>
          <a:p>
            <a:pPr lvl="1"/>
            <a:r>
              <a:rPr lang="en-US" b="1" dirty="0">
                <a:solidFill>
                  <a:srgbClr val="C00000"/>
                </a:solidFill>
              </a:rPr>
              <a:t>Subtract</a:t>
            </a:r>
            <a:r>
              <a:rPr lang="en-US" dirty="0">
                <a:solidFill>
                  <a:srgbClr val="C00000"/>
                </a:solidFill>
              </a:rPr>
              <a:t> from deity of Christ … only a man, just a good teacher, just a prophet</a:t>
            </a:r>
          </a:p>
          <a:p>
            <a:pPr lvl="1"/>
            <a:r>
              <a:rPr lang="en-US" b="1" dirty="0">
                <a:solidFill>
                  <a:srgbClr val="C00000"/>
                </a:solidFill>
              </a:rPr>
              <a:t>Multiply</a:t>
            </a:r>
            <a:r>
              <a:rPr lang="en-US" dirty="0">
                <a:solidFill>
                  <a:srgbClr val="C00000"/>
                </a:solidFill>
              </a:rPr>
              <a:t> requirement of good works to earn salvation</a:t>
            </a:r>
          </a:p>
          <a:p>
            <a:pPr lvl="1"/>
            <a:r>
              <a:rPr lang="en-US" b="1" dirty="0">
                <a:solidFill>
                  <a:srgbClr val="C00000"/>
                </a:solidFill>
              </a:rPr>
              <a:t>Divide</a:t>
            </a:r>
            <a:r>
              <a:rPr lang="en-US" dirty="0">
                <a:solidFill>
                  <a:srgbClr val="C00000"/>
                </a:solidFill>
              </a:rPr>
              <a:t> factions amongst believers</a:t>
            </a:r>
          </a:p>
          <a:p>
            <a:pPr lvl="1"/>
            <a:endParaRPr lang="en-US" dirty="0"/>
          </a:p>
        </p:txBody>
      </p:sp>
    </p:spTree>
    <p:extLst>
      <p:ext uri="{BB962C8B-B14F-4D97-AF65-F5344CB8AC3E}">
        <p14:creationId xmlns:p14="http://schemas.microsoft.com/office/powerpoint/2010/main" val="33834023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68F1030B4876842BFCB8BD477E49967" ma:contentTypeVersion="10" ma:contentTypeDescription="Create a new document." ma:contentTypeScope="" ma:versionID="525f8192613ebd42066d24a4fd497e5d">
  <xsd:schema xmlns:xsd="http://www.w3.org/2001/XMLSchema" xmlns:xs="http://www.w3.org/2001/XMLSchema" xmlns:p="http://schemas.microsoft.com/office/2006/metadata/properties" xmlns:ns3="cc43d6cf-8a0b-44e4-ab1d-3c9dc081b136" xmlns:ns4="7e392ffc-8708-4630-933d-e38c66d6d621" targetNamespace="http://schemas.microsoft.com/office/2006/metadata/properties" ma:root="true" ma:fieldsID="c1730e210f1fe3ca8b6ab12896f56757" ns3:_="" ns4:_="">
    <xsd:import namespace="cc43d6cf-8a0b-44e4-ab1d-3c9dc081b136"/>
    <xsd:import namespace="7e392ffc-8708-4630-933d-e38c66d6d62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43d6cf-8a0b-44e4-ab1d-3c9dc081b13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392ffc-8708-4630-933d-e38c66d6d621"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D540484-4077-4D80-8ED7-3B5F4EB37133}">
  <ds:schemaRefs>
    <ds:schemaRef ds:uri="http://schemas.microsoft.com/sharepoint/v3/contenttype/forms"/>
  </ds:schemaRefs>
</ds:datastoreItem>
</file>

<file path=customXml/itemProps2.xml><?xml version="1.0" encoding="utf-8"?>
<ds:datastoreItem xmlns:ds="http://schemas.openxmlformats.org/officeDocument/2006/customXml" ds:itemID="{C342BBE2-BBC2-4206-B700-2120CD5A37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43d6cf-8a0b-44e4-ab1d-3c9dc081b136"/>
    <ds:schemaRef ds:uri="7e392ffc-8708-4630-933d-e38c66d6d6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3A69390-6251-46E6-96A3-1CB28A71F268}">
  <ds:schemaRefs>
    <ds:schemaRef ds:uri="http://schemas.openxmlformats.org/package/2006/metadata/core-properties"/>
    <ds:schemaRef ds:uri="cc43d6cf-8a0b-44e4-ab1d-3c9dc081b136"/>
    <ds:schemaRef ds:uri="http://schemas.microsoft.com/office/2006/metadata/properties"/>
    <ds:schemaRef ds:uri="http://schemas.microsoft.com/office/infopath/2007/PartnerControls"/>
    <ds:schemaRef ds:uri="http://purl.org/dc/elements/1.1/"/>
    <ds:schemaRef ds:uri="http://purl.org/dc/dcmitype/"/>
    <ds:schemaRef ds:uri="http://schemas.microsoft.com/office/2006/documentManagement/types"/>
    <ds:schemaRef ds:uri="7e392ffc-8708-4630-933d-e38c66d6d621"/>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ss4</Template>
  <TotalTime>87</TotalTime>
  <Words>861</Words>
  <Application>Microsoft Office PowerPoint</Application>
  <PresentationFormat>Widescreen</PresentationFormat>
  <Paragraphs>60</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Comic Sans MS</vt:lpstr>
      <vt:lpstr>Office Theme</vt:lpstr>
      <vt:lpstr>Sure of the Truth</vt:lpstr>
      <vt:lpstr>Video Introduction</vt:lpstr>
      <vt:lpstr>Remember that claim?</vt:lpstr>
      <vt:lpstr>Listen for a warning.</vt:lpstr>
      <vt:lpstr>Listen for a warning.</vt:lpstr>
      <vt:lpstr>Anchored in the Faith</vt:lpstr>
      <vt:lpstr>Anchored in the Faith</vt:lpstr>
      <vt:lpstr>Anchored in the Faith</vt:lpstr>
      <vt:lpstr>Anchored in the Faith</vt:lpstr>
      <vt:lpstr>Listen for where Truth is grounded.</vt:lpstr>
      <vt:lpstr>Listen for where Truth is grounded.</vt:lpstr>
      <vt:lpstr>Grounded in Who Jesus Is</vt:lpstr>
      <vt:lpstr>Grounded in Who Jesus Is</vt:lpstr>
      <vt:lpstr>Listen for where Truth leads.</vt:lpstr>
      <vt:lpstr>Listen for where Truth leads.</vt:lpstr>
      <vt:lpstr>Truth Leads to Righteous Living</vt:lpstr>
      <vt:lpstr>Truth Leads to Righteous Living</vt:lpstr>
      <vt:lpstr>Family Discussion Time Video</vt:lpstr>
      <vt:lpstr>Family Activities</vt:lpstr>
      <vt:lpstr>Sure of the Truth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Sure of the Truth</dc:title>
  <dc:creator>Armstrong, Stephen (General Math and Science)</dc:creator>
  <cp:lastModifiedBy>Armstrong, Stephen (General Math and Science)</cp:lastModifiedBy>
  <cp:revision>2</cp:revision>
  <dcterms:created xsi:type="dcterms:W3CDTF">2021-08-27T13:30:08Z</dcterms:created>
  <dcterms:modified xsi:type="dcterms:W3CDTF">2021-08-27T15:04:56Z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0x010100B68F1030B4876842BFCB8BD477E49967</vt:lpwstr>
  </property>
</Properties>
</file>