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4000"/>
                </a:schemeClr>
              </a:gs>
              <a:gs pos="64000">
                <a:schemeClr val="accent1">
                  <a:lumMod val="45000"/>
                  <a:lumOff val="55000"/>
                  <a:alpha val="84000"/>
                </a:schemeClr>
              </a:gs>
              <a:gs pos="83000">
                <a:schemeClr val="accent1">
                  <a:lumMod val="45000"/>
                  <a:lumOff val="55000"/>
                  <a:alpha val="86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f2tslsnr"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tinyurl.com/tjj9n7s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a Relationship</a:t>
            </a:r>
          </a:p>
        </p:txBody>
      </p:sp>
      <p:sp>
        <p:nvSpPr>
          <p:cNvPr id="3" name="Subtitle 2"/>
          <p:cNvSpPr>
            <a:spLocks noGrp="1"/>
          </p:cNvSpPr>
          <p:nvPr>
            <p:ph type="subTitle" idx="1"/>
          </p:nvPr>
        </p:nvSpPr>
        <p:spPr>
          <a:xfrm>
            <a:off x="1524000" y="3906982"/>
            <a:ext cx="9144000" cy="1350818"/>
          </a:xfrm>
        </p:spPr>
        <p:txBody>
          <a:bodyPr/>
          <a:lstStyle/>
          <a:p>
            <a:r>
              <a:rPr lang="en-US" dirty="0"/>
              <a:t>Sept. 12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8AF2-C114-404E-BE0F-1A1F9D5A484B}"/>
              </a:ext>
            </a:extLst>
          </p:cNvPr>
          <p:cNvSpPr>
            <a:spLocks noGrp="1"/>
          </p:cNvSpPr>
          <p:nvPr>
            <p:ph type="title"/>
          </p:nvPr>
        </p:nvSpPr>
        <p:spPr/>
        <p:txBody>
          <a:bodyPr/>
          <a:lstStyle/>
          <a:p>
            <a:r>
              <a:rPr lang="en-US" dirty="0"/>
              <a:t>Walk in the Light</a:t>
            </a:r>
          </a:p>
        </p:txBody>
      </p:sp>
      <p:sp>
        <p:nvSpPr>
          <p:cNvPr id="3" name="Content Placeholder 2">
            <a:extLst>
              <a:ext uri="{FF2B5EF4-FFF2-40B4-BE49-F238E27FC236}">
                <a16:creationId xmlns:a16="http://schemas.microsoft.com/office/drawing/2014/main" id="{E8981732-1ACA-4075-A16A-C8ECBE94C061}"/>
              </a:ext>
            </a:extLst>
          </p:cNvPr>
          <p:cNvSpPr>
            <a:spLocks noGrp="1"/>
          </p:cNvSpPr>
          <p:nvPr>
            <p:ph idx="1"/>
          </p:nvPr>
        </p:nvSpPr>
        <p:spPr/>
        <p:txBody>
          <a:bodyPr/>
          <a:lstStyle/>
          <a:p>
            <a:r>
              <a:rPr lang="en-US" dirty="0"/>
              <a:t>How did John contrast love and hate?</a:t>
            </a:r>
          </a:p>
          <a:p>
            <a:r>
              <a:rPr lang="en-US" dirty="0"/>
              <a:t>What is the old/new commandment John writes about? How can it be both?</a:t>
            </a:r>
          </a:p>
          <a:p>
            <a:r>
              <a:rPr lang="en-US" dirty="0"/>
              <a:t>How does our culture get “love” wrong? </a:t>
            </a:r>
          </a:p>
          <a:p>
            <a:endParaRPr lang="en-US" dirty="0"/>
          </a:p>
        </p:txBody>
      </p:sp>
      <p:graphicFrame>
        <p:nvGraphicFramePr>
          <p:cNvPr id="4" name="Table 4">
            <a:extLst>
              <a:ext uri="{FF2B5EF4-FFF2-40B4-BE49-F238E27FC236}">
                <a16:creationId xmlns:a16="http://schemas.microsoft.com/office/drawing/2014/main" id="{D958C7D2-AACE-4399-8A6F-42C939849FF3}"/>
              </a:ext>
            </a:extLst>
          </p:cNvPr>
          <p:cNvGraphicFramePr>
            <a:graphicFrameLocks noGrp="1"/>
          </p:cNvGraphicFramePr>
          <p:nvPr>
            <p:extLst>
              <p:ext uri="{D42A27DB-BD31-4B8C-83A1-F6EECF244321}">
                <p14:modId xmlns:p14="http://schemas.microsoft.com/office/powerpoint/2010/main" val="1987692655"/>
              </p:ext>
            </p:extLst>
          </p:nvPr>
        </p:nvGraphicFramePr>
        <p:xfrm>
          <a:off x="1251284" y="2509788"/>
          <a:ext cx="9689432" cy="1645920"/>
        </p:xfrm>
        <a:graphic>
          <a:graphicData uri="http://schemas.openxmlformats.org/drawingml/2006/table">
            <a:tbl>
              <a:tblPr firstRow="1" bandRow="1">
                <a:tableStyleId>{5C22544A-7EE6-4342-B048-85BDC9FD1C3A}</a:tableStyleId>
              </a:tblPr>
              <a:tblGrid>
                <a:gridCol w="4844716">
                  <a:extLst>
                    <a:ext uri="{9D8B030D-6E8A-4147-A177-3AD203B41FA5}">
                      <a16:colId xmlns:a16="http://schemas.microsoft.com/office/drawing/2014/main" val="2372879669"/>
                    </a:ext>
                  </a:extLst>
                </a:gridCol>
                <a:gridCol w="4844716">
                  <a:extLst>
                    <a:ext uri="{9D8B030D-6E8A-4147-A177-3AD203B41FA5}">
                      <a16:colId xmlns:a16="http://schemas.microsoft.com/office/drawing/2014/main" val="2558980814"/>
                    </a:ext>
                  </a:extLst>
                </a:gridCol>
              </a:tblGrid>
              <a:tr h="370840">
                <a:tc>
                  <a:txBody>
                    <a:bodyPr/>
                    <a:lstStyle/>
                    <a:p>
                      <a:pPr algn="ctr"/>
                      <a:r>
                        <a:rPr lang="en-US" sz="3200" dirty="0"/>
                        <a:t>Love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Hate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590396"/>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134558"/>
                  </a:ext>
                </a:extLst>
              </a:tr>
            </a:tbl>
          </a:graphicData>
        </a:graphic>
      </p:graphicFrame>
    </p:spTree>
    <p:extLst>
      <p:ext uri="{BB962C8B-B14F-4D97-AF65-F5344CB8AC3E}">
        <p14:creationId xmlns:p14="http://schemas.microsoft.com/office/powerpoint/2010/main" val="18609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3469-2315-453C-B912-53132F4C6C24}"/>
              </a:ext>
            </a:extLst>
          </p:cNvPr>
          <p:cNvSpPr>
            <a:spLocks noGrp="1"/>
          </p:cNvSpPr>
          <p:nvPr>
            <p:ph type="title"/>
          </p:nvPr>
        </p:nvSpPr>
        <p:spPr/>
        <p:txBody>
          <a:bodyPr/>
          <a:lstStyle/>
          <a:p>
            <a:r>
              <a:rPr lang="en-US" dirty="0"/>
              <a:t>Walk in the Light</a:t>
            </a:r>
          </a:p>
        </p:txBody>
      </p:sp>
      <p:sp>
        <p:nvSpPr>
          <p:cNvPr id="3" name="Content Placeholder 2">
            <a:extLst>
              <a:ext uri="{FF2B5EF4-FFF2-40B4-BE49-F238E27FC236}">
                <a16:creationId xmlns:a16="http://schemas.microsoft.com/office/drawing/2014/main" id="{A07DF587-6097-4561-82AD-E7A4ADE9B9D3}"/>
              </a:ext>
            </a:extLst>
          </p:cNvPr>
          <p:cNvSpPr>
            <a:spLocks noGrp="1"/>
          </p:cNvSpPr>
          <p:nvPr>
            <p:ph idx="1"/>
          </p:nvPr>
        </p:nvSpPr>
        <p:spPr/>
        <p:txBody>
          <a:bodyPr/>
          <a:lstStyle/>
          <a:p>
            <a:r>
              <a:rPr lang="en-US" dirty="0"/>
              <a:t>What imagery did John use to describe those who are able to obey the commandment to love? </a:t>
            </a:r>
          </a:p>
          <a:p>
            <a:r>
              <a:rPr lang="en-US" dirty="0"/>
              <a:t>Why is no occasion of stumbling present in the person who loves his brother or sister?</a:t>
            </a:r>
          </a:p>
        </p:txBody>
      </p:sp>
      <p:pic>
        <p:nvPicPr>
          <p:cNvPr id="5" name="Picture 4" descr="Shape, circle&#10;&#10;Description automatically generated">
            <a:extLst>
              <a:ext uri="{FF2B5EF4-FFF2-40B4-BE49-F238E27FC236}">
                <a16:creationId xmlns:a16="http://schemas.microsoft.com/office/drawing/2014/main" id="{B1E14040-75C7-4C2C-A794-126BDE4B3E7A}"/>
              </a:ext>
            </a:extLst>
          </p:cNvPr>
          <p:cNvPicPr>
            <a:picLocks noChangeAspect="1"/>
          </p:cNvPicPr>
          <p:nvPr/>
        </p:nvPicPr>
        <p:blipFill>
          <a:blip r:embed="rId2"/>
          <a:stretch>
            <a:fillRect/>
          </a:stretch>
        </p:blipFill>
        <p:spPr>
          <a:xfrm>
            <a:off x="3892994" y="4036751"/>
            <a:ext cx="3855343" cy="2275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5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B2BA-AFF5-458F-88D3-7AC9F4D0C538}"/>
              </a:ext>
            </a:extLst>
          </p:cNvPr>
          <p:cNvSpPr>
            <a:spLocks noGrp="1"/>
          </p:cNvSpPr>
          <p:nvPr>
            <p:ph type="title"/>
          </p:nvPr>
        </p:nvSpPr>
        <p:spPr/>
        <p:txBody>
          <a:bodyPr/>
          <a:lstStyle/>
          <a:p>
            <a:pPr algn="l"/>
            <a:r>
              <a:rPr lang="en-US" dirty="0"/>
              <a:t>Listen for how to walk in the will of God.</a:t>
            </a:r>
          </a:p>
        </p:txBody>
      </p:sp>
      <p:sp>
        <p:nvSpPr>
          <p:cNvPr id="3" name="Content Placeholder 2">
            <a:extLst>
              <a:ext uri="{FF2B5EF4-FFF2-40B4-BE49-F238E27FC236}">
                <a16:creationId xmlns:a16="http://schemas.microsoft.com/office/drawing/2014/main" id="{8D0281E7-30ED-4295-A9A4-79DAF3AC1AB9}"/>
              </a:ext>
            </a:extLst>
          </p:cNvPr>
          <p:cNvSpPr>
            <a:spLocks noGrp="1"/>
          </p:cNvSpPr>
          <p:nvPr>
            <p:ph idx="1"/>
          </p:nvPr>
        </p:nvSpPr>
        <p:spPr>
          <a:xfrm>
            <a:off x="1245268" y="1857709"/>
            <a:ext cx="9701463" cy="4351338"/>
          </a:xfrm>
        </p:spPr>
        <p:txBody>
          <a:bodyPr/>
          <a:lstStyle/>
          <a:p>
            <a:pPr marL="0" indent="0" algn="ctr">
              <a:buNone/>
            </a:pPr>
            <a:r>
              <a:rPr lang="en-US" dirty="0"/>
              <a:t>1 John 2:15-17 (NIV)   Do not love the world or anything in the world. If anyone loves the world, the love of the Father is not in him. 16  For everything in the world--the cravings of sinful man, the lust of his eyes and the boasting of what </a:t>
            </a:r>
          </a:p>
        </p:txBody>
      </p:sp>
    </p:spTree>
    <p:extLst>
      <p:ext uri="{BB962C8B-B14F-4D97-AF65-F5344CB8AC3E}">
        <p14:creationId xmlns:p14="http://schemas.microsoft.com/office/powerpoint/2010/main" val="21187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B2BA-AFF5-458F-88D3-7AC9F4D0C538}"/>
              </a:ext>
            </a:extLst>
          </p:cNvPr>
          <p:cNvSpPr>
            <a:spLocks noGrp="1"/>
          </p:cNvSpPr>
          <p:nvPr>
            <p:ph type="title"/>
          </p:nvPr>
        </p:nvSpPr>
        <p:spPr/>
        <p:txBody>
          <a:bodyPr/>
          <a:lstStyle/>
          <a:p>
            <a:pPr algn="l"/>
            <a:r>
              <a:rPr lang="en-US" dirty="0"/>
              <a:t>Listen for how to walk in the will of God.</a:t>
            </a:r>
          </a:p>
        </p:txBody>
      </p:sp>
      <p:sp>
        <p:nvSpPr>
          <p:cNvPr id="3" name="Content Placeholder 2">
            <a:extLst>
              <a:ext uri="{FF2B5EF4-FFF2-40B4-BE49-F238E27FC236}">
                <a16:creationId xmlns:a16="http://schemas.microsoft.com/office/drawing/2014/main" id="{8D0281E7-30ED-4295-A9A4-79DAF3AC1AB9}"/>
              </a:ext>
            </a:extLst>
          </p:cNvPr>
          <p:cNvSpPr>
            <a:spLocks noGrp="1"/>
          </p:cNvSpPr>
          <p:nvPr>
            <p:ph idx="1"/>
          </p:nvPr>
        </p:nvSpPr>
        <p:spPr>
          <a:xfrm>
            <a:off x="1633287" y="1970004"/>
            <a:ext cx="8925426" cy="4351338"/>
          </a:xfrm>
        </p:spPr>
        <p:txBody>
          <a:bodyPr/>
          <a:lstStyle/>
          <a:p>
            <a:pPr marL="0" indent="0" algn="ctr">
              <a:buNone/>
            </a:pPr>
            <a:r>
              <a:rPr lang="en-US" dirty="0"/>
              <a:t>he has and does--comes not from the Father but from the world. 17  The world and its desires pass away, but the man who does the will of God lives forever.</a:t>
            </a:r>
          </a:p>
        </p:txBody>
      </p:sp>
      <p:pic>
        <p:nvPicPr>
          <p:cNvPr id="4" name="Picture 3">
            <a:extLst>
              <a:ext uri="{FF2B5EF4-FFF2-40B4-BE49-F238E27FC236}">
                <a16:creationId xmlns:a16="http://schemas.microsoft.com/office/drawing/2014/main" id="{8015D653-0CFC-47BC-9699-BAD69326C615}"/>
              </a:ext>
            </a:extLst>
          </p:cNvPr>
          <p:cNvPicPr>
            <a:picLocks noChangeAspect="1"/>
          </p:cNvPicPr>
          <p:nvPr/>
        </p:nvPicPr>
        <p:blipFill>
          <a:blip r:embed="rId2"/>
          <a:stretch>
            <a:fillRect/>
          </a:stretch>
        </p:blipFill>
        <p:spPr>
          <a:xfrm>
            <a:off x="4862424" y="4849994"/>
            <a:ext cx="2467152" cy="3316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242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EF98-8A76-4E1F-B314-5B2A86BAB9B4}"/>
              </a:ext>
            </a:extLst>
          </p:cNvPr>
          <p:cNvSpPr>
            <a:spLocks noGrp="1"/>
          </p:cNvSpPr>
          <p:nvPr>
            <p:ph type="title"/>
          </p:nvPr>
        </p:nvSpPr>
        <p:spPr/>
        <p:txBody>
          <a:bodyPr/>
          <a:lstStyle/>
          <a:p>
            <a:r>
              <a:rPr lang="en-US" dirty="0"/>
              <a:t>Walk According to God’s Will</a:t>
            </a:r>
          </a:p>
        </p:txBody>
      </p:sp>
      <p:sp>
        <p:nvSpPr>
          <p:cNvPr id="3" name="Content Placeholder 2">
            <a:extLst>
              <a:ext uri="{FF2B5EF4-FFF2-40B4-BE49-F238E27FC236}">
                <a16:creationId xmlns:a16="http://schemas.microsoft.com/office/drawing/2014/main" id="{47287787-AAC0-4F11-BDA0-D82E7246F33D}"/>
              </a:ext>
            </a:extLst>
          </p:cNvPr>
          <p:cNvSpPr>
            <a:spLocks noGrp="1"/>
          </p:cNvSpPr>
          <p:nvPr>
            <p:ph idx="1"/>
          </p:nvPr>
        </p:nvSpPr>
        <p:spPr/>
        <p:txBody>
          <a:bodyPr/>
          <a:lstStyle/>
          <a:p>
            <a:r>
              <a:rPr lang="en-US" dirty="0"/>
              <a:t>What prohibition does John give to his readers? </a:t>
            </a:r>
          </a:p>
          <a:p>
            <a:r>
              <a:rPr lang="en-US" dirty="0"/>
              <a:t>What does love for the world indicate about a person’s love for God?</a:t>
            </a:r>
          </a:p>
          <a:p>
            <a:r>
              <a:rPr lang="en-US" dirty="0"/>
              <a:t>What were three means of temptation that John cautioned his readers to avoid? </a:t>
            </a:r>
          </a:p>
        </p:txBody>
      </p:sp>
    </p:spTree>
    <p:extLst>
      <p:ext uri="{BB962C8B-B14F-4D97-AF65-F5344CB8AC3E}">
        <p14:creationId xmlns:p14="http://schemas.microsoft.com/office/powerpoint/2010/main" val="5132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57DC-AACE-4514-9508-053B566B0A9C}"/>
              </a:ext>
            </a:extLst>
          </p:cNvPr>
          <p:cNvSpPr>
            <a:spLocks noGrp="1"/>
          </p:cNvSpPr>
          <p:nvPr>
            <p:ph type="title"/>
          </p:nvPr>
        </p:nvSpPr>
        <p:spPr/>
        <p:txBody>
          <a:bodyPr/>
          <a:lstStyle/>
          <a:p>
            <a:r>
              <a:rPr lang="en-US" dirty="0"/>
              <a:t>Walk According to God’s Will</a:t>
            </a:r>
          </a:p>
        </p:txBody>
      </p:sp>
      <p:sp>
        <p:nvSpPr>
          <p:cNvPr id="3" name="Content Placeholder 2">
            <a:extLst>
              <a:ext uri="{FF2B5EF4-FFF2-40B4-BE49-F238E27FC236}">
                <a16:creationId xmlns:a16="http://schemas.microsoft.com/office/drawing/2014/main" id="{652E4F70-B770-4894-AF26-F4B597F5583C}"/>
              </a:ext>
            </a:extLst>
          </p:cNvPr>
          <p:cNvSpPr>
            <a:spLocks noGrp="1"/>
          </p:cNvSpPr>
          <p:nvPr>
            <p:ph idx="1"/>
          </p:nvPr>
        </p:nvSpPr>
        <p:spPr/>
        <p:txBody>
          <a:bodyPr/>
          <a:lstStyle/>
          <a:p>
            <a:r>
              <a:rPr lang="en-US" dirty="0"/>
              <a:t>How do we demonstrate that we love the world and the things in it? </a:t>
            </a:r>
          </a:p>
          <a:p>
            <a:r>
              <a:rPr lang="en-US" dirty="0"/>
              <a:t>What can we expect if we choose the way of the world? </a:t>
            </a:r>
          </a:p>
          <a:p>
            <a:r>
              <a:rPr lang="en-US" dirty="0"/>
              <a:t>What do we enjoy by choosing the way of God? </a:t>
            </a:r>
          </a:p>
        </p:txBody>
      </p:sp>
    </p:spTree>
    <p:extLst>
      <p:ext uri="{BB962C8B-B14F-4D97-AF65-F5344CB8AC3E}">
        <p14:creationId xmlns:p14="http://schemas.microsoft.com/office/powerpoint/2010/main" val="1213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CF03-D36F-4D9B-93AF-0875BE7D3AA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422060F-E519-4083-8F60-41F99D38843E}"/>
              </a:ext>
            </a:extLst>
          </p:cNvPr>
          <p:cNvSpPr>
            <a:spLocks noGrp="1"/>
          </p:cNvSpPr>
          <p:nvPr>
            <p:ph idx="1"/>
          </p:nvPr>
        </p:nvSpPr>
        <p:spPr/>
        <p:txBody>
          <a:bodyPr/>
          <a:lstStyle/>
          <a:p>
            <a:r>
              <a:rPr lang="en-US" dirty="0"/>
              <a:t>Examine your life. </a:t>
            </a:r>
          </a:p>
          <a:p>
            <a:pPr lvl="1"/>
            <a:r>
              <a:rPr lang="en-US" dirty="0"/>
              <a:t>Consider the fruit of the Spirit listed in Galatians 5:22-23. </a:t>
            </a:r>
          </a:p>
          <a:p>
            <a:pPr lvl="1"/>
            <a:r>
              <a:rPr lang="en-US" dirty="0"/>
              <a:t>If, after examining your life, you feel as though you have fallen short in manifesting a true Christian’s character, then repent and trust in Christ now.</a:t>
            </a:r>
          </a:p>
          <a:p>
            <a:endParaRPr lang="en-US" dirty="0"/>
          </a:p>
        </p:txBody>
      </p:sp>
    </p:spTree>
    <p:extLst>
      <p:ext uri="{BB962C8B-B14F-4D97-AF65-F5344CB8AC3E}">
        <p14:creationId xmlns:p14="http://schemas.microsoft.com/office/powerpoint/2010/main" val="146909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CF03-D36F-4D9B-93AF-0875BE7D3AA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422060F-E519-4083-8F60-41F99D38843E}"/>
              </a:ext>
            </a:extLst>
          </p:cNvPr>
          <p:cNvSpPr>
            <a:spLocks noGrp="1"/>
          </p:cNvSpPr>
          <p:nvPr>
            <p:ph idx="1"/>
          </p:nvPr>
        </p:nvSpPr>
        <p:spPr/>
        <p:txBody>
          <a:bodyPr>
            <a:normAutofit/>
          </a:bodyPr>
          <a:lstStyle/>
          <a:p>
            <a:r>
              <a:rPr lang="en-US" dirty="0"/>
              <a:t>Align your life. </a:t>
            </a:r>
          </a:p>
          <a:p>
            <a:pPr lvl="1"/>
            <a:r>
              <a:rPr lang="en-US" dirty="0"/>
              <a:t>Perhaps through this study, you have been assured of your relationship with God. </a:t>
            </a:r>
          </a:p>
          <a:p>
            <a:pPr lvl="1"/>
            <a:r>
              <a:rPr lang="en-US" dirty="0"/>
              <a:t>However, you also realize there are a few things in your life that need to be re-aligned under God’s will. </a:t>
            </a:r>
          </a:p>
          <a:p>
            <a:pPr lvl="1"/>
            <a:r>
              <a:rPr lang="en-US" dirty="0"/>
              <a:t>If so, begin making those changes this week. It might be something as simple as waking up earlier so you can spend quality time with God.</a:t>
            </a:r>
          </a:p>
          <a:p>
            <a:endParaRPr lang="en-US" dirty="0"/>
          </a:p>
        </p:txBody>
      </p:sp>
    </p:spTree>
    <p:extLst>
      <p:ext uri="{BB962C8B-B14F-4D97-AF65-F5344CB8AC3E}">
        <p14:creationId xmlns:p14="http://schemas.microsoft.com/office/powerpoint/2010/main" val="38279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CF03-D36F-4D9B-93AF-0875BE7D3AA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422060F-E519-4083-8F60-41F99D38843E}"/>
              </a:ext>
            </a:extLst>
          </p:cNvPr>
          <p:cNvSpPr>
            <a:spLocks noGrp="1"/>
          </p:cNvSpPr>
          <p:nvPr>
            <p:ph idx="1"/>
          </p:nvPr>
        </p:nvSpPr>
        <p:spPr/>
        <p:txBody>
          <a:bodyPr/>
          <a:lstStyle/>
          <a:p>
            <a:r>
              <a:rPr lang="en-US" dirty="0"/>
              <a:t>Make a difference in someone else’s life. </a:t>
            </a:r>
          </a:p>
          <a:p>
            <a:pPr lvl="1"/>
            <a:r>
              <a:rPr lang="en-US" dirty="0"/>
              <a:t>Be intentional this week to share about your relationship with Christ. </a:t>
            </a:r>
          </a:p>
          <a:p>
            <a:pPr lvl="1"/>
            <a:r>
              <a:rPr lang="en-US" dirty="0"/>
              <a:t>Look for opportunities to serve someone, and when you see it, don’t hesitate. </a:t>
            </a:r>
          </a:p>
          <a:p>
            <a:pPr lvl="1"/>
            <a:r>
              <a:rPr lang="en-US" dirty="0"/>
              <a:t>Serving others gives a great opportunity for sharing the gospel. </a:t>
            </a:r>
          </a:p>
          <a:p>
            <a:endParaRPr lang="en-US" dirty="0"/>
          </a:p>
        </p:txBody>
      </p:sp>
    </p:spTree>
    <p:extLst>
      <p:ext uri="{BB962C8B-B14F-4D97-AF65-F5344CB8AC3E}">
        <p14:creationId xmlns:p14="http://schemas.microsoft.com/office/powerpoint/2010/main" val="300690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22E5-B3A8-4EF3-831F-B50BF5D2AC74}"/>
              </a:ext>
            </a:extLst>
          </p:cNvPr>
          <p:cNvSpPr>
            <a:spLocks noGrp="1"/>
          </p:cNvSpPr>
          <p:nvPr>
            <p:ph type="title"/>
          </p:nvPr>
        </p:nvSpPr>
        <p:spPr/>
        <p:txBody>
          <a:bodyPr/>
          <a:lstStyle/>
          <a:p>
            <a:r>
              <a:rPr lang="en-US" dirty="0"/>
              <a:t>Family Discussion Time</a:t>
            </a:r>
          </a:p>
        </p:txBody>
      </p:sp>
      <p:sp>
        <p:nvSpPr>
          <p:cNvPr id="3" name="Content Placeholder 2">
            <a:extLst>
              <a:ext uri="{FF2B5EF4-FFF2-40B4-BE49-F238E27FC236}">
                <a16:creationId xmlns:a16="http://schemas.microsoft.com/office/drawing/2014/main" id="{39AE5DA5-9DC2-4A91-B2F8-1A82C5CDA50F}"/>
              </a:ext>
            </a:extLst>
          </p:cNvPr>
          <p:cNvSpPr>
            <a:spLocks noGrp="1"/>
          </p:cNvSpPr>
          <p:nvPr>
            <p:ph idx="1"/>
          </p:nvPr>
        </p:nvSpPr>
        <p:spPr/>
        <p:txBody>
          <a:bodyPr/>
          <a:lstStyle/>
          <a:p>
            <a:r>
              <a:rPr lang="en-US" dirty="0"/>
              <a:t>What do you think?</a:t>
            </a:r>
          </a:p>
        </p:txBody>
      </p:sp>
      <p:pic>
        <p:nvPicPr>
          <p:cNvPr id="5" name="Picture 4" descr="A picture containing graphical user interface&#10;&#10;Description automatically generated">
            <a:extLst>
              <a:ext uri="{FF2B5EF4-FFF2-40B4-BE49-F238E27FC236}">
                <a16:creationId xmlns:a16="http://schemas.microsoft.com/office/drawing/2014/main" id="{29044B26-CAE5-4511-AE7F-5BBB5FE930C6}"/>
              </a:ext>
            </a:extLst>
          </p:cNvPr>
          <p:cNvPicPr>
            <a:picLocks noChangeAspect="1"/>
          </p:cNvPicPr>
          <p:nvPr/>
        </p:nvPicPr>
        <p:blipFill>
          <a:blip r:embed="rId2"/>
          <a:stretch>
            <a:fillRect/>
          </a:stretch>
        </p:blipFill>
        <p:spPr>
          <a:xfrm>
            <a:off x="5903293" y="1825625"/>
            <a:ext cx="4780952" cy="2933333"/>
          </a:xfrm>
          <a:prstGeom prst="rect">
            <a:avLst/>
          </a:prstGeom>
          <a:ln>
            <a:noFill/>
          </a:ln>
          <a:effectLst>
            <a:outerShdw blurRad="292100" dist="139700" dir="2700000" algn="tl" rotWithShape="0">
              <a:srgbClr val="333333">
                <a:alpha val="65000"/>
              </a:srgbClr>
            </a:outerShdw>
          </a:effectLst>
        </p:spPr>
      </p:pic>
      <p:pic>
        <p:nvPicPr>
          <p:cNvPr id="7" name="Picture 6" descr="Qr code&#10;&#10;Description automatically generated">
            <a:extLst>
              <a:ext uri="{FF2B5EF4-FFF2-40B4-BE49-F238E27FC236}">
                <a16:creationId xmlns:a16="http://schemas.microsoft.com/office/drawing/2014/main" id="{E5FA6AC8-D895-4B37-AE14-D44AF1B4A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755" y="2919663"/>
            <a:ext cx="2654968" cy="2654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222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33B8D-6B48-419B-AB44-9AA3A9A62172}"/>
              </a:ext>
            </a:extLst>
          </p:cNvPr>
          <p:cNvSpPr>
            <a:spLocks noGrp="1"/>
          </p:cNvSpPr>
          <p:nvPr>
            <p:ph type="title"/>
          </p:nvPr>
        </p:nvSpPr>
        <p:spPr/>
        <p:txBody>
          <a:bodyPr/>
          <a:lstStyle/>
          <a:p>
            <a:r>
              <a:rPr lang="en-US" dirty="0"/>
              <a:t>Video Introduction</a:t>
            </a:r>
          </a:p>
        </p:txBody>
      </p:sp>
      <p:pic>
        <p:nvPicPr>
          <p:cNvPr id="6" name="Picture 5" descr="A close-up of a person using a touch screen&#10;&#10;Description automatically generated with low confidence">
            <a:hlinkClick r:id="rId2"/>
            <a:extLst>
              <a:ext uri="{FF2B5EF4-FFF2-40B4-BE49-F238E27FC236}">
                <a16:creationId xmlns:a16="http://schemas.microsoft.com/office/drawing/2014/main" id="{DC271A1B-EFAF-4E50-B737-7D8D3DC60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373" y="1231447"/>
            <a:ext cx="7082512" cy="4846367"/>
          </a:xfrm>
          <a:prstGeom prst="rect">
            <a:avLst/>
          </a:prstGeom>
        </p:spPr>
      </p:pic>
      <p:sp>
        <p:nvSpPr>
          <p:cNvPr id="7" name="TextBox 6">
            <a:extLst>
              <a:ext uri="{FF2B5EF4-FFF2-40B4-BE49-F238E27FC236}">
                <a16:creationId xmlns:a16="http://schemas.microsoft.com/office/drawing/2014/main" id="{8B66B360-8E91-43B5-8A20-441581507762}"/>
              </a:ext>
            </a:extLst>
          </p:cNvPr>
          <p:cNvSpPr txBox="1"/>
          <p:nvPr/>
        </p:nvSpPr>
        <p:spPr>
          <a:xfrm>
            <a:off x="4488873" y="5842660"/>
            <a:ext cx="3111335"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293095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BC05-AB11-4E62-ACE2-5C19C1A5F83C}"/>
              </a:ext>
            </a:extLst>
          </p:cNvPr>
          <p:cNvSpPr>
            <a:spLocks noGrp="1"/>
          </p:cNvSpPr>
          <p:nvPr>
            <p:ph type="title"/>
          </p:nvPr>
        </p:nvSpPr>
        <p:spPr/>
        <p:txBody>
          <a:bodyPr/>
          <a:lstStyle/>
          <a:p>
            <a:r>
              <a:rPr lang="en-US" dirty="0"/>
              <a:t>Family Activities</a:t>
            </a:r>
          </a:p>
        </p:txBody>
      </p:sp>
      <p:pic>
        <p:nvPicPr>
          <p:cNvPr id="5" name="Content Placeholder 4" descr="Diagram&#10;&#10;Description automatically generated">
            <a:extLst>
              <a:ext uri="{FF2B5EF4-FFF2-40B4-BE49-F238E27FC236}">
                <a16:creationId xmlns:a16="http://schemas.microsoft.com/office/drawing/2014/main" id="{1B7467F1-2032-4F04-BECB-C8F5E1857087}"/>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30468" y="1821798"/>
            <a:ext cx="3762375" cy="364229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0" name="Picture 2" descr="Frog clipart">
            <a:extLst>
              <a:ext uri="{FF2B5EF4-FFF2-40B4-BE49-F238E27FC236}">
                <a16:creationId xmlns:a16="http://schemas.microsoft.com/office/drawing/2014/main" id="{7905471A-CA90-4B34-AFEC-E228D7D63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126664"/>
            <a:ext cx="2191484" cy="2366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F5B19968-C27B-4191-9239-800F2E04E60A}"/>
              </a:ext>
            </a:extLst>
          </p:cNvPr>
          <p:cNvSpPr/>
          <p:nvPr/>
        </p:nvSpPr>
        <p:spPr>
          <a:xfrm>
            <a:off x="5229726" y="1459832"/>
            <a:ext cx="5390148" cy="2181726"/>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They’ve jumped off the edge of my </a:t>
            </a:r>
            <a:r>
              <a:rPr lang="en-US" dirty="0" err="1">
                <a:latin typeface="Comic Sans MS" panose="030F0702030302020204" pitchFamily="66" charset="0"/>
              </a:rPr>
              <a:t>lilly</a:t>
            </a:r>
            <a:r>
              <a:rPr lang="en-US" dirty="0">
                <a:latin typeface="Comic Sans MS" panose="030F0702030302020204" pitchFamily="66" charset="0"/>
              </a:rPr>
              <a:t> pad of knowledge.  You’ll have to straighten out the letters to make sense of them.  That will help you solve the quote.  If you hop too far, go to </a:t>
            </a:r>
            <a:r>
              <a:rPr lang="en-US" dirty="0">
                <a:latin typeface="Comic Sans MS" panose="030F0702030302020204" pitchFamily="66" charset="0"/>
                <a:hlinkClick r:id="rId4"/>
              </a:rPr>
              <a:t>https://tinyurl.com/tjj9n7sw</a:t>
            </a:r>
            <a:r>
              <a:rPr lang="en-US" dirty="0">
                <a:latin typeface="Comic Sans MS" panose="030F0702030302020204" pitchFamily="66" charset="0"/>
              </a:rPr>
              <a:t> for help.</a:t>
            </a:r>
          </a:p>
        </p:txBody>
      </p:sp>
    </p:spTree>
    <p:extLst>
      <p:ext uri="{BB962C8B-B14F-4D97-AF65-F5344CB8AC3E}">
        <p14:creationId xmlns:p14="http://schemas.microsoft.com/office/powerpoint/2010/main" val="226196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Sure of a Relationship</a:t>
            </a:r>
          </a:p>
        </p:txBody>
      </p:sp>
      <p:sp>
        <p:nvSpPr>
          <p:cNvPr id="3" name="Subtitle 2"/>
          <p:cNvSpPr>
            <a:spLocks noGrp="1"/>
          </p:cNvSpPr>
          <p:nvPr>
            <p:ph type="subTitle" idx="1"/>
          </p:nvPr>
        </p:nvSpPr>
        <p:spPr>
          <a:xfrm>
            <a:off x="1524000" y="3906982"/>
            <a:ext cx="9144000" cy="1350818"/>
          </a:xfrm>
        </p:spPr>
        <p:txBody>
          <a:bodyPr/>
          <a:lstStyle/>
          <a:p>
            <a:r>
              <a:rPr lang="en-US" dirty="0"/>
              <a:t>Sept. 12</a:t>
            </a:r>
          </a:p>
        </p:txBody>
      </p:sp>
    </p:spTree>
    <p:extLst>
      <p:ext uri="{BB962C8B-B14F-4D97-AF65-F5344CB8AC3E}">
        <p14:creationId xmlns:p14="http://schemas.microsoft.com/office/powerpoint/2010/main" val="106572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E2244-021E-4C4E-AAB5-BB9575E7FC41}"/>
              </a:ext>
            </a:extLst>
          </p:cNvPr>
          <p:cNvSpPr>
            <a:spLocks noGrp="1"/>
          </p:cNvSpPr>
          <p:nvPr>
            <p:ph type="title"/>
          </p:nvPr>
        </p:nvSpPr>
        <p:spPr/>
        <p:txBody>
          <a:bodyPr/>
          <a:lstStyle/>
          <a:p>
            <a:r>
              <a:rPr lang="en-US" dirty="0"/>
              <a:t>Wonder why …</a:t>
            </a:r>
          </a:p>
        </p:txBody>
      </p:sp>
      <p:sp>
        <p:nvSpPr>
          <p:cNvPr id="4" name="Content Placeholder 3">
            <a:extLst>
              <a:ext uri="{FF2B5EF4-FFF2-40B4-BE49-F238E27FC236}">
                <a16:creationId xmlns:a16="http://schemas.microsoft.com/office/drawing/2014/main" id="{74E51F58-A0AC-40D7-A682-E03D17B94CA9}"/>
              </a:ext>
            </a:extLst>
          </p:cNvPr>
          <p:cNvSpPr>
            <a:spLocks noGrp="1"/>
          </p:cNvSpPr>
          <p:nvPr>
            <p:ph idx="1"/>
          </p:nvPr>
        </p:nvSpPr>
        <p:spPr/>
        <p:txBody>
          <a:bodyPr/>
          <a:lstStyle/>
          <a:p>
            <a:r>
              <a:rPr lang="en-US" dirty="0"/>
              <a:t>Why do you think the drive to acquire more “stuff” motivates so many people in our culture?</a:t>
            </a:r>
          </a:p>
          <a:p>
            <a:endParaRPr lang="en-US" dirty="0"/>
          </a:p>
          <a:p>
            <a:r>
              <a:rPr lang="en-US" dirty="0">
                <a:solidFill>
                  <a:srgbClr val="C00000"/>
                </a:solidFill>
              </a:rPr>
              <a:t>Today we will study what John says about loving God.</a:t>
            </a:r>
          </a:p>
          <a:p>
            <a:pPr lvl="1"/>
            <a:r>
              <a:rPr lang="en-US" dirty="0">
                <a:solidFill>
                  <a:srgbClr val="C00000"/>
                </a:solidFill>
              </a:rPr>
              <a:t>We will see that how we live reflects the reality about our relationship with God.</a:t>
            </a:r>
          </a:p>
          <a:p>
            <a:endParaRPr lang="en-US" dirty="0"/>
          </a:p>
        </p:txBody>
      </p:sp>
      <p:grpSp>
        <p:nvGrpSpPr>
          <p:cNvPr id="12" name="Group 11">
            <a:extLst>
              <a:ext uri="{FF2B5EF4-FFF2-40B4-BE49-F238E27FC236}">
                <a16:creationId xmlns:a16="http://schemas.microsoft.com/office/drawing/2014/main" id="{8529349B-8495-46A9-8513-2707C5888EB4}"/>
              </a:ext>
            </a:extLst>
          </p:cNvPr>
          <p:cNvGrpSpPr/>
          <p:nvPr/>
        </p:nvGrpSpPr>
        <p:grpSpPr>
          <a:xfrm>
            <a:off x="2950465" y="2940728"/>
            <a:ext cx="6291069" cy="2697296"/>
            <a:chOff x="2950465" y="2940728"/>
            <a:chExt cx="6291069" cy="2697296"/>
          </a:xfrm>
        </p:grpSpPr>
        <p:pic>
          <p:nvPicPr>
            <p:cNvPr id="8" name="Picture 7" descr="Diagram&#10;&#10;Description automatically generated">
              <a:extLst>
                <a:ext uri="{FF2B5EF4-FFF2-40B4-BE49-F238E27FC236}">
                  <a16:creationId xmlns:a16="http://schemas.microsoft.com/office/drawing/2014/main" id="{C6D21F43-1256-4635-837D-7F94AA781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465" y="2940728"/>
              <a:ext cx="6291069" cy="2697296"/>
            </a:xfrm>
            <a:prstGeom prst="rect">
              <a:avLst/>
            </a:prstGeom>
          </p:spPr>
        </p:pic>
        <p:pic>
          <p:nvPicPr>
            <p:cNvPr id="10" name="Picture 9" descr="A blue and white car&#10;&#10;Description automatically generated with low confidence">
              <a:extLst>
                <a:ext uri="{FF2B5EF4-FFF2-40B4-BE49-F238E27FC236}">
                  <a16:creationId xmlns:a16="http://schemas.microsoft.com/office/drawing/2014/main" id="{D5F1285C-5E44-4D6C-8124-8DB4FB7F5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6858" y="4377792"/>
              <a:ext cx="2492701" cy="1165338"/>
            </a:xfrm>
            <a:prstGeom prst="rect">
              <a:avLst/>
            </a:prstGeom>
          </p:spPr>
        </p:pic>
      </p:grpSp>
      <p:pic>
        <p:nvPicPr>
          <p:cNvPr id="6" name="Picture 5" descr="A picture containing text, vector graphics, queen&#10;&#10;Description automatically generated">
            <a:extLst>
              <a:ext uri="{FF2B5EF4-FFF2-40B4-BE49-F238E27FC236}">
                <a16:creationId xmlns:a16="http://schemas.microsoft.com/office/drawing/2014/main" id="{26433422-0235-4050-9ED7-B2C52770D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6088" y="3300884"/>
            <a:ext cx="3945502" cy="3319153"/>
          </a:xfrm>
          <a:prstGeom prst="rect">
            <a:avLst/>
          </a:prstGeom>
        </p:spPr>
      </p:pic>
      <p:pic>
        <p:nvPicPr>
          <p:cNvPr id="11" name="Picture 10" descr="A picture containing text, vector graphics, queen&#10;&#10;Description automatically generated">
            <a:extLst>
              <a:ext uri="{FF2B5EF4-FFF2-40B4-BE49-F238E27FC236}">
                <a16:creationId xmlns:a16="http://schemas.microsoft.com/office/drawing/2014/main" id="{4B1758D6-5F7B-4917-B17D-29A7F0D61D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286667" y="3429000"/>
            <a:ext cx="3945502" cy="3319153"/>
          </a:xfrm>
          <a:prstGeom prst="rect">
            <a:avLst/>
          </a:prstGeom>
        </p:spPr>
      </p:pic>
      <p:pic>
        <p:nvPicPr>
          <p:cNvPr id="7" name="3 sec speed boat">
            <a:hlinkClick r:id="" action="ppaction://media"/>
            <a:extLst>
              <a:ext uri="{FF2B5EF4-FFF2-40B4-BE49-F238E27FC236}">
                <a16:creationId xmlns:a16="http://schemas.microsoft.com/office/drawing/2014/main" id="{28FC3109-4108-4776-87B8-FE398B4A83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pic>
        <p:nvPicPr>
          <p:cNvPr id="9" name="3 sec speed boat">
            <a:hlinkClick r:id="" action="ppaction://media"/>
            <a:extLst>
              <a:ext uri="{FF2B5EF4-FFF2-40B4-BE49-F238E27FC236}">
                <a16:creationId xmlns:a16="http://schemas.microsoft.com/office/drawing/2014/main" id="{518911CB-AD9F-48FF-8628-661F09D391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96197" y="1726427"/>
            <a:ext cx="609600" cy="609600"/>
          </a:xfrm>
          <a:prstGeom prst="rect">
            <a:avLst/>
          </a:prstGeom>
        </p:spPr>
      </p:pic>
    </p:spTree>
    <p:extLst>
      <p:ext uri="{BB962C8B-B14F-4D97-AF65-F5344CB8AC3E}">
        <p14:creationId xmlns:p14="http://schemas.microsoft.com/office/powerpoint/2010/main" val="198537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6000"/>
                                  </p:stCondLst>
                                  <p:childTnLst>
                                    <p:cmd type="call" cmd="playFrom(0.0)">
                                      <p:cBhvr>
                                        <p:cTn id="6" dur="2892" fill="hold"/>
                                        <p:tgtEl>
                                          <p:spTgt spid="9"/>
                                        </p:tgtEl>
                                      </p:cBhvr>
                                    </p:cmd>
                                  </p:childTnLst>
                                </p:cTn>
                              </p:par>
                              <p:par>
                                <p:cTn id="7" presetID="1" presetClass="mediacall" presetSubtype="0" fill="hold" nodeType="withEffect">
                                  <p:stCondLst>
                                    <p:cond delay="0"/>
                                  </p:stCondLst>
                                  <p:childTnLst>
                                    <p:cmd type="call" cmd="playFrom(0.0)">
                                      <p:cBhvr>
                                        <p:cTn id="8" dur="2892" fill="hold"/>
                                        <p:tgtEl>
                                          <p:spTgt spid="7"/>
                                        </p:tgtEl>
                                      </p:cBhvr>
                                    </p:cmd>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0-#ppt_w/2"/>
                                          </p:val>
                                        </p:tav>
                                        <p:tav tm="100000">
                                          <p:val>
                                            <p:strVal val="#ppt_x"/>
                                          </p:val>
                                        </p:tav>
                                      </p:tavLst>
                                    </p:anim>
                                    <p:anim calcmode="lin" valueType="num">
                                      <p:cBhvr additive="base">
                                        <p:cTn id="12" dur="3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3000" fill="hold"/>
                                        <p:tgtEl>
                                          <p:spTgt spid="11"/>
                                        </p:tgtEl>
                                        <p:attrNameLst>
                                          <p:attrName>ppt_x</p:attrName>
                                        </p:attrNameLst>
                                      </p:cBhvr>
                                      <p:tavLst>
                                        <p:tav tm="0">
                                          <p:val>
                                            <p:strVal val="1+#ppt_w/2"/>
                                          </p:val>
                                        </p:tav>
                                        <p:tav tm="100000">
                                          <p:val>
                                            <p:strVal val="#ppt_x"/>
                                          </p:val>
                                        </p:tav>
                                      </p:tavLst>
                                    </p:anim>
                                    <p:anim calcmode="lin" valueType="num">
                                      <p:cBhvr additive="base">
                                        <p:cTn id="16"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7"/>
                </p:tgtEl>
              </p:cMediaNode>
            </p:audio>
            <p:audio>
              <p:cMediaNode vol="80000" showWhenStopped="0">
                <p:cTn id="26"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8DB0-D662-4CDF-96AB-5A6E7EA13F9A}"/>
              </a:ext>
            </a:extLst>
          </p:cNvPr>
          <p:cNvSpPr>
            <a:spLocks noGrp="1"/>
          </p:cNvSpPr>
          <p:nvPr>
            <p:ph type="title"/>
          </p:nvPr>
        </p:nvSpPr>
        <p:spPr>
          <a:xfrm>
            <a:off x="757989" y="365125"/>
            <a:ext cx="10824411" cy="1399507"/>
          </a:xfrm>
        </p:spPr>
        <p:txBody>
          <a:bodyPr/>
          <a:lstStyle/>
          <a:p>
            <a:pPr algn="l"/>
            <a:r>
              <a:rPr lang="en-US" dirty="0"/>
              <a:t>Listen for the word “know” in this passage.</a:t>
            </a:r>
          </a:p>
        </p:txBody>
      </p:sp>
      <p:sp>
        <p:nvSpPr>
          <p:cNvPr id="3" name="Content Placeholder 2">
            <a:extLst>
              <a:ext uri="{FF2B5EF4-FFF2-40B4-BE49-F238E27FC236}">
                <a16:creationId xmlns:a16="http://schemas.microsoft.com/office/drawing/2014/main" id="{9917B718-9AEF-4131-BDB8-D29B6CCEC4A9}"/>
              </a:ext>
            </a:extLst>
          </p:cNvPr>
          <p:cNvSpPr>
            <a:spLocks noGrp="1"/>
          </p:cNvSpPr>
          <p:nvPr>
            <p:ph idx="1"/>
          </p:nvPr>
        </p:nvSpPr>
        <p:spPr>
          <a:xfrm>
            <a:off x="1552073" y="2053388"/>
            <a:ext cx="9236242" cy="4027321"/>
          </a:xfrm>
        </p:spPr>
        <p:txBody>
          <a:bodyPr/>
          <a:lstStyle/>
          <a:p>
            <a:pPr marL="0" indent="0" algn="ctr">
              <a:buNone/>
            </a:pPr>
            <a:r>
              <a:rPr lang="en-US" dirty="0"/>
              <a:t>1 John 2:3-6 (NIV)  We know that we have come to know him if we obey his commands. 4  The man who says, "I know him," but does not do what he commands is a liar, and the truth is not in him.</a:t>
            </a:r>
          </a:p>
        </p:txBody>
      </p:sp>
    </p:spTree>
    <p:extLst>
      <p:ext uri="{BB962C8B-B14F-4D97-AF65-F5344CB8AC3E}">
        <p14:creationId xmlns:p14="http://schemas.microsoft.com/office/powerpoint/2010/main" val="404498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8DB0-D662-4CDF-96AB-5A6E7EA13F9A}"/>
              </a:ext>
            </a:extLst>
          </p:cNvPr>
          <p:cNvSpPr>
            <a:spLocks noGrp="1"/>
          </p:cNvSpPr>
          <p:nvPr>
            <p:ph type="title"/>
          </p:nvPr>
        </p:nvSpPr>
        <p:spPr>
          <a:xfrm>
            <a:off x="757989" y="365125"/>
            <a:ext cx="10824411" cy="1399507"/>
          </a:xfrm>
        </p:spPr>
        <p:txBody>
          <a:bodyPr/>
          <a:lstStyle/>
          <a:p>
            <a:pPr algn="l"/>
            <a:r>
              <a:rPr lang="en-US" dirty="0"/>
              <a:t>Listen for the word “know” in this passage.</a:t>
            </a:r>
          </a:p>
        </p:txBody>
      </p:sp>
      <p:sp>
        <p:nvSpPr>
          <p:cNvPr id="3" name="Content Placeholder 2">
            <a:extLst>
              <a:ext uri="{FF2B5EF4-FFF2-40B4-BE49-F238E27FC236}">
                <a16:creationId xmlns:a16="http://schemas.microsoft.com/office/drawing/2014/main" id="{9917B718-9AEF-4131-BDB8-D29B6CCEC4A9}"/>
              </a:ext>
            </a:extLst>
          </p:cNvPr>
          <p:cNvSpPr>
            <a:spLocks noGrp="1"/>
          </p:cNvSpPr>
          <p:nvPr>
            <p:ph idx="1"/>
          </p:nvPr>
        </p:nvSpPr>
        <p:spPr>
          <a:xfrm>
            <a:off x="1552073" y="2053388"/>
            <a:ext cx="9236242" cy="4027321"/>
          </a:xfrm>
        </p:spPr>
        <p:txBody>
          <a:bodyPr/>
          <a:lstStyle/>
          <a:p>
            <a:pPr marL="0" indent="0" algn="ctr">
              <a:buNone/>
            </a:pPr>
            <a:r>
              <a:rPr lang="en-US" dirty="0"/>
              <a:t>But if anyone obeys his word, God's love is truly made complete in him. This is how we know we are in him: 6  Whoever claims to live in him must walk as Jesus did.</a:t>
            </a:r>
          </a:p>
        </p:txBody>
      </p:sp>
      <p:pic>
        <p:nvPicPr>
          <p:cNvPr id="5" name="Picture 4">
            <a:extLst>
              <a:ext uri="{FF2B5EF4-FFF2-40B4-BE49-F238E27FC236}">
                <a16:creationId xmlns:a16="http://schemas.microsoft.com/office/drawing/2014/main" id="{9F631EE5-8CBF-4ADF-A13C-B9D8EE83FCD5}"/>
              </a:ext>
            </a:extLst>
          </p:cNvPr>
          <p:cNvPicPr>
            <a:picLocks noChangeAspect="1"/>
          </p:cNvPicPr>
          <p:nvPr/>
        </p:nvPicPr>
        <p:blipFill>
          <a:blip r:embed="rId2"/>
          <a:stretch>
            <a:fillRect/>
          </a:stretch>
        </p:blipFill>
        <p:spPr>
          <a:xfrm>
            <a:off x="4862424" y="4946247"/>
            <a:ext cx="2467152" cy="3316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060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0542-E98D-4644-ABCA-4EB352541A29}"/>
              </a:ext>
            </a:extLst>
          </p:cNvPr>
          <p:cNvSpPr>
            <a:spLocks noGrp="1"/>
          </p:cNvSpPr>
          <p:nvPr>
            <p:ph type="title"/>
          </p:nvPr>
        </p:nvSpPr>
        <p:spPr/>
        <p:txBody>
          <a:bodyPr/>
          <a:lstStyle/>
          <a:p>
            <a:r>
              <a:rPr lang="en-US" dirty="0"/>
              <a:t>Walk in Obedience</a:t>
            </a:r>
          </a:p>
        </p:txBody>
      </p:sp>
      <p:sp>
        <p:nvSpPr>
          <p:cNvPr id="3" name="Content Placeholder 2">
            <a:extLst>
              <a:ext uri="{FF2B5EF4-FFF2-40B4-BE49-F238E27FC236}">
                <a16:creationId xmlns:a16="http://schemas.microsoft.com/office/drawing/2014/main" id="{69018D52-40DD-496C-AE47-349059645B2C}"/>
              </a:ext>
            </a:extLst>
          </p:cNvPr>
          <p:cNvSpPr>
            <a:spLocks noGrp="1"/>
          </p:cNvSpPr>
          <p:nvPr>
            <p:ph idx="1"/>
          </p:nvPr>
        </p:nvSpPr>
        <p:spPr/>
        <p:txBody>
          <a:bodyPr/>
          <a:lstStyle/>
          <a:p>
            <a:r>
              <a:rPr lang="en-US" dirty="0"/>
              <a:t>What does this passage say about someone who truly knows God?</a:t>
            </a:r>
          </a:p>
          <a:p>
            <a:r>
              <a:rPr lang="en-US" dirty="0"/>
              <a:t>What do you think John meant by the phrase, "the truth is not in him"?</a:t>
            </a:r>
          </a:p>
          <a:p>
            <a:r>
              <a:rPr lang="en-US" dirty="0"/>
              <a:t>How do we get the Truth "in us"?</a:t>
            </a:r>
          </a:p>
        </p:txBody>
      </p:sp>
    </p:spTree>
    <p:extLst>
      <p:ext uri="{BB962C8B-B14F-4D97-AF65-F5344CB8AC3E}">
        <p14:creationId xmlns:p14="http://schemas.microsoft.com/office/powerpoint/2010/main" val="32066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811B-1814-483B-BC6B-89BDBBFCAE99}"/>
              </a:ext>
            </a:extLst>
          </p:cNvPr>
          <p:cNvSpPr>
            <a:spLocks noGrp="1"/>
          </p:cNvSpPr>
          <p:nvPr>
            <p:ph type="title"/>
          </p:nvPr>
        </p:nvSpPr>
        <p:spPr/>
        <p:txBody>
          <a:bodyPr/>
          <a:lstStyle/>
          <a:p>
            <a:r>
              <a:rPr lang="en-US" dirty="0"/>
              <a:t>Walk in Obedience</a:t>
            </a:r>
          </a:p>
        </p:txBody>
      </p:sp>
      <p:sp>
        <p:nvSpPr>
          <p:cNvPr id="3" name="Content Placeholder 2">
            <a:extLst>
              <a:ext uri="{FF2B5EF4-FFF2-40B4-BE49-F238E27FC236}">
                <a16:creationId xmlns:a16="http://schemas.microsoft.com/office/drawing/2014/main" id="{DDB28FC8-F15B-45E5-9EE3-7FD08E58D046}"/>
              </a:ext>
            </a:extLst>
          </p:cNvPr>
          <p:cNvSpPr>
            <a:spLocks noGrp="1"/>
          </p:cNvSpPr>
          <p:nvPr>
            <p:ph idx="1"/>
          </p:nvPr>
        </p:nvSpPr>
        <p:spPr/>
        <p:txBody>
          <a:bodyPr/>
          <a:lstStyle/>
          <a:p>
            <a:r>
              <a:rPr lang="en-US" dirty="0"/>
              <a:t>What does it mean to say that the love of God is perfected in the one who obeys Him?</a:t>
            </a:r>
          </a:p>
          <a:p>
            <a:r>
              <a:rPr lang="en-US" dirty="0"/>
              <a:t>What do you find challenging about walking in Jesus’ footsteps?”</a:t>
            </a:r>
          </a:p>
          <a:p>
            <a:r>
              <a:rPr lang="en-US" dirty="0"/>
              <a:t>What should “walking like Jesus” look like?</a:t>
            </a:r>
          </a:p>
        </p:txBody>
      </p:sp>
    </p:spTree>
    <p:extLst>
      <p:ext uri="{BB962C8B-B14F-4D97-AF65-F5344CB8AC3E}">
        <p14:creationId xmlns:p14="http://schemas.microsoft.com/office/powerpoint/2010/main" val="105311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0AEA-2DFA-4B0E-89BB-0D9F9767D1CA}"/>
              </a:ext>
            </a:extLst>
          </p:cNvPr>
          <p:cNvSpPr>
            <a:spLocks noGrp="1"/>
          </p:cNvSpPr>
          <p:nvPr>
            <p:ph type="title"/>
          </p:nvPr>
        </p:nvSpPr>
        <p:spPr/>
        <p:txBody>
          <a:bodyPr/>
          <a:lstStyle/>
          <a:p>
            <a:pPr algn="l"/>
            <a:r>
              <a:rPr lang="en-US" dirty="0"/>
              <a:t>Listen for something both old and new.</a:t>
            </a:r>
          </a:p>
        </p:txBody>
      </p:sp>
      <p:sp>
        <p:nvSpPr>
          <p:cNvPr id="3" name="Content Placeholder 2">
            <a:extLst>
              <a:ext uri="{FF2B5EF4-FFF2-40B4-BE49-F238E27FC236}">
                <a16:creationId xmlns:a16="http://schemas.microsoft.com/office/drawing/2014/main" id="{7BE56300-9BC4-4B3E-B1A9-6DC147E0B297}"/>
              </a:ext>
            </a:extLst>
          </p:cNvPr>
          <p:cNvSpPr>
            <a:spLocks noGrp="1"/>
          </p:cNvSpPr>
          <p:nvPr>
            <p:ph idx="1"/>
          </p:nvPr>
        </p:nvSpPr>
        <p:spPr/>
        <p:txBody>
          <a:bodyPr/>
          <a:lstStyle/>
          <a:p>
            <a:pPr marL="0" indent="0" algn="ctr">
              <a:buNone/>
            </a:pPr>
            <a:r>
              <a:rPr lang="en-US" dirty="0"/>
              <a:t>1 John 2:7-11 (NIV)   Dear friends, I am not writing you a new command but an old one, which you have had since the beginning. This old command is the message you have heard. 8  Yet I am writing you a new command; its truth is seen in him and you, because the darkness is passing and the true light is already shining. 9  Anyone who claims to be </a:t>
            </a:r>
          </a:p>
        </p:txBody>
      </p:sp>
    </p:spTree>
    <p:extLst>
      <p:ext uri="{BB962C8B-B14F-4D97-AF65-F5344CB8AC3E}">
        <p14:creationId xmlns:p14="http://schemas.microsoft.com/office/powerpoint/2010/main" val="38561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0AEA-2DFA-4B0E-89BB-0D9F9767D1CA}"/>
              </a:ext>
            </a:extLst>
          </p:cNvPr>
          <p:cNvSpPr>
            <a:spLocks noGrp="1"/>
          </p:cNvSpPr>
          <p:nvPr>
            <p:ph type="title"/>
          </p:nvPr>
        </p:nvSpPr>
        <p:spPr/>
        <p:txBody>
          <a:bodyPr/>
          <a:lstStyle/>
          <a:p>
            <a:pPr algn="l"/>
            <a:r>
              <a:rPr lang="en-US" dirty="0"/>
              <a:t>Listen for something both old and new.</a:t>
            </a:r>
          </a:p>
        </p:txBody>
      </p:sp>
      <p:sp>
        <p:nvSpPr>
          <p:cNvPr id="3" name="Content Placeholder 2">
            <a:extLst>
              <a:ext uri="{FF2B5EF4-FFF2-40B4-BE49-F238E27FC236}">
                <a16:creationId xmlns:a16="http://schemas.microsoft.com/office/drawing/2014/main" id="{7BE56300-9BC4-4B3E-B1A9-6DC147E0B297}"/>
              </a:ext>
            </a:extLst>
          </p:cNvPr>
          <p:cNvSpPr>
            <a:spLocks noGrp="1"/>
          </p:cNvSpPr>
          <p:nvPr>
            <p:ph idx="1"/>
          </p:nvPr>
        </p:nvSpPr>
        <p:spPr/>
        <p:txBody>
          <a:bodyPr/>
          <a:lstStyle/>
          <a:p>
            <a:pPr marL="0" indent="0" algn="ctr">
              <a:buNone/>
            </a:pPr>
            <a:r>
              <a:rPr lang="en-US" dirty="0"/>
              <a:t>to be in the light but hates his brother is still in the darkness. 10  Whoever loves his brother lives in the light, and there is nothing in him to make him stumble. 11  But whoever hates his brother is in the darkness and walks around in the darkness; he does not know where he is going, because the darkness has blinded him.</a:t>
            </a:r>
          </a:p>
        </p:txBody>
      </p:sp>
      <p:pic>
        <p:nvPicPr>
          <p:cNvPr id="4" name="Picture 3">
            <a:extLst>
              <a:ext uri="{FF2B5EF4-FFF2-40B4-BE49-F238E27FC236}">
                <a16:creationId xmlns:a16="http://schemas.microsoft.com/office/drawing/2014/main" id="{431DB138-65CC-49DF-BD6B-08A613500968}"/>
              </a:ext>
            </a:extLst>
          </p:cNvPr>
          <p:cNvPicPr>
            <a:picLocks noChangeAspect="1"/>
          </p:cNvPicPr>
          <p:nvPr/>
        </p:nvPicPr>
        <p:blipFill>
          <a:blip r:embed="rId2"/>
          <a:stretch>
            <a:fillRect/>
          </a:stretch>
        </p:blipFill>
        <p:spPr>
          <a:xfrm>
            <a:off x="5022845" y="5716268"/>
            <a:ext cx="2467152" cy="3316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801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122</TotalTime>
  <Words>937</Words>
  <Application>Microsoft Office PowerPoint</Application>
  <PresentationFormat>Widescreen</PresentationFormat>
  <Paragraphs>66</Paragraphs>
  <Slides>21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Sure of a Relationship</vt:lpstr>
      <vt:lpstr>Video Introduction</vt:lpstr>
      <vt:lpstr>Wonder why …</vt:lpstr>
      <vt:lpstr>Listen for the word “know” in this passage.</vt:lpstr>
      <vt:lpstr>Listen for the word “know” in this passage.</vt:lpstr>
      <vt:lpstr>Walk in Obedience</vt:lpstr>
      <vt:lpstr>Walk in Obedience</vt:lpstr>
      <vt:lpstr>Listen for something both old and new.</vt:lpstr>
      <vt:lpstr>Listen for something both old and new.</vt:lpstr>
      <vt:lpstr>Walk in the Light</vt:lpstr>
      <vt:lpstr>Walk in the Light</vt:lpstr>
      <vt:lpstr>Listen for how to walk in the will of God.</vt:lpstr>
      <vt:lpstr>Listen for how to walk in the will of God.</vt:lpstr>
      <vt:lpstr>Walk According to God’s Will</vt:lpstr>
      <vt:lpstr>Walk According to God’s Will</vt:lpstr>
      <vt:lpstr>Application</vt:lpstr>
      <vt:lpstr>Application</vt:lpstr>
      <vt:lpstr>Application</vt:lpstr>
      <vt:lpstr>Family Discussion Time</vt:lpstr>
      <vt:lpstr>Family Activities</vt:lpstr>
      <vt:lpstr>Sure of a Relationship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 of a Relationship</dc:title>
  <dc:creator>Armstrong, Stephen (General Math and Science)</dc:creator>
  <cp:lastModifiedBy>Armstrong, Stephen (General Math and Science)</cp:lastModifiedBy>
  <cp:revision>4</cp:revision>
  <dcterms:created xsi:type="dcterms:W3CDTF">2021-08-20T12:35:42Z</dcterms:created>
  <dcterms:modified xsi:type="dcterms:W3CDTF">2021-08-21T18:21:17Z</dcterms:modified>
</cp:coreProperties>
</file>