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1" r:id="rId18"/>
    <p:sldId id="272"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50" d="100"/>
          <a:sy n="50" d="100"/>
        </p:scale>
        <p:origin x="60"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9/25/2021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9/25/2021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9/25/2021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9/25/2021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4eh99z9c"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hyperlink" Target="https://tinyurl.com/u5ax65pm" TargetMode="Externa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Sure of Victory</a:t>
            </a:r>
          </a:p>
        </p:txBody>
      </p:sp>
      <p:sp>
        <p:nvSpPr>
          <p:cNvPr id="3" name="Subtitle 2"/>
          <p:cNvSpPr>
            <a:spLocks noGrp="1"/>
          </p:cNvSpPr>
          <p:nvPr>
            <p:ph type="subTitle" idx="1"/>
          </p:nvPr>
        </p:nvSpPr>
        <p:spPr>
          <a:xfrm>
            <a:off x="1524000" y="3906982"/>
            <a:ext cx="9144000" cy="1350818"/>
          </a:xfrm>
        </p:spPr>
        <p:txBody>
          <a:bodyPr/>
          <a:lstStyle/>
          <a:p>
            <a:r>
              <a:rPr lang="en-US" dirty="0"/>
              <a:t>Sept. 26</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A8FE7-59E7-442A-A672-2AE79DD82FF1}"/>
              </a:ext>
            </a:extLst>
          </p:cNvPr>
          <p:cNvSpPr>
            <a:spLocks noGrp="1"/>
          </p:cNvSpPr>
          <p:nvPr>
            <p:ph type="title"/>
          </p:nvPr>
        </p:nvSpPr>
        <p:spPr/>
        <p:txBody>
          <a:bodyPr/>
          <a:lstStyle/>
          <a:p>
            <a:r>
              <a:rPr lang="en-US" dirty="0"/>
              <a:t>Remaining in Jesus</a:t>
            </a:r>
          </a:p>
        </p:txBody>
      </p:sp>
      <p:sp>
        <p:nvSpPr>
          <p:cNvPr id="3" name="Content Placeholder 2">
            <a:extLst>
              <a:ext uri="{FF2B5EF4-FFF2-40B4-BE49-F238E27FC236}">
                <a16:creationId xmlns:a16="http://schemas.microsoft.com/office/drawing/2014/main" id="{7A512256-8623-4E8B-A177-BE01A881426E}"/>
              </a:ext>
            </a:extLst>
          </p:cNvPr>
          <p:cNvSpPr>
            <a:spLocks noGrp="1"/>
          </p:cNvSpPr>
          <p:nvPr>
            <p:ph idx="1"/>
          </p:nvPr>
        </p:nvSpPr>
        <p:spPr>
          <a:xfrm>
            <a:off x="838200" y="3981472"/>
            <a:ext cx="10515600" cy="2195490"/>
          </a:xfrm>
        </p:spPr>
        <p:txBody>
          <a:bodyPr/>
          <a:lstStyle/>
          <a:p>
            <a:r>
              <a:rPr lang="en-US" dirty="0"/>
              <a:t>This diagram illustrates how God dwells in the life of the believer in the person of the Holy Spirit.  How do we dwell/live in Him as it also says in verse 24?</a:t>
            </a:r>
          </a:p>
        </p:txBody>
      </p:sp>
      <p:pic>
        <p:nvPicPr>
          <p:cNvPr id="3076" name="Picture 4" descr="Shape, circle&#10;&#10;Description automatically generated">
            <a:extLst>
              <a:ext uri="{FF2B5EF4-FFF2-40B4-BE49-F238E27FC236}">
                <a16:creationId xmlns:a16="http://schemas.microsoft.com/office/drawing/2014/main" id="{0267342D-42F4-45B9-B880-18ABC1F15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6943" y="1499688"/>
            <a:ext cx="3598113" cy="21954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064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605F5-8016-42EE-94B7-CEAB23699BEF}"/>
              </a:ext>
            </a:extLst>
          </p:cNvPr>
          <p:cNvSpPr>
            <a:spLocks noGrp="1"/>
          </p:cNvSpPr>
          <p:nvPr>
            <p:ph type="title"/>
          </p:nvPr>
        </p:nvSpPr>
        <p:spPr/>
        <p:txBody>
          <a:bodyPr/>
          <a:lstStyle/>
          <a:p>
            <a:pPr algn="l"/>
            <a:r>
              <a:rPr lang="en-US" dirty="0"/>
              <a:t>Listen for who is conqueror.</a:t>
            </a:r>
          </a:p>
        </p:txBody>
      </p:sp>
      <p:sp>
        <p:nvSpPr>
          <p:cNvPr id="3" name="Content Placeholder 2">
            <a:extLst>
              <a:ext uri="{FF2B5EF4-FFF2-40B4-BE49-F238E27FC236}">
                <a16:creationId xmlns:a16="http://schemas.microsoft.com/office/drawing/2014/main" id="{F601C2D1-F328-4B01-927C-C14F932B570E}"/>
              </a:ext>
            </a:extLst>
          </p:cNvPr>
          <p:cNvSpPr>
            <a:spLocks noGrp="1"/>
          </p:cNvSpPr>
          <p:nvPr>
            <p:ph idx="1"/>
          </p:nvPr>
        </p:nvSpPr>
        <p:spPr>
          <a:xfrm>
            <a:off x="1352811" y="1838151"/>
            <a:ext cx="9712890" cy="4351338"/>
          </a:xfrm>
        </p:spPr>
        <p:txBody>
          <a:bodyPr/>
          <a:lstStyle/>
          <a:p>
            <a:pPr marL="0" indent="0" algn="ctr">
              <a:buNone/>
            </a:pPr>
            <a:r>
              <a:rPr lang="en-US" dirty="0"/>
              <a:t>1 John 4:1-4 (NIV)  Dear friends, do not believe every spirit, but test the spirits to see whether they are from God, because many false prophets have gone out into the world. 2  This is how you can recognize the Spirit of God: Every spirit that acknowledges that Jesus Christ has come in the flesh is from God, </a:t>
            </a:r>
          </a:p>
        </p:txBody>
      </p:sp>
    </p:spTree>
    <p:extLst>
      <p:ext uri="{BB962C8B-B14F-4D97-AF65-F5344CB8AC3E}">
        <p14:creationId xmlns:p14="http://schemas.microsoft.com/office/powerpoint/2010/main" val="59702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605F5-8016-42EE-94B7-CEAB23699BEF}"/>
              </a:ext>
            </a:extLst>
          </p:cNvPr>
          <p:cNvSpPr>
            <a:spLocks noGrp="1"/>
          </p:cNvSpPr>
          <p:nvPr>
            <p:ph type="title"/>
          </p:nvPr>
        </p:nvSpPr>
        <p:spPr/>
        <p:txBody>
          <a:bodyPr/>
          <a:lstStyle/>
          <a:p>
            <a:pPr algn="l"/>
            <a:r>
              <a:rPr lang="en-US" dirty="0"/>
              <a:t>Listen for who is conqueror.</a:t>
            </a:r>
          </a:p>
        </p:txBody>
      </p:sp>
      <p:sp>
        <p:nvSpPr>
          <p:cNvPr id="3" name="Content Placeholder 2">
            <a:extLst>
              <a:ext uri="{FF2B5EF4-FFF2-40B4-BE49-F238E27FC236}">
                <a16:creationId xmlns:a16="http://schemas.microsoft.com/office/drawing/2014/main" id="{F601C2D1-F328-4B01-927C-C14F932B570E}"/>
              </a:ext>
            </a:extLst>
          </p:cNvPr>
          <p:cNvSpPr>
            <a:spLocks noGrp="1"/>
          </p:cNvSpPr>
          <p:nvPr>
            <p:ph idx="1"/>
          </p:nvPr>
        </p:nvSpPr>
        <p:spPr>
          <a:xfrm>
            <a:off x="1352811" y="1838151"/>
            <a:ext cx="9712890" cy="4351338"/>
          </a:xfrm>
        </p:spPr>
        <p:txBody>
          <a:bodyPr/>
          <a:lstStyle/>
          <a:p>
            <a:pPr marL="0" indent="0" algn="ctr">
              <a:buNone/>
            </a:pPr>
            <a:r>
              <a:rPr lang="en-US" dirty="0"/>
              <a:t>but every spirit that does not acknowledge Jesus is not from God. This is the spirit of the antichrist, which you have heard is coming and even now is already in the world. 4  You, dear children, are from God and have overcome them, because the one who is in you is greater than the one who is in the world.</a:t>
            </a:r>
          </a:p>
        </p:txBody>
      </p:sp>
      <p:pic>
        <p:nvPicPr>
          <p:cNvPr id="4" name="Picture 3">
            <a:extLst>
              <a:ext uri="{FF2B5EF4-FFF2-40B4-BE49-F238E27FC236}">
                <a16:creationId xmlns:a16="http://schemas.microsoft.com/office/drawing/2014/main" id="{7A9354CA-4485-4A35-AF50-1C3B41B2D9E6}"/>
              </a:ext>
            </a:extLst>
          </p:cNvPr>
          <p:cNvPicPr>
            <a:picLocks noChangeAspect="1"/>
          </p:cNvPicPr>
          <p:nvPr/>
        </p:nvPicPr>
        <p:blipFill>
          <a:blip r:embed="rId2"/>
          <a:stretch>
            <a:fillRect/>
          </a:stretch>
        </p:blipFill>
        <p:spPr>
          <a:xfrm>
            <a:off x="4420319" y="5611660"/>
            <a:ext cx="2841511" cy="3323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46196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75B93-0C09-4BAE-BC9F-73F632A8575A}"/>
              </a:ext>
            </a:extLst>
          </p:cNvPr>
          <p:cNvSpPr>
            <a:spLocks noGrp="1"/>
          </p:cNvSpPr>
          <p:nvPr>
            <p:ph type="title"/>
          </p:nvPr>
        </p:nvSpPr>
        <p:spPr/>
        <p:txBody>
          <a:bodyPr/>
          <a:lstStyle/>
          <a:p>
            <a:r>
              <a:rPr lang="en-US" dirty="0"/>
              <a:t>Victory in Jesus</a:t>
            </a:r>
          </a:p>
        </p:txBody>
      </p:sp>
      <p:sp>
        <p:nvSpPr>
          <p:cNvPr id="3" name="Content Placeholder 2">
            <a:extLst>
              <a:ext uri="{FF2B5EF4-FFF2-40B4-BE49-F238E27FC236}">
                <a16:creationId xmlns:a16="http://schemas.microsoft.com/office/drawing/2014/main" id="{4497BB14-01A7-43F2-B141-F7DDF66289A1}"/>
              </a:ext>
            </a:extLst>
          </p:cNvPr>
          <p:cNvSpPr>
            <a:spLocks noGrp="1"/>
          </p:cNvSpPr>
          <p:nvPr>
            <p:ph idx="1"/>
          </p:nvPr>
        </p:nvSpPr>
        <p:spPr/>
        <p:txBody>
          <a:bodyPr/>
          <a:lstStyle/>
          <a:p>
            <a:r>
              <a:rPr lang="en-US" dirty="0"/>
              <a:t>What did John instruct his readers to do? </a:t>
            </a:r>
          </a:p>
          <a:p>
            <a:r>
              <a:rPr lang="en-US" dirty="0"/>
              <a:t>John  goes on to warn about </a:t>
            </a:r>
            <a:r>
              <a:rPr lang="en-US" i="1" dirty="0"/>
              <a:t>false prophets </a:t>
            </a:r>
            <a:r>
              <a:rPr lang="en-US" dirty="0"/>
              <a:t>in the world.  Considering this warning along with previous studies on spirits, what do you think He means by the phrase “test the spirits”?</a:t>
            </a:r>
          </a:p>
          <a:p>
            <a:r>
              <a:rPr lang="en-US" dirty="0"/>
              <a:t>How can we distinguish truth from error in spiritual matters?   How do we “test the spirits”?</a:t>
            </a:r>
          </a:p>
        </p:txBody>
      </p:sp>
    </p:spTree>
    <p:extLst>
      <p:ext uri="{BB962C8B-B14F-4D97-AF65-F5344CB8AC3E}">
        <p14:creationId xmlns:p14="http://schemas.microsoft.com/office/powerpoint/2010/main" val="88628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2D57E-0545-41A9-A832-45A4E2E13F99}"/>
              </a:ext>
            </a:extLst>
          </p:cNvPr>
          <p:cNvSpPr>
            <a:spLocks noGrp="1"/>
          </p:cNvSpPr>
          <p:nvPr>
            <p:ph type="title"/>
          </p:nvPr>
        </p:nvSpPr>
        <p:spPr/>
        <p:txBody>
          <a:bodyPr/>
          <a:lstStyle/>
          <a:p>
            <a:r>
              <a:rPr lang="en-US" dirty="0"/>
              <a:t>Victory in Jesus</a:t>
            </a:r>
          </a:p>
        </p:txBody>
      </p:sp>
      <p:sp>
        <p:nvSpPr>
          <p:cNvPr id="3" name="Content Placeholder 2">
            <a:extLst>
              <a:ext uri="{FF2B5EF4-FFF2-40B4-BE49-F238E27FC236}">
                <a16:creationId xmlns:a16="http://schemas.microsoft.com/office/drawing/2014/main" id="{73F6AF51-2C13-498B-A922-D104989A71A5}"/>
              </a:ext>
            </a:extLst>
          </p:cNvPr>
          <p:cNvSpPr>
            <a:spLocks noGrp="1"/>
          </p:cNvSpPr>
          <p:nvPr>
            <p:ph idx="1"/>
          </p:nvPr>
        </p:nvSpPr>
        <p:spPr/>
        <p:txBody>
          <a:bodyPr/>
          <a:lstStyle/>
          <a:p>
            <a:r>
              <a:rPr lang="en-US" dirty="0"/>
              <a:t>According to this passage, what is the so called “litmus test” to recognize the Spirit of God?</a:t>
            </a:r>
          </a:p>
          <a:p>
            <a:r>
              <a:rPr lang="en-US" dirty="0"/>
              <a:t>List some present day examples of groups who spread false teachings regarding the full humanity and full divinity of Jesus.</a:t>
            </a:r>
          </a:p>
        </p:txBody>
      </p:sp>
    </p:spTree>
    <p:extLst>
      <p:ext uri="{BB962C8B-B14F-4D97-AF65-F5344CB8AC3E}">
        <p14:creationId xmlns:p14="http://schemas.microsoft.com/office/powerpoint/2010/main" val="299187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D585F-7152-467C-A9CA-8AA346F9847D}"/>
              </a:ext>
            </a:extLst>
          </p:cNvPr>
          <p:cNvSpPr>
            <a:spLocks noGrp="1"/>
          </p:cNvSpPr>
          <p:nvPr>
            <p:ph type="title"/>
          </p:nvPr>
        </p:nvSpPr>
        <p:spPr/>
        <p:txBody>
          <a:bodyPr/>
          <a:lstStyle/>
          <a:p>
            <a:r>
              <a:rPr lang="en-US" dirty="0"/>
              <a:t>Victory in Jesus</a:t>
            </a:r>
          </a:p>
        </p:txBody>
      </p:sp>
      <p:sp>
        <p:nvSpPr>
          <p:cNvPr id="3" name="Content Placeholder 2">
            <a:extLst>
              <a:ext uri="{FF2B5EF4-FFF2-40B4-BE49-F238E27FC236}">
                <a16:creationId xmlns:a16="http://schemas.microsoft.com/office/drawing/2014/main" id="{9562516A-7C9D-4B3C-9834-C8415D79B6AE}"/>
              </a:ext>
            </a:extLst>
          </p:cNvPr>
          <p:cNvSpPr>
            <a:spLocks noGrp="1"/>
          </p:cNvSpPr>
          <p:nvPr>
            <p:ph idx="1"/>
          </p:nvPr>
        </p:nvSpPr>
        <p:spPr/>
        <p:txBody>
          <a:bodyPr/>
          <a:lstStyle/>
          <a:p>
            <a:r>
              <a:rPr lang="en-US" dirty="0"/>
              <a:t>Common characteristics of cults – false spirits … signified by math symbols:</a:t>
            </a:r>
          </a:p>
          <a:p>
            <a:endParaRPr lang="en-US" dirty="0"/>
          </a:p>
          <a:p>
            <a:endParaRPr lang="en-US" dirty="0"/>
          </a:p>
          <a:p>
            <a:r>
              <a:rPr lang="en-US" dirty="0"/>
              <a:t>What spirits should we be testing today? What false prophets are in the world today? </a:t>
            </a:r>
          </a:p>
        </p:txBody>
      </p:sp>
      <p:sp>
        <p:nvSpPr>
          <p:cNvPr id="4" name="Plus Sign 3">
            <a:extLst>
              <a:ext uri="{FF2B5EF4-FFF2-40B4-BE49-F238E27FC236}">
                <a16:creationId xmlns:a16="http://schemas.microsoft.com/office/drawing/2014/main" id="{6B695BE7-2D47-402A-87E9-FD101D2B985F}"/>
              </a:ext>
            </a:extLst>
          </p:cNvPr>
          <p:cNvSpPr/>
          <p:nvPr/>
        </p:nvSpPr>
        <p:spPr>
          <a:xfrm>
            <a:off x="2530258" y="2921696"/>
            <a:ext cx="1014608" cy="101460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inus Sign 4">
            <a:extLst>
              <a:ext uri="{FF2B5EF4-FFF2-40B4-BE49-F238E27FC236}">
                <a16:creationId xmlns:a16="http://schemas.microsoft.com/office/drawing/2014/main" id="{80666E88-2186-439B-9D18-22639880AE96}"/>
              </a:ext>
            </a:extLst>
          </p:cNvPr>
          <p:cNvSpPr/>
          <p:nvPr/>
        </p:nvSpPr>
        <p:spPr>
          <a:xfrm>
            <a:off x="4133589" y="2921696"/>
            <a:ext cx="1014608" cy="10146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a:extLst>
              <a:ext uri="{FF2B5EF4-FFF2-40B4-BE49-F238E27FC236}">
                <a16:creationId xmlns:a16="http://schemas.microsoft.com/office/drawing/2014/main" id="{B68C8945-FA13-4599-88D3-1F81C37F7977}"/>
              </a:ext>
            </a:extLst>
          </p:cNvPr>
          <p:cNvSpPr/>
          <p:nvPr/>
        </p:nvSpPr>
        <p:spPr>
          <a:xfrm>
            <a:off x="5736920" y="2921696"/>
            <a:ext cx="1014608" cy="101460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vision Sign 6">
            <a:extLst>
              <a:ext uri="{FF2B5EF4-FFF2-40B4-BE49-F238E27FC236}">
                <a16:creationId xmlns:a16="http://schemas.microsoft.com/office/drawing/2014/main" id="{ABF0F4B9-2F8E-4857-9F0C-3BB27840741D}"/>
              </a:ext>
            </a:extLst>
          </p:cNvPr>
          <p:cNvSpPr/>
          <p:nvPr/>
        </p:nvSpPr>
        <p:spPr>
          <a:xfrm>
            <a:off x="7452986" y="3025035"/>
            <a:ext cx="1014608" cy="663879"/>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9B7B5D1-D1EC-4121-9B5B-5C26609D376B}"/>
              </a:ext>
            </a:extLst>
          </p:cNvPr>
          <p:cNvGrpSpPr/>
          <p:nvPr/>
        </p:nvGrpSpPr>
        <p:grpSpPr>
          <a:xfrm>
            <a:off x="1906368" y="5352978"/>
            <a:ext cx="7999135" cy="805856"/>
            <a:chOff x="1906368" y="5352978"/>
            <a:chExt cx="7999135" cy="805856"/>
          </a:xfrm>
        </p:grpSpPr>
        <p:pic>
          <p:nvPicPr>
            <p:cNvPr id="8" name="Picture 7" descr="A picture containing icon&#10;&#10;Description automatically generated">
              <a:extLst>
                <a:ext uri="{FF2B5EF4-FFF2-40B4-BE49-F238E27FC236}">
                  <a16:creationId xmlns:a16="http://schemas.microsoft.com/office/drawing/2014/main" id="{F1D91860-FDE0-4E95-86C6-86CD0150EDD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41915">
              <a:off x="1906368" y="5436358"/>
              <a:ext cx="1085215" cy="657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9" name="Picture 8" descr="A group of people posing for the camera&#10;&#10;Description automatically generated">
              <a:extLst>
                <a:ext uri="{FF2B5EF4-FFF2-40B4-BE49-F238E27FC236}">
                  <a16:creationId xmlns:a16="http://schemas.microsoft.com/office/drawing/2014/main" id="{40DB41F7-F25B-4F07-A540-ADBD588B179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1963" y="5352978"/>
              <a:ext cx="1301115" cy="730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 name="Picture 9" descr="A picture containing text&#10;&#10;Description automatically generated">
              <a:extLst>
                <a:ext uri="{FF2B5EF4-FFF2-40B4-BE49-F238E27FC236}">
                  <a16:creationId xmlns:a16="http://schemas.microsoft.com/office/drawing/2014/main" id="{A8F360D0-100A-49D8-B73A-ED8245B13F4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rot="425484">
              <a:off x="6245318" y="5388810"/>
              <a:ext cx="1167765" cy="7188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1" name="Picture 10" descr="A picture containing text, newspaper&#10;&#10;Description automatically generated">
              <a:extLst>
                <a:ext uri="{FF2B5EF4-FFF2-40B4-BE49-F238E27FC236}">
                  <a16:creationId xmlns:a16="http://schemas.microsoft.com/office/drawing/2014/main" id="{CA3E029D-5877-418F-A982-687789EBB8C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907718">
              <a:off x="8449448" y="5422234"/>
              <a:ext cx="1456055" cy="736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240656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12411-55CB-497D-A882-4A9831B8AC2F}"/>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D65036BE-193D-4630-A18C-0C97263055A3}"/>
              </a:ext>
            </a:extLst>
          </p:cNvPr>
          <p:cNvSpPr>
            <a:spLocks noGrp="1"/>
          </p:cNvSpPr>
          <p:nvPr>
            <p:ph idx="1"/>
          </p:nvPr>
        </p:nvSpPr>
        <p:spPr/>
        <p:txBody>
          <a:bodyPr>
            <a:normAutofit lnSpcReduction="10000"/>
          </a:bodyPr>
          <a:lstStyle/>
          <a:p>
            <a:r>
              <a:rPr lang="en-US" dirty="0"/>
              <a:t>Examine your life. </a:t>
            </a:r>
          </a:p>
          <a:p>
            <a:r>
              <a:rPr lang="en-US" dirty="0"/>
              <a:t>Do you struggle with doubt? If so, answer these two questions: </a:t>
            </a:r>
          </a:p>
          <a:p>
            <a:pPr lvl="1"/>
            <a:r>
              <a:rPr lang="en-US" dirty="0"/>
              <a:t>Do you believe the truth of Christ as taught in the Scriptures? </a:t>
            </a:r>
          </a:p>
          <a:p>
            <a:pPr lvl="1"/>
            <a:r>
              <a:rPr lang="en-US" dirty="0"/>
              <a:t>Do you love other brothers and sisters in Christ? </a:t>
            </a:r>
          </a:p>
          <a:p>
            <a:r>
              <a:rPr lang="en-US" dirty="0"/>
              <a:t>If you answered yes to both, then you have no reason to doubt. Christ remains in those who remain in Him.</a:t>
            </a:r>
          </a:p>
          <a:p>
            <a:endParaRPr lang="en-US" dirty="0"/>
          </a:p>
        </p:txBody>
      </p:sp>
    </p:spTree>
    <p:extLst>
      <p:ext uri="{BB962C8B-B14F-4D97-AF65-F5344CB8AC3E}">
        <p14:creationId xmlns:p14="http://schemas.microsoft.com/office/powerpoint/2010/main" val="2345971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12411-55CB-497D-A882-4A9831B8AC2F}"/>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D65036BE-193D-4630-A18C-0C97263055A3}"/>
              </a:ext>
            </a:extLst>
          </p:cNvPr>
          <p:cNvSpPr>
            <a:spLocks noGrp="1"/>
          </p:cNvSpPr>
          <p:nvPr>
            <p:ph idx="1"/>
          </p:nvPr>
        </p:nvSpPr>
        <p:spPr/>
        <p:txBody>
          <a:bodyPr>
            <a:normAutofit/>
          </a:bodyPr>
          <a:lstStyle/>
          <a:p>
            <a:r>
              <a:rPr lang="en-US" dirty="0"/>
              <a:t>Align your life. </a:t>
            </a:r>
          </a:p>
          <a:p>
            <a:pPr lvl="1"/>
            <a:r>
              <a:rPr lang="en-US" dirty="0"/>
              <a:t>Make sure you are practicing the spiritual disciplines regularly. </a:t>
            </a:r>
          </a:p>
          <a:p>
            <a:pPr lvl="1"/>
            <a:r>
              <a:rPr lang="en-US" dirty="0"/>
              <a:t>Practice such things as prayer, Bible study, Scripture memory, fasting, journaling, and serving. </a:t>
            </a:r>
          </a:p>
          <a:p>
            <a:pPr lvl="1"/>
            <a:r>
              <a:rPr lang="en-US" dirty="0"/>
              <a:t>Each of these disciplines will help you walk with Christ.</a:t>
            </a:r>
          </a:p>
          <a:p>
            <a:endParaRPr lang="en-US" dirty="0"/>
          </a:p>
        </p:txBody>
      </p:sp>
    </p:spTree>
    <p:extLst>
      <p:ext uri="{BB962C8B-B14F-4D97-AF65-F5344CB8AC3E}">
        <p14:creationId xmlns:p14="http://schemas.microsoft.com/office/powerpoint/2010/main" val="4273041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12411-55CB-497D-A882-4A9831B8AC2F}"/>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D65036BE-193D-4630-A18C-0C97263055A3}"/>
              </a:ext>
            </a:extLst>
          </p:cNvPr>
          <p:cNvSpPr>
            <a:spLocks noGrp="1"/>
          </p:cNvSpPr>
          <p:nvPr>
            <p:ph idx="1"/>
          </p:nvPr>
        </p:nvSpPr>
        <p:spPr/>
        <p:txBody>
          <a:bodyPr>
            <a:normAutofit lnSpcReduction="10000"/>
          </a:bodyPr>
          <a:lstStyle/>
          <a:p>
            <a:r>
              <a:rPr lang="en-US" dirty="0"/>
              <a:t>Make a difference in someone’s life. </a:t>
            </a:r>
          </a:p>
          <a:p>
            <a:r>
              <a:rPr lang="en-US" dirty="0"/>
              <a:t>Do you know someone in doubt? </a:t>
            </a:r>
          </a:p>
          <a:p>
            <a:r>
              <a:rPr lang="en-US" dirty="0"/>
              <a:t>Take time this week to walk them through 1 John. </a:t>
            </a:r>
          </a:p>
          <a:p>
            <a:r>
              <a:rPr lang="en-US" dirty="0"/>
              <a:t>Ask them questions such as: </a:t>
            </a:r>
          </a:p>
          <a:p>
            <a:pPr lvl="1"/>
            <a:r>
              <a:rPr lang="en-US" dirty="0"/>
              <a:t>Do you desire to have fellowship with God? </a:t>
            </a:r>
          </a:p>
          <a:p>
            <a:pPr lvl="1"/>
            <a:r>
              <a:rPr lang="en-US" dirty="0"/>
              <a:t>Are you sensitive to sin in your life? </a:t>
            </a:r>
          </a:p>
          <a:p>
            <a:pPr lvl="1"/>
            <a:r>
              <a:rPr lang="en-US" dirty="0"/>
              <a:t>Do you believe what the Bible teaches about Christ? </a:t>
            </a:r>
          </a:p>
          <a:p>
            <a:pPr lvl="1"/>
            <a:r>
              <a:rPr lang="en-US" dirty="0"/>
              <a:t>Do you have hatred in your heart toward others? </a:t>
            </a:r>
          </a:p>
          <a:p>
            <a:endParaRPr lang="en-US" dirty="0"/>
          </a:p>
        </p:txBody>
      </p:sp>
    </p:spTree>
    <p:extLst>
      <p:ext uri="{BB962C8B-B14F-4D97-AF65-F5344CB8AC3E}">
        <p14:creationId xmlns:p14="http://schemas.microsoft.com/office/powerpoint/2010/main" val="3110195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E5D0F-6D19-428A-AB09-B2118120BF14}"/>
              </a:ext>
            </a:extLst>
          </p:cNvPr>
          <p:cNvSpPr>
            <a:spLocks noGrp="1"/>
          </p:cNvSpPr>
          <p:nvPr>
            <p:ph type="title"/>
          </p:nvPr>
        </p:nvSpPr>
        <p:spPr/>
        <p:txBody>
          <a:bodyPr/>
          <a:lstStyle/>
          <a:p>
            <a:r>
              <a:rPr lang="en-US" dirty="0"/>
              <a:t>Family Discussion Time Video</a:t>
            </a:r>
          </a:p>
        </p:txBody>
      </p:sp>
      <p:grpSp>
        <p:nvGrpSpPr>
          <p:cNvPr id="8" name="Group 7">
            <a:extLst>
              <a:ext uri="{FF2B5EF4-FFF2-40B4-BE49-F238E27FC236}">
                <a16:creationId xmlns:a16="http://schemas.microsoft.com/office/drawing/2014/main" id="{EC68D042-4550-4AF5-B588-DECC891FC14B}"/>
              </a:ext>
            </a:extLst>
          </p:cNvPr>
          <p:cNvGrpSpPr/>
          <p:nvPr/>
        </p:nvGrpSpPr>
        <p:grpSpPr>
          <a:xfrm rot="21320112">
            <a:off x="1979111" y="2059904"/>
            <a:ext cx="4947781" cy="3525295"/>
            <a:chOff x="3432131" y="2072430"/>
            <a:chExt cx="4947781" cy="3525295"/>
          </a:xfrm>
        </p:grpSpPr>
        <p:pic>
          <p:nvPicPr>
            <p:cNvPr id="7" name="Picture 6">
              <a:extLst>
                <a:ext uri="{FF2B5EF4-FFF2-40B4-BE49-F238E27FC236}">
                  <a16:creationId xmlns:a16="http://schemas.microsoft.com/office/drawing/2014/main" id="{91F48083-8A9A-416C-849A-A1AC1CF1F8E3}"/>
                </a:ext>
              </a:extLst>
            </p:cNvPr>
            <p:cNvPicPr>
              <a:picLocks noChangeAspect="1"/>
            </p:cNvPicPr>
            <p:nvPr/>
          </p:nvPicPr>
          <p:blipFill>
            <a:blip r:embed="rId2"/>
            <a:stretch>
              <a:fillRect/>
            </a:stretch>
          </p:blipFill>
          <p:spPr>
            <a:xfrm>
              <a:off x="4271375" y="2743199"/>
              <a:ext cx="3433739" cy="2163692"/>
            </a:xfrm>
            <a:prstGeom prst="rect">
              <a:avLst/>
            </a:prstGeom>
          </p:spPr>
        </p:pic>
        <p:pic>
          <p:nvPicPr>
            <p:cNvPr id="5" name="Picture 4" descr="A picture containing monitor, indoor, computer&#10;&#10;Description automatically generated">
              <a:extLst>
                <a:ext uri="{FF2B5EF4-FFF2-40B4-BE49-F238E27FC236}">
                  <a16:creationId xmlns:a16="http://schemas.microsoft.com/office/drawing/2014/main" id="{7514B804-80DC-4615-B912-02C908DEE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2131" y="2072430"/>
              <a:ext cx="4947781" cy="3525295"/>
            </a:xfrm>
            <a:prstGeom prst="rect">
              <a:avLst/>
            </a:prstGeom>
          </p:spPr>
        </p:pic>
      </p:grpSp>
      <p:pic>
        <p:nvPicPr>
          <p:cNvPr id="10" name="Picture 9">
            <a:extLst>
              <a:ext uri="{FF2B5EF4-FFF2-40B4-BE49-F238E27FC236}">
                <a16:creationId xmlns:a16="http://schemas.microsoft.com/office/drawing/2014/main" id="{92A76A9D-D9E2-4883-9EDD-DD17DB8F7C25}"/>
              </a:ext>
            </a:extLst>
          </p:cNvPr>
          <p:cNvPicPr>
            <a:picLocks noChangeAspect="1"/>
          </p:cNvPicPr>
          <p:nvPr/>
        </p:nvPicPr>
        <p:blipFill>
          <a:blip r:embed="rId4"/>
          <a:stretch>
            <a:fillRect/>
          </a:stretch>
        </p:blipFill>
        <p:spPr>
          <a:xfrm>
            <a:off x="7867943" y="2399641"/>
            <a:ext cx="2627026" cy="25878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56098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704DC9-2ED1-4E92-ACA8-2B1CD63B49D3}"/>
              </a:ext>
            </a:extLst>
          </p:cNvPr>
          <p:cNvSpPr>
            <a:spLocks noGrp="1"/>
          </p:cNvSpPr>
          <p:nvPr>
            <p:ph type="title"/>
          </p:nvPr>
        </p:nvSpPr>
        <p:spPr/>
        <p:txBody>
          <a:bodyPr/>
          <a:lstStyle/>
          <a:p>
            <a:r>
              <a:rPr lang="en-US" dirty="0"/>
              <a:t>Video Introduction</a:t>
            </a:r>
          </a:p>
        </p:txBody>
      </p:sp>
      <p:grpSp>
        <p:nvGrpSpPr>
          <p:cNvPr id="11" name="Group 10">
            <a:extLst>
              <a:ext uri="{FF2B5EF4-FFF2-40B4-BE49-F238E27FC236}">
                <a16:creationId xmlns:a16="http://schemas.microsoft.com/office/drawing/2014/main" id="{9A5F1BCF-CB67-4D5F-AC62-69225FF5AA47}"/>
              </a:ext>
            </a:extLst>
          </p:cNvPr>
          <p:cNvGrpSpPr/>
          <p:nvPr/>
        </p:nvGrpSpPr>
        <p:grpSpPr>
          <a:xfrm>
            <a:off x="2849598" y="1690688"/>
            <a:ext cx="6492803" cy="4161682"/>
            <a:chOff x="2849598" y="1690688"/>
            <a:chExt cx="6492803" cy="4161682"/>
          </a:xfrm>
        </p:grpSpPr>
        <p:pic>
          <p:nvPicPr>
            <p:cNvPr id="8" name="Picture 7" descr="Text&#10;&#10;Description automatically generated">
              <a:extLst>
                <a:ext uri="{FF2B5EF4-FFF2-40B4-BE49-F238E27FC236}">
                  <a16:creationId xmlns:a16="http://schemas.microsoft.com/office/drawing/2014/main" id="{AE7450F3-C117-45E3-8BE5-1210FAC16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919287"/>
              <a:ext cx="5715000" cy="3019425"/>
            </a:xfrm>
            <a:prstGeom prst="rect">
              <a:avLst/>
            </a:prstGeom>
            <a:ln>
              <a:noFill/>
            </a:ln>
            <a:effectLst>
              <a:outerShdw blurRad="292100" dist="139700" dir="2700000" algn="tl" rotWithShape="0">
                <a:srgbClr val="333333">
                  <a:alpha val="65000"/>
                </a:srgbClr>
              </a:outerShdw>
            </a:effectLst>
          </p:spPr>
        </p:pic>
        <p:pic>
          <p:nvPicPr>
            <p:cNvPr id="10" name="Picture 9" descr="Shape&#10;&#10;Description automatically generated with medium confidence">
              <a:hlinkClick r:id="rId3"/>
              <a:extLst>
                <a:ext uri="{FF2B5EF4-FFF2-40B4-BE49-F238E27FC236}">
                  <a16:creationId xmlns:a16="http://schemas.microsoft.com/office/drawing/2014/main" id="{CD23545C-E882-46E8-8DAE-309013BD08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12" name="TextBox 11">
            <a:extLst>
              <a:ext uri="{FF2B5EF4-FFF2-40B4-BE49-F238E27FC236}">
                <a16:creationId xmlns:a16="http://schemas.microsoft.com/office/drawing/2014/main" id="{9AC15C32-0192-4851-8406-9AC2865A8777}"/>
              </a:ext>
            </a:extLst>
          </p:cNvPr>
          <p:cNvSpPr txBox="1"/>
          <p:nvPr/>
        </p:nvSpPr>
        <p:spPr>
          <a:xfrm>
            <a:off x="3780310" y="5829422"/>
            <a:ext cx="4631377"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972653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52D4E-8992-4A29-99EA-70FE1B8721D2}"/>
              </a:ext>
            </a:extLst>
          </p:cNvPr>
          <p:cNvSpPr>
            <a:spLocks noGrp="1"/>
          </p:cNvSpPr>
          <p:nvPr>
            <p:ph type="title"/>
          </p:nvPr>
        </p:nvSpPr>
        <p:spPr/>
        <p:txBody>
          <a:bodyPr/>
          <a:lstStyle/>
          <a:p>
            <a:r>
              <a:rPr lang="en-US" dirty="0"/>
              <a:t>Family Activities</a:t>
            </a:r>
          </a:p>
        </p:txBody>
      </p:sp>
      <p:pic>
        <p:nvPicPr>
          <p:cNvPr id="4" name="Picture 3" descr="A group of people posing for the camera&#10;&#10;Description automatically generated">
            <a:extLst>
              <a:ext uri="{FF2B5EF4-FFF2-40B4-BE49-F238E27FC236}">
                <a16:creationId xmlns:a16="http://schemas.microsoft.com/office/drawing/2014/main" id="{50B3ABC3-6285-491C-AB81-9A6C46B5A2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548" y="3501961"/>
            <a:ext cx="3925256" cy="2826184"/>
          </a:xfrm>
          <a:prstGeom prst="rect">
            <a:avLst/>
          </a:prstGeom>
          <a:ln>
            <a:noFill/>
          </a:ln>
          <a:effectLst>
            <a:outerShdw blurRad="292100" dist="139700" dir="2700000" algn="tl" rotWithShape="0">
              <a:srgbClr val="333333">
                <a:alpha val="65000"/>
              </a:srgbClr>
            </a:outerShdw>
          </a:effectLst>
        </p:spPr>
      </p:pic>
      <p:pic>
        <p:nvPicPr>
          <p:cNvPr id="6" name="Picture 5" descr="A picture containing text, document, screenshot&#10;&#10;Description automatically generated">
            <a:extLst>
              <a:ext uri="{FF2B5EF4-FFF2-40B4-BE49-F238E27FC236}">
                <a16:creationId xmlns:a16="http://schemas.microsoft.com/office/drawing/2014/main" id="{0B79BF99-3547-4F65-8F43-1ED4EE63E51F}"/>
              </a:ext>
            </a:extLst>
          </p:cNvPr>
          <p:cNvPicPr>
            <a:picLocks noChangeAspect="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l="2673" t="8621" r="5709" b="9430"/>
          <a:stretch/>
        </p:blipFill>
        <p:spPr>
          <a:xfrm>
            <a:off x="4857920" y="3097997"/>
            <a:ext cx="6608614" cy="1991638"/>
          </a:xfrm>
          <a:prstGeom prst="rect">
            <a:avLst/>
          </a:prstGeom>
          <a:ln>
            <a:noFill/>
          </a:ln>
          <a:effectLst>
            <a:outerShdw blurRad="292100" dist="139700" dir="2700000" algn="tl" rotWithShape="0">
              <a:srgbClr val="333333">
                <a:alpha val="65000"/>
              </a:srgbClr>
            </a:outerShdw>
          </a:effectLst>
          <a:scene3d>
            <a:camera prst="perspectiveContrastingLeftFacing"/>
            <a:lightRig rig="threePt" dir="t"/>
          </a:scene3d>
        </p:spPr>
      </p:pic>
      <p:pic>
        <p:nvPicPr>
          <p:cNvPr id="8" name="Picture 7">
            <a:extLst>
              <a:ext uri="{FF2B5EF4-FFF2-40B4-BE49-F238E27FC236}">
                <a16:creationId xmlns:a16="http://schemas.microsoft.com/office/drawing/2014/main" id="{9A7E93EE-6B44-4269-8241-1E5C016762EF}"/>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745185" y="1925402"/>
            <a:ext cx="6608615" cy="733550"/>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sp>
        <p:nvSpPr>
          <p:cNvPr id="9" name="Speech Bubble: Rectangle with Corners Rounded 8">
            <a:extLst>
              <a:ext uri="{FF2B5EF4-FFF2-40B4-BE49-F238E27FC236}">
                <a16:creationId xmlns:a16="http://schemas.microsoft.com/office/drawing/2014/main" id="{EB1D0D1D-4615-427D-BA36-6FB8DF4C1C3B}"/>
              </a:ext>
            </a:extLst>
          </p:cNvPr>
          <p:cNvSpPr/>
          <p:nvPr/>
        </p:nvSpPr>
        <p:spPr>
          <a:xfrm>
            <a:off x="838200" y="1772434"/>
            <a:ext cx="4245453" cy="1325563"/>
          </a:xfrm>
          <a:prstGeom prst="wedgeRoundRectCallout">
            <a:avLst>
              <a:gd name="adj1" fmla="val -22308"/>
              <a:gd name="adj2" fmla="val 7950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We can</a:t>
            </a:r>
            <a:r>
              <a:rPr lang="en-US" b="1" dirty="0">
                <a:latin typeface="Comic Sans MS" panose="030F0702030302020204" pitchFamily="66" charset="0"/>
              </a:rPr>
              <a:t> do </a:t>
            </a:r>
            <a:r>
              <a:rPr lang="en-US" dirty="0">
                <a:latin typeface="Comic Sans MS" panose="030F0702030302020204" pitchFamily="66" charset="0"/>
              </a:rPr>
              <a:t>this!  How about also downloading the color page at </a:t>
            </a:r>
            <a:r>
              <a:rPr lang="en-US" dirty="0">
                <a:latin typeface="Comic Sans MS" panose="030F0702030302020204" pitchFamily="66" charset="0"/>
                <a:hlinkClick r:id="rId5"/>
              </a:rPr>
              <a:t>https://tinyurl.com/u5ax65pm</a:t>
            </a:r>
            <a:r>
              <a:rPr lang="en-US" dirty="0">
                <a:latin typeface="Comic Sans MS" panose="030F0702030302020204" pitchFamily="66" charset="0"/>
              </a:rPr>
              <a:t> </a:t>
            </a:r>
          </a:p>
        </p:txBody>
      </p:sp>
    </p:spTree>
    <p:extLst>
      <p:ext uri="{BB962C8B-B14F-4D97-AF65-F5344CB8AC3E}">
        <p14:creationId xmlns:p14="http://schemas.microsoft.com/office/powerpoint/2010/main" val="599112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Sure of Victory</a:t>
            </a:r>
          </a:p>
        </p:txBody>
      </p:sp>
      <p:sp>
        <p:nvSpPr>
          <p:cNvPr id="3" name="Subtitle 2"/>
          <p:cNvSpPr>
            <a:spLocks noGrp="1"/>
          </p:cNvSpPr>
          <p:nvPr>
            <p:ph type="subTitle" idx="1"/>
          </p:nvPr>
        </p:nvSpPr>
        <p:spPr>
          <a:xfrm>
            <a:off x="1524000" y="3906982"/>
            <a:ext cx="9144000" cy="1350818"/>
          </a:xfrm>
        </p:spPr>
        <p:txBody>
          <a:bodyPr/>
          <a:lstStyle/>
          <a:p>
            <a:r>
              <a:rPr lang="en-US" dirty="0"/>
              <a:t>Sept. 26</a:t>
            </a:r>
          </a:p>
        </p:txBody>
      </p:sp>
    </p:spTree>
    <p:extLst>
      <p:ext uri="{BB962C8B-B14F-4D97-AF65-F5344CB8AC3E}">
        <p14:creationId xmlns:p14="http://schemas.microsoft.com/office/powerpoint/2010/main" val="2184494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A41E39-9778-4C0B-A578-8E0B46A1D9CF}"/>
              </a:ext>
            </a:extLst>
          </p:cNvPr>
          <p:cNvSpPr>
            <a:spLocks noGrp="1"/>
          </p:cNvSpPr>
          <p:nvPr>
            <p:ph type="title"/>
          </p:nvPr>
        </p:nvSpPr>
        <p:spPr/>
        <p:txBody>
          <a:bodyPr/>
          <a:lstStyle/>
          <a:p>
            <a:r>
              <a:rPr lang="en-US" dirty="0"/>
              <a:t>Remember that time?</a:t>
            </a:r>
          </a:p>
        </p:txBody>
      </p:sp>
      <p:sp>
        <p:nvSpPr>
          <p:cNvPr id="5" name="Content Placeholder 4">
            <a:extLst>
              <a:ext uri="{FF2B5EF4-FFF2-40B4-BE49-F238E27FC236}">
                <a16:creationId xmlns:a16="http://schemas.microsoft.com/office/drawing/2014/main" id="{18A91E06-EC79-4FA5-9FF2-DE9DA003902B}"/>
              </a:ext>
            </a:extLst>
          </p:cNvPr>
          <p:cNvSpPr>
            <a:spLocks noGrp="1"/>
          </p:cNvSpPr>
          <p:nvPr>
            <p:ph idx="1"/>
          </p:nvPr>
        </p:nvSpPr>
        <p:spPr/>
        <p:txBody>
          <a:bodyPr/>
          <a:lstStyle/>
          <a:p>
            <a:r>
              <a:rPr lang="en-US" dirty="0"/>
              <a:t>What is your favorite comeback story?</a:t>
            </a:r>
          </a:p>
          <a:p>
            <a:endParaRPr lang="en-US" dirty="0"/>
          </a:p>
          <a:p>
            <a:r>
              <a:rPr lang="en-US" dirty="0">
                <a:solidFill>
                  <a:srgbClr val="C00000"/>
                </a:solidFill>
              </a:rPr>
              <a:t>Today we will look at </a:t>
            </a:r>
            <a:r>
              <a:rPr lang="en-US" i="1" dirty="0">
                <a:solidFill>
                  <a:srgbClr val="C00000"/>
                </a:solidFill>
              </a:rPr>
              <a:t>spiritual</a:t>
            </a:r>
            <a:r>
              <a:rPr lang="en-US" dirty="0">
                <a:solidFill>
                  <a:srgbClr val="C00000"/>
                </a:solidFill>
              </a:rPr>
              <a:t> victory</a:t>
            </a:r>
          </a:p>
          <a:p>
            <a:pPr lvl="1"/>
            <a:r>
              <a:rPr lang="en-US" dirty="0">
                <a:solidFill>
                  <a:srgbClr val="C00000"/>
                </a:solidFill>
              </a:rPr>
              <a:t>Because Jesus has won the victory over sin, Satan, and death, His people are victorious. </a:t>
            </a:r>
          </a:p>
          <a:p>
            <a:endParaRPr lang="en-US" dirty="0"/>
          </a:p>
        </p:txBody>
      </p:sp>
      <p:grpSp>
        <p:nvGrpSpPr>
          <p:cNvPr id="10" name="Group 9">
            <a:extLst>
              <a:ext uri="{FF2B5EF4-FFF2-40B4-BE49-F238E27FC236}">
                <a16:creationId xmlns:a16="http://schemas.microsoft.com/office/drawing/2014/main" id="{327E2EB6-61C4-4CA0-880B-96C81DD32D79}"/>
              </a:ext>
            </a:extLst>
          </p:cNvPr>
          <p:cNvGrpSpPr/>
          <p:nvPr/>
        </p:nvGrpSpPr>
        <p:grpSpPr>
          <a:xfrm>
            <a:off x="1302978" y="2795664"/>
            <a:ext cx="9199154" cy="3173818"/>
            <a:chOff x="1302978" y="2795664"/>
            <a:chExt cx="9199154" cy="3173818"/>
          </a:xfrm>
        </p:grpSpPr>
        <p:pic>
          <p:nvPicPr>
            <p:cNvPr id="1026" name="Picture 2" descr="Referee, American Football, Team, Match, Uniform">
              <a:extLst>
                <a:ext uri="{FF2B5EF4-FFF2-40B4-BE49-F238E27FC236}">
                  <a16:creationId xmlns:a16="http://schemas.microsoft.com/office/drawing/2014/main" id="{AE900ABC-EE14-41E4-9788-414FB8A9409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0760" y="2795664"/>
              <a:ext cx="1721372" cy="24112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78BAB2E1-0F4F-49CC-A703-D3C4A49CD21C}"/>
                </a:ext>
              </a:extLst>
            </p:cNvPr>
            <p:cNvGrpSpPr/>
            <p:nvPr/>
          </p:nvGrpSpPr>
          <p:grpSpPr>
            <a:xfrm>
              <a:off x="1302978" y="3012437"/>
              <a:ext cx="2786635" cy="1854854"/>
              <a:chOff x="1566024" y="3429000"/>
              <a:chExt cx="2786635" cy="1854854"/>
            </a:xfrm>
          </p:grpSpPr>
          <p:pic>
            <p:nvPicPr>
              <p:cNvPr id="7" name="Picture 6" descr="A person wearing boxing gloves&#10;&#10;Description automatically generated with medium confidence">
                <a:extLst>
                  <a:ext uri="{FF2B5EF4-FFF2-40B4-BE49-F238E27FC236}">
                    <a16:creationId xmlns:a16="http://schemas.microsoft.com/office/drawing/2014/main" id="{868209DD-7965-4FB1-AA05-0657F47E0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024" y="3429000"/>
                <a:ext cx="2786635" cy="1854854"/>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5202D112-348B-466F-BF44-E3C31E15ECF9}"/>
                  </a:ext>
                </a:extLst>
              </p:cNvPr>
              <p:cNvSpPr txBox="1"/>
              <p:nvPr/>
            </p:nvSpPr>
            <p:spPr>
              <a:xfrm>
                <a:off x="2069809" y="3833207"/>
                <a:ext cx="1487582" cy="523220"/>
              </a:xfrm>
              <a:prstGeom prst="rect">
                <a:avLst/>
              </a:prstGeom>
              <a:noFill/>
            </p:spPr>
            <p:txBody>
              <a:bodyPr wrap="square" rtlCol="0">
                <a:spAutoFit/>
              </a:bodyPr>
              <a:lstStyle/>
              <a:p>
                <a:pPr algn="ctr"/>
                <a:r>
                  <a:rPr lang="en-US" sz="2800" b="1" dirty="0">
                    <a:ln>
                      <a:solidFill>
                        <a:sysClr val="windowText" lastClr="000000"/>
                      </a:solidFill>
                    </a:ln>
                    <a:solidFill>
                      <a:srgbClr val="FFFF00"/>
                    </a:solidFill>
                  </a:rPr>
                  <a:t>ROCKY</a:t>
                </a:r>
                <a:endParaRPr lang="en-US" b="1" dirty="0">
                  <a:ln>
                    <a:solidFill>
                      <a:sysClr val="windowText" lastClr="000000"/>
                    </a:solidFill>
                  </a:ln>
                  <a:solidFill>
                    <a:srgbClr val="FFFF00"/>
                  </a:solidFill>
                </a:endParaRPr>
              </a:p>
            </p:txBody>
          </p:sp>
        </p:grpSp>
        <p:pic>
          <p:nvPicPr>
            <p:cNvPr id="1028" name="Picture 4" descr="Spaceship, Model, Isolated, Space Ship Model, Starwars">
              <a:extLst>
                <a:ext uri="{FF2B5EF4-FFF2-40B4-BE49-F238E27FC236}">
                  <a16:creationId xmlns:a16="http://schemas.microsoft.com/office/drawing/2014/main" id="{75E95039-445C-4D1A-AD61-AFDD6970EA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0554" y="4244848"/>
              <a:ext cx="5612368" cy="17246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277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DF490-FE33-4283-88E6-B2631EA1038C}"/>
              </a:ext>
            </a:extLst>
          </p:cNvPr>
          <p:cNvSpPr>
            <a:spLocks noGrp="1"/>
          </p:cNvSpPr>
          <p:nvPr>
            <p:ph type="title"/>
          </p:nvPr>
        </p:nvSpPr>
        <p:spPr/>
        <p:txBody>
          <a:bodyPr/>
          <a:lstStyle/>
          <a:p>
            <a:pPr algn="l"/>
            <a:r>
              <a:rPr lang="en-US" dirty="0"/>
              <a:t>Listen for assurance.</a:t>
            </a:r>
          </a:p>
        </p:txBody>
      </p:sp>
      <p:sp>
        <p:nvSpPr>
          <p:cNvPr id="3" name="Content Placeholder 2">
            <a:extLst>
              <a:ext uri="{FF2B5EF4-FFF2-40B4-BE49-F238E27FC236}">
                <a16:creationId xmlns:a16="http://schemas.microsoft.com/office/drawing/2014/main" id="{0224E711-95D8-4CDC-B694-46974A11F16E}"/>
              </a:ext>
            </a:extLst>
          </p:cNvPr>
          <p:cNvSpPr>
            <a:spLocks noGrp="1"/>
          </p:cNvSpPr>
          <p:nvPr>
            <p:ph idx="1"/>
          </p:nvPr>
        </p:nvSpPr>
        <p:spPr>
          <a:xfrm>
            <a:off x="1812098" y="1888255"/>
            <a:ext cx="8567804" cy="4351338"/>
          </a:xfrm>
        </p:spPr>
        <p:txBody>
          <a:bodyPr/>
          <a:lstStyle/>
          <a:p>
            <a:pPr marL="0" indent="0" algn="ctr">
              <a:buNone/>
            </a:pPr>
            <a:r>
              <a:rPr lang="en-US" dirty="0"/>
              <a:t>1 John 3:19-22 (NIV)  This then is how we know that we belong to the truth, and how we set our hearts at rest in his presence 20  whenever our hearts condemn us. For God is greater than our hearts, and he knows everything. </a:t>
            </a:r>
          </a:p>
        </p:txBody>
      </p:sp>
    </p:spTree>
    <p:extLst>
      <p:ext uri="{BB962C8B-B14F-4D97-AF65-F5344CB8AC3E}">
        <p14:creationId xmlns:p14="http://schemas.microsoft.com/office/powerpoint/2010/main" val="37464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DF490-FE33-4283-88E6-B2631EA1038C}"/>
              </a:ext>
            </a:extLst>
          </p:cNvPr>
          <p:cNvSpPr>
            <a:spLocks noGrp="1"/>
          </p:cNvSpPr>
          <p:nvPr>
            <p:ph type="title"/>
          </p:nvPr>
        </p:nvSpPr>
        <p:spPr/>
        <p:txBody>
          <a:bodyPr/>
          <a:lstStyle/>
          <a:p>
            <a:pPr algn="l"/>
            <a:r>
              <a:rPr lang="en-US" dirty="0"/>
              <a:t>Listen for assurance.</a:t>
            </a:r>
          </a:p>
        </p:txBody>
      </p:sp>
      <p:sp>
        <p:nvSpPr>
          <p:cNvPr id="3" name="Content Placeholder 2">
            <a:extLst>
              <a:ext uri="{FF2B5EF4-FFF2-40B4-BE49-F238E27FC236}">
                <a16:creationId xmlns:a16="http://schemas.microsoft.com/office/drawing/2014/main" id="{0224E711-95D8-4CDC-B694-46974A11F16E}"/>
              </a:ext>
            </a:extLst>
          </p:cNvPr>
          <p:cNvSpPr>
            <a:spLocks noGrp="1"/>
          </p:cNvSpPr>
          <p:nvPr>
            <p:ph idx="1"/>
          </p:nvPr>
        </p:nvSpPr>
        <p:spPr>
          <a:xfrm>
            <a:off x="1812098" y="1888255"/>
            <a:ext cx="8567804" cy="4351338"/>
          </a:xfrm>
        </p:spPr>
        <p:txBody>
          <a:bodyPr/>
          <a:lstStyle/>
          <a:p>
            <a:pPr marL="0" indent="0" algn="ctr">
              <a:buNone/>
            </a:pPr>
            <a:r>
              <a:rPr lang="en-US" dirty="0"/>
              <a:t>21  Dear friends, if our hearts do not condemn us, we have confidence before God 22  and receive from him anything we ask, because we obey his commands and do what pleases him.</a:t>
            </a:r>
          </a:p>
        </p:txBody>
      </p:sp>
      <p:pic>
        <p:nvPicPr>
          <p:cNvPr id="5" name="Picture 4">
            <a:extLst>
              <a:ext uri="{FF2B5EF4-FFF2-40B4-BE49-F238E27FC236}">
                <a16:creationId xmlns:a16="http://schemas.microsoft.com/office/drawing/2014/main" id="{74C7CCFD-5B43-4BAE-A110-57D724FF1E72}"/>
              </a:ext>
            </a:extLst>
          </p:cNvPr>
          <p:cNvPicPr>
            <a:picLocks noChangeAspect="1"/>
          </p:cNvPicPr>
          <p:nvPr/>
        </p:nvPicPr>
        <p:blipFill>
          <a:blip r:embed="rId2"/>
          <a:stretch>
            <a:fillRect/>
          </a:stretch>
        </p:blipFill>
        <p:spPr>
          <a:xfrm>
            <a:off x="4420319" y="5098093"/>
            <a:ext cx="2841511" cy="3323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90589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E9803-B142-4E77-80D8-DADE6FF1D1F7}"/>
              </a:ext>
            </a:extLst>
          </p:cNvPr>
          <p:cNvSpPr>
            <a:spLocks noGrp="1"/>
          </p:cNvSpPr>
          <p:nvPr>
            <p:ph type="title"/>
          </p:nvPr>
        </p:nvSpPr>
        <p:spPr/>
        <p:txBody>
          <a:bodyPr/>
          <a:lstStyle/>
          <a:p>
            <a:r>
              <a:rPr lang="en-US" dirty="0"/>
              <a:t>Victory over Doubt</a:t>
            </a:r>
          </a:p>
        </p:txBody>
      </p:sp>
      <p:sp>
        <p:nvSpPr>
          <p:cNvPr id="3" name="Content Placeholder 2">
            <a:extLst>
              <a:ext uri="{FF2B5EF4-FFF2-40B4-BE49-F238E27FC236}">
                <a16:creationId xmlns:a16="http://schemas.microsoft.com/office/drawing/2014/main" id="{1382B406-7DFF-4111-ABB4-F8AAD7EFA60A}"/>
              </a:ext>
            </a:extLst>
          </p:cNvPr>
          <p:cNvSpPr>
            <a:spLocks noGrp="1"/>
          </p:cNvSpPr>
          <p:nvPr>
            <p:ph idx="1"/>
          </p:nvPr>
        </p:nvSpPr>
        <p:spPr/>
        <p:txBody>
          <a:bodyPr/>
          <a:lstStyle/>
          <a:p>
            <a:r>
              <a:rPr lang="en-US" dirty="0"/>
              <a:t>What does this passage say about </a:t>
            </a:r>
            <a:r>
              <a:rPr lang="en-US"/>
              <a:t>how believers can </a:t>
            </a:r>
            <a:r>
              <a:rPr lang="en-US" dirty="0"/>
              <a:t>be assured they are right with God, even if they doubt or don’t </a:t>
            </a:r>
            <a:r>
              <a:rPr lang="en-US" i="1" dirty="0"/>
              <a:t>feel</a:t>
            </a:r>
            <a:r>
              <a:rPr lang="en-US" dirty="0"/>
              <a:t> right? </a:t>
            </a:r>
          </a:p>
          <a:p>
            <a:r>
              <a:rPr lang="en-US" dirty="0"/>
              <a:t>Why is conscience not always a good gauge of one’s relationship with God? </a:t>
            </a:r>
          </a:p>
          <a:p>
            <a:endParaRPr lang="en-US" dirty="0"/>
          </a:p>
        </p:txBody>
      </p:sp>
    </p:spTree>
    <p:extLst>
      <p:ext uri="{BB962C8B-B14F-4D97-AF65-F5344CB8AC3E}">
        <p14:creationId xmlns:p14="http://schemas.microsoft.com/office/powerpoint/2010/main" val="308634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422F9-B723-45CA-843F-E19C5754B89B}"/>
              </a:ext>
            </a:extLst>
          </p:cNvPr>
          <p:cNvSpPr>
            <a:spLocks noGrp="1"/>
          </p:cNvSpPr>
          <p:nvPr>
            <p:ph type="title"/>
          </p:nvPr>
        </p:nvSpPr>
        <p:spPr/>
        <p:txBody>
          <a:bodyPr/>
          <a:lstStyle/>
          <a:p>
            <a:r>
              <a:rPr lang="en-US" dirty="0"/>
              <a:t>Victory over Doubt</a:t>
            </a:r>
          </a:p>
        </p:txBody>
      </p:sp>
      <p:sp>
        <p:nvSpPr>
          <p:cNvPr id="3" name="Content Placeholder 2">
            <a:extLst>
              <a:ext uri="{FF2B5EF4-FFF2-40B4-BE49-F238E27FC236}">
                <a16:creationId xmlns:a16="http://schemas.microsoft.com/office/drawing/2014/main" id="{E55186AC-768E-4C98-BB39-14584741F973}"/>
              </a:ext>
            </a:extLst>
          </p:cNvPr>
          <p:cNvSpPr>
            <a:spLocks noGrp="1"/>
          </p:cNvSpPr>
          <p:nvPr>
            <p:ph idx="1"/>
          </p:nvPr>
        </p:nvSpPr>
        <p:spPr/>
        <p:txBody>
          <a:bodyPr/>
          <a:lstStyle/>
          <a:p>
            <a:r>
              <a:rPr lang="en-US" dirty="0"/>
              <a:t>Why would our hearts need reassurance?</a:t>
            </a:r>
          </a:p>
          <a:p>
            <a:r>
              <a:rPr lang="en-US" dirty="0"/>
              <a:t>According to this passage, what will be the results of obedience to God and doing what pleases Him?</a:t>
            </a:r>
          </a:p>
        </p:txBody>
      </p:sp>
    </p:spTree>
    <p:extLst>
      <p:ext uri="{BB962C8B-B14F-4D97-AF65-F5344CB8AC3E}">
        <p14:creationId xmlns:p14="http://schemas.microsoft.com/office/powerpoint/2010/main" val="298918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11DFF-53D7-47BC-A8B8-F24038C7A835}"/>
              </a:ext>
            </a:extLst>
          </p:cNvPr>
          <p:cNvSpPr>
            <a:spLocks noGrp="1"/>
          </p:cNvSpPr>
          <p:nvPr>
            <p:ph type="title"/>
          </p:nvPr>
        </p:nvSpPr>
        <p:spPr/>
        <p:txBody>
          <a:bodyPr/>
          <a:lstStyle/>
          <a:p>
            <a:pPr algn="l"/>
            <a:r>
              <a:rPr lang="en-US" dirty="0"/>
              <a:t>Listen for Jesus’ command.</a:t>
            </a:r>
          </a:p>
        </p:txBody>
      </p:sp>
      <p:sp>
        <p:nvSpPr>
          <p:cNvPr id="3" name="Content Placeholder 2">
            <a:extLst>
              <a:ext uri="{FF2B5EF4-FFF2-40B4-BE49-F238E27FC236}">
                <a16:creationId xmlns:a16="http://schemas.microsoft.com/office/drawing/2014/main" id="{FCB5AB85-09B5-4BF0-B071-9CB6D7CA891F}"/>
              </a:ext>
            </a:extLst>
          </p:cNvPr>
          <p:cNvSpPr>
            <a:spLocks noGrp="1"/>
          </p:cNvSpPr>
          <p:nvPr>
            <p:ph idx="1"/>
          </p:nvPr>
        </p:nvSpPr>
        <p:spPr/>
        <p:txBody>
          <a:bodyPr/>
          <a:lstStyle/>
          <a:p>
            <a:pPr marL="0" indent="0" algn="ctr">
              <a:buNone/>
            </a:pPr>
            <a:r>
              <a:rPr lang="en-US" dirty="0"/>
              <a:t>1 John 3:23-24 (NIV) And this is his command: to believe in the name of his Son, Jesus Christ, and to love one another as he commanded us. 24  Those who obey his commands live in him, and he in them. And this is how we know that he lives in us: We know it by the Spirit he gave us.</a:t>
            </a:r>
          </a:p>
        </p:txBody>
      </p:sp>
      <p:pic>
        <p:nvPicPr>
          <p:cNvPr id="4" name="Picture 3">
            <a:extLst>
              <a:ext uri="{FF2B5EF4-FFF2-40B4-BE49-F238E27FC236}">
                <a16:creationId xmlns:a16="http://schemas.microsoft.com/office/drawing/2014/main" id="{1E65CBD4-6D67-4C87-A465-DBBB5F1A5CCE}"/>
              </a:ext>
            </a:extLst>
          </p:cNvPr>
          <p:cNvPicPr>
            <a:picLocks noChangeAspect="1"/>
          </p:cNvPicPr>
          <p:nvPr/>
        </p:nvPicPr>
        <p:blipFill>
          <a:blip r:embed="rId2"/>
          <a:stretch>
            <a:fillRect/>
          </a:stretch>
        </p:blipFill>
        <p:spPr>
          <a:xfrm>
            <a:off x="4407793" y="5336087"/>
            <a:ext cx="2841511" cy="3323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019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886E5-BA89-43B3-8EA1-B37277B9BAD7}"/>
              </a:ext>
            </a:extLst>
          </p:cNvPr>
          <p:cNvSpPr>
            <a:spLocks noGrp="1"/>
          </p:cNvSpPr>
          <p:nvPr>
            <p:ph type="title"/>
          </p:nvPr>
        </p:nvSpPr>
        <p:spPr/>
        <p:txBody>
          <a:bodyPr/>
          <a:lstStyle/>
          <a:p>
            <a:r>
              <a:rPr lang="en-US" dirty="0"/>
              <a:t>Remaining in Jesus</a:t>
            </a:r>
          </a:p>
        </p:txBody>
      </p:sp>
      <p:sp>
        <p:nvSpPr>
          <p:cNvPr id="3" name="Content Placeholder 2">
            <a:extLst>
              <a:ext uri="{FF2B5EF4-FFF2-40B4-BE49-F238E27FC236}">
                <a16:creationId xmlns:a16="http://schemas.microsoft.com/office/drawing/2014/main" id="{D4CA7219-9AF0-463E-831C-C56333DB97E8}"/>
              </a:ext>
            </a:extLst>
          </p:cNvPr>
          <p:cNvSpPr>
            <a:spLocks noGrp="1"/>
          </p:cNvSpPr>
          <p:nvPr>
            <p:ph idx="1"/>
          </p:nvPr>
        </p:nvSpPr>
        <p:spPr/>
        <p:txBody>
          <a:bodyPr/>
          <a:lstStyle/>
          <a:p>
            <a:r>
              <a:rPr lang="en-US" dirty="0"/>
              <a:t>What is the two-pronged commandment John states in verse 23? </a:t>
            </a:r>
          </a:p>
          <a:p>
            <a:r>
              <a:rPr lang="en-US" dirty="0"/>
              <a:t>What does it mean to “believe in the </a:t>
            </a:r>
            <a:r>
              <a:rPr lang="en-US" i="1" dirty="0"/>
              <a:t>name</a:t>
            </a:r>
            <a:r>
              <a:rPr lang="en-US" dirty="0"/>
              <a:t> of Jesus Christ”?</a:t>
            </a:r>
          </a:p>
          <a:p>
            <a:r>
              <a:rPr lang="en-US" dirty="0"/>
              <a:t>How is it possible to keep these and any other commandment of God?</a:t>
            </a:r>
          </a:p>
        </p:txBody>
      </p:sp>
    </p:spTree>
    <p:extLst>
      <p:ext uri="{BB962C8B-B14F-4D97-AF65-F5344CB8AC3E}">
        <p14:creationId xmlns:p14="http://schemas.microsoft.com/office/powerpoint/2010/main" val="364948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98</TotalTime>
  <Words>878</Words>
  <Application>Microsoft Office PowerPoint</Application>
  <PresentationFormat>Widescreen</PresentationFormat>
  <Paragraphs>69</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Sure of Victory</vt:lpstr>
      <vt:lpstr>Video Introduction</vt:lpstr>
      <vt:lpstr>Remember that time?</vt:lpstr>
      <vt:lpstr>Listen for assurance.</vt:lpstr>
      <vt:lpstr>Listen for assurance.</vt:lpstr>
      <vt:lpstr>Victory over Doubt</vt:lpstr>
      <vt:lpstr>Victory over Doubt</vt:lpstr>
      <vt:lpstr>Listen for Jesus’ command.</vt:lpstr>
      <vt:lpstr>Remaining in Jesus</vt:lpstr>
      <vt:lpstr>Remaining in Jesus</vt:lpstr>
      <vt:lpstr>Listen for who is conqueror.</vt:lpstr>
      <vt:lpstr>Listen for who is conqueror.</vt:lpstr>
      <vt:lpstr>Victory in Jesus</vt:lpstr>
      <vt:lpstr>Victory in Jesus</vt:lpstr>
      <vt:lpstr>Victory in Jesus</vt:lpstr>
      <vt:lpstr>Application</vt:lpstr>
      <vt:lpstr>Application</vt:lpstr>
      <vt:lpstr>Application</vt:lpstr>
      <vt:lpstr>Family Discussion Time Video</vt:lpstr>
      <vt:lpstr>Family Activities</vt:lpstr>
      <vt:lpstr>Sure of Victory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Armstrong, Stephen (General Math and Science)</dc:creator>
  <cp:lastModifiedBy>Armstrong, Stephen (General Math and Science)</cp:lastModifiedBy>
  <cp:revision>3</cp:revision>
  <dcterms:created xsi:type="dcterms:W3CDTF">2021-09-03T12:54:18Z</dcterms:created>
  <dcterms:modified xsi:type="dcterms:W3CDTF">2021-09-25T11:04:05Z</dcterms:modified>
</cp:coreProperties>
</file>