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5" autoAdjust="0"/>
    <p:restoredTop sz="94660"/>
  </p:normalViewPr>
  <p:slideViewPr>
    <p:cSldViewPr snapToGrid="0">
      <p:cViewPr varScale="1">
        <p:scale>
          <a:sx n="73" d="100"/>
          <a:sy n="73" d="100"/>
        </p:scale>
        <p:origin x="60"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8/13/2021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8/13/2021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8/13/2021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8/13/2021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8/13/2021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8/13/2021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hyperlink" Target="https://tinyurl.com/hy2c7vu7"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hyperlink" Target="https://watch.liberty.edu/media/t/1_z5p4q5vx" TargetMode="Externa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Sure of Forgiveness</a:t>
            </a:r>
          </a:p>
        </p:txBody>
      </p:sp>
      <p:sp>
        <p:nvSpPr>
          <p:cNvPr id="3" name="Subtitle 2"/>
          <p:cNvSpPr>
            <a:spLocks noGrp="1"/>
          </p:cNvSpPr>
          <p:nvPr>
            <p:ph type="subTitle" idx="1"/>
          </p:nvPr>
        </p:nvSpPr>
        <p:spPr>
          <a:xfrm>
            <a:off x="1524000" y="3848100"/>
            <a:ext cx="9144000" cy="1409700"/>
          </a:xfrm>
        </p:spPr>
        <p:txBody>
          <a:bodyPr/>
          <a:lstStyle/>
          <a:p>
            <a:r>
              <a:rPr lang="en-US" dirty="0"/>
              <a:t>September 5</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9BB4B-1323-4EB0-9080-FDF9AB4BDDE0}"/>
              </a:ext>
            </a:extLst>
          </p:cNvPr>
          <p:cNvSpPr>
            <a:spLocks noGrp="1"/>
          </p:cNvSpPr>
          <p:nvPr>
            <p:ph type="title"/>
          </p:nvPr>
        </p:nvSpPr>
        <p:spPr/>
        <p:txBody>
          <a:bodyPr/>
          <a:lstStyle/>
          <a:p>
            <a:r>
              <a:rPr lang="en-US" dirty="0"/>
              <a:t>Forgiveness through Christ</a:t>
            </a:r>
          </a:p>
        </p:txBody>
      </p:sp>
      <p:sp>
        <p:nvSpPr>
          <p:cNvPr id="3" name="Content Placeholder 2">
            <a:extLst>
              <a:ext uri="{FF2B5EF4-FFF2-40B4-BE49-F238E27FC236}">
                <a16:creationId xmlns:a16="http://schemas.microsoft.com/office/drawing/2014/main" id="{847B7DF4-1378-46F1-8D7A-4027FCB37ABB}"/>
              </a:ext>
            </a:extLst>
          </p:cNvPr>
          <p:cNvSpPr>
            <a:spLocks noGrp="1"/>
          </p:cNvSpPr>
          <p:nvPr>
            <p:ph idx="1"/>
          </p:nvPr>
        </p:nvSpPr>
        <p:spPr/>
        <p:txBody>
          <a:bodyPr/>
          <a:lstStyle/>
          <a:p>
            <a:r>
              <a:rPr lang="en-US" dirty="0"/>
              <a:t>So, why did John write this letter?</a:t>
            </a:r>
          </a:p>
          <a:p>
            <a:r>
              <a:rPr lang="en-US" dirty="0"/>
              <a:t>Why did John write that they “will not sin” but discuss options if they did?</a:t>
            </a:r>
          </a:p>
          <a:p>
            <a:r>
              <a:rPr lang="en-US" dirty="0"/>
              <a:t>In what way is Jesus an advocate? </a:t>
            </a:r>
          </a:p>
          <a:p>
            <a:r>
              <a:rPr lang="en-US" dirty="0"/>
              <a:t>How do God’s character qualities (such as holiness, love, and justice) contribute to His forgiveness?</a:t>
            </a:r>
          </a:p>
        </p:txBody>
      </p:sp>
    </p:spTree>
    <p:extLst>
      <p:ext uri="{BB962C8B-B14F-4D97-AF65-F5344CB8AC3E}">
        <p14:creationId xmlns:p14="http://schemas.microsoft.com/office/powerpoint/2010/main" val="272765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41732-4C21-432E-B856-D42443B29E05}"/>
              </a:ext>
            </a:extLst>
          </p:cNvPr>
          <p:cNvSpPr>
            <a:spLocks noGrp="1"/>
          </p:cNvSpPr>
          <p:nvPr>
            <p:ph type="title"/>
          </p:nvPr>
        </p:nvSpPr>
        <p:spPr/>
        <p:txBody>
          <a:bodyPr/>
          <a:lstStyle/>
          <a:p>
            <a:r>
              <a:rPr lang="en-US" dirty="0"/>
              <a:t>Forgiveness through Christ</a:t>
            </a:r>
          </a:p>
        </p:txBody>
      </p:sp>
      <p:sp>
        <p:nvSpPr>
          <p:cNvPr id="3" name="Content Placeholder 2">
            <a:extLst>
              <a:ext uri="{FF2B5EF4-FFF2-40B4-BE49-F238E27FC236}">
                <a16:creationId xmlns:a16="http://schemas.microsoft.com/office/drawing/2014/main" id="{DDE9970B-0734-4ADF-A9B8-256B803CD9B5}"/>
              </a:ext>
            </a:extLst>
          </p:cNvPr>
          <p:cNvSpPr>
            <a:spLocks noGrp="1"/>
          </p:cNvSpPr>
          <p:nvPr>
            <p:ph idx="1"/>
          </p:nvPr>
        </p:nvSpPr>
        <p:spPr/>
        <p:txBody>
          <a:bodyPr/>
          <a:lstStyle/>
          <a:p>
            <a:r>
              <a:rPr lang="en-US" dirty="0"/>
              <a:t>What does it mean that He is the </a:t>
            </a:r>
            <a:r>
              <a:rPr lang="en-US" i="1" dirty="0"/>
              <a:t>propitiation</a:t>
            </a:r>
            <a:r>
              <a:rPr lang="en-US" dirty="0"/>
              <a:t> for our sins? </a:t>
            </a:r>
          </a:p>
          <a:p>
            <a:r>
              <a:rPr lang="en-US" dirty="0"/>
              <a:t>How do God’s character qualities (such as holiness, love, and righteousness/justice) contribute to His forgiveness?</a:t>
            </a:r>
          </a:p>
        </p:txBody>
      </p:sp>
    </p:spTree>
    <p:extLst>
      <p:ext uri="{BB962C8B-B14F-4D97-AF65-F5344CB8AC3E}">
        <p14:creationId xmlns:p14="http://schemas.microsoft.com/office/powerpoint/2010/main" val="382793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E1525-B46F-4CC1-94A7-92DF76F7EA29}"/>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BD85E4A6-5196-4962-BA03-F98CF5544927}"/>
              </a:ext>
            </a:extLst>
          </p:cNvPr>
          <p:cNvSpPr>
            <a:spLocks noGrp="1"/>
          </p:cNvSpPr>
          <p:nvPr>
            <p:ph idx="1"/>
          </p:nvPr>
        </p:nvSpPr>
        <p:spPr>
          <a:xfrm>
            <a:off x="838200" y="2142309"/>
            <a:ext cx="10515600" cy="4034654"/>
          </a:xfrm>
        </p:spPr>
        <p:txBody>
          <a:bodyPr/>
          <a:lstStyle/>
          <a:p>
            <a:r>
              <a:rPr lang="en-US" dirty="0"/>
              <a:t>Examine. </a:t>
            </a:r>
          </a:p>
          <a:p>
            <a:pPr lvl="1"/>
            <a:r>
              <a:rPr lang="en-US" dirty="0"/>
              <a:t>Consider the principles taught today. </a:t>
            </a:r>
          </a:p>
          <a:p>
            <a:pPr lvl="1"/>
            <a:r>
              <a:rPr lang="en-US" dirty="0"/>
              <a:t>They will either encourage you as a believer or accuse you as a nonbeliever.</a:t>
            </a:r>
          </a:p>
          <a:p>
            <a:endParaRPr lang="en-US" dirty="0"/>
          </a:p>
        </p:txBody>
      </p:sp>
    </p:spTree>
    <p:extLst>
      <p:ext uri="{BB962C8B-B14F-4D97-AF65-F5344CB8AC3E}">
        <p14:creationId xmlns:p14="http://schemas.microsoft.com/office/powerpoint/2010/main" val="189037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E1525-B46F-4CC1-94A7-92DF76F7EA29}"/>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BD85E4A6-5196-4962-BA03-F98CF5544927}"/>
              </a:ext>
            </a:extLst>
          </p:cNvPr>
          <p:cNvSpPr>
            <a:spLocks noGrp="1"/>
          </p:cNvSpPr>
          <p:nvPr>
            <p:ph idx="1"/>
          </p:nvPr>
        </p:nvSpPr>
        <p:spPr/>
        <p:txBody>
          <a:bodyPr/>
          <a:lstStyle/>
          <a:p>
            <a:r>
              <a:rPr lang="en-US" dirty="0"/>
              <a:t>Meditate. </a:t>
            </a:r>
          </a:p>
          <a:p>
            <a:pPr lvl="1"/>
            <a:r>
              <a:rPr lang="en-US" dirty="0"/>
              <a:t>Every day this week pray according to Psalm 139:23-24, “</a:t>
            </a:r>
            <a:r>
              <a:rPr lang="en-US" i="1" dirty="0"/>
              <a:t>Search me, God, and know my heart; test me and know my anxious thoughts. See if there is any offensive way in me, and lead me in the way everlasting</a:t>
            </a:r>
            <a:r>
              <a:rPr lang="en-US" dirty="0"/>
              <a:t>.”</a:t>
            </a:r>
          </a:p>
          <a:p>
            <a:endParaRPr lang="en-US" dirty="0"/>
          </a:p>
        </p:txBody>
      </p:sp>
    </p:spTree>
    <p:extLst>
      <p:ext uri="{BB962C8B-B14F-4D97-AF65-F5344CB8AC3E}">
        <p14:creationId xmlns:p14="http://schemas.microsoft.com/office/powerpoint/2010/main" val="616399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E1525-B46F-4CC1-94A7-92DF76F7EA29}"/>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BD85E4A6-5196-4962-BA03-F98CF5544927}"/>
              </a:ext>
            </a:extLst>
          </p:cNvPr>
          <p:cNvSpPr>
            <a:spLocks noGrp="1"/>
          </p:cNvSpPr>
          <p:nvPr>
            <p:ph idx="1"/>
          </p:nvPr>
        </p:nvSpPr>
        <p:spPr/>
        <p:txBody>
          <a:bodyPr>
            <a:normAutofit/>
          </a:bodyPr>
          <a:lstStyle/>
          <a:p>
            <a:r>
              <a:rPr lang="en-US" dirty="0"/>
              <a:t>Share. </a:t>
            </a:r>
          </a:p>
          <a:p>
            <a:pPr lvl="1"/>
            <a:r>
              <a:rPr lang="en-US" dirty="0"/>
              <a:t>Share your personal story of forgiveness with someone this week. </a:t>
            </a:r>
          </a:p>
          <a:p>
            <a:pPr lvl="1"/>
            <a:r>
              <a:rPr lang="en-US" dirty="0"/>
              <a:t>“‘</a:t>
            </a:r>
            <a:r>
              <a:rPr lang="en-US" i="1" dirty="0"/>
              <a:t>Do not fear their threats; do not be frightened.’ But in your hearts revere Christ as Lord. Always be prepared to give an answer to everyone who asks you to give the reason for the hope that you have. But do this with gentleness and respect” </a:t>
            </a:r>
            <a:r>
              <a:rPr lang="en-US" dirty="0"/>
              <a:t>(1 Peter 3:14b-15). </a:t>
            </a:r>
          </a:p>
          <a:p>
            <a:endParaRPr lang="en-US" dirty="0"/>
          </a:p>
        </p:txBody>
      </p:sp>
    </p:spTree>
    <p:extLst>
      <p:ext uri="{BB962C8B-B14F-4D97-AF65-F5344CB8AC3E}">
        <p14:creationId xmlns:p14="http://schemas.microsoft.com/office/powerpoint/2010/main" val="496930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073E3-C21A-49C7-BE1D-46331F57CD35}"/>
              </a:ext>
            </a:extLst>
          </p:cNvPr>
          <p:cNvSpPr>
            <a:spLocks noGrp="1"/>
          </p:cNvSpPr>
          <p:nvPr>
            <p:ph type="title"/>
          </p:nvPr>
        </p:nvSpPr>
        <p:spPr/>
        <p:txBody>
          <a:bodyPr/>
          <a:lstStyle/>
          <a:p>
            <a:r>
              <a:rPr lang="en-US" dirty="0"/>
              <a:t>Check out the family discussion video!</a:t>
            </a:r>
          </a:p>
        </p:txBody>
      </p:sp>
      <p:pic>
        <p:nvPicPr>
          <p:cNvPr id="5" name="Picture 4" descr="A picture containing graphical user interface&#10;&#10;Description automatically generated">
            <a:extLst>
              <a:ext uri="{FF2B5EF4-FFF2-40B4-BE49-F238E27FC236}">
                <a16:creationId xmlns:a16="http://schemas.microsoft.com/office/drawing/2014/main" id="{AABC3A2D-E2E2-42D2-B0BC-3CEC902A2C6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7623" y="2144758"/>
            <a:ext cx="5708469" cy="321101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7" name="Picture 6" descr="Qr code&#10;&#10;Description automatically generated">
            <a:extLst>
              <a:ext uri="{FF2B5EF4-FFF2-40B4-BE49-F238E27FC236}">
                <a16:creationId xmlns:a16="http://schemas.microsoft.com/office/drawing/2014/main" id="{8C556B96-C4F1-4924-9E98-45E82D9D4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62851" y="2732450"/>
            <a:ext cx="2035629" cy="203562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53187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48ACE-F23D-4D6B-B009-F94629B82F1E}"/>
              </a:ext>
            </a:extLst>
          </p:cNvPr>
          <p:cNvSpPr>
            <a:spLocks noGrp="1"/>
          </p:cNvSpPr>
          <p:nvPr>
            <p:ph type="title"/>
          </p:nvPr>
        </p:nvSpPr>
        <p:spPr/>
        <p:txBody>
          <a:bodyPr/>
          <a:lstStyle/>
          <a:p>
            <a:r>
              <a:rPr lang="en-US" dirty="0"/>
              <a:t>Family Activities</a:t>
            </a:r>
          </a:p>
        </p:txBody>
      </p:sp>
      <p:pic>
        <p:nvPicPr>
          <p:cNvPr id="4" name="Picture 3" descr="Text&#10;&#10;Description automatically generated">
            <a:extLst>
              <a:ext uri="{FF2B5EF4-FFF2-40B4-BE49-F238E27FC236}">
                <a16:creationId xmlns:a16="http://schemas.microsoft.com/office/drawing/2014/main" id="{AF89CCAF-66DF-4CEB-AE20-DAA0B01033D5}"/>
              </a:ext>
            </a:extLst>
          </p:cNvPr>
          <p:cNvPicPr>
            <a:picLocks noChangeAspect="1"/>
          </p:cNvPicPr>
          <p:nvPr/>
        </p:nvPicPr>
        <p:blipFill rotWithShape="1">
          <a:blip r:embed="rId2">
            <a:duotone>
              <a:prstClr val="black"/>
              <a:schemeClr val="accent2">
                <a:tint val="45000"/>
                <a:satMod val="400000"/>
              </a:schemeClr>
            </a:duotone>
            <a:extLst>
              <a:ext uri="{28A0092B-C50C-407E-A947-70E740481C1C}">
                <a14:useLocalDpi xmlns:a14="http://schemas.microsoft.com/office/drawing/2010/main" val="0"/>
              </a:ext>
            </a:extLst>
          </a:blip>
          <a:srcRect l="2028" t="3409" r="3302" b="2746"/>
          <a:stretch/>
        </p:blipFill>
        <p:spPr>
          <a:xfrm>
            <a:off x="7387329" y="2351155"/>
            <a:ext cx="3670775" cy="2964951"/>
          </a:xfrm>
          <a:prstGeom prst="rect">
            <a:avLst/>
          </a:prstGeom>
          <a:ln>
            <a:noFill/>
          </a:ln>
          <a:effectLst>
            <a:outerShdw blurRad="292100" dist="139700" dir="2700000" algn="tl" rotWithShape="0">
              <a:srgbClr val="333333">
                <a:alpha val="65000"/>
              </a:srgbClr>
            </a:outerShdw>
          </a:effectLst>
          <a:scene3d>
            <a:camera prst="perspectiveHeroicExtremeLeftFacing"/>
            <a:lightRig rig="threePt" dir="t"/>
          </a:scene3d>
        </p:spPr>
      </p:pic>
      <p:pic>
        <p:nvPicPr>
          <p:cNvPr id="6" name="Picture 5">
            <a:extLst>
              <a:ext uri="{FF2B5EF4-FFF2-40B4-BE49-F238E27FC236}">
                <a16:creationId xmlns:a16="http://schemas.microsoft.com/office/drawing/2014/main" id="{5A4463C5-3A9A-43B4-9106-B67B21EC27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132909"/>
            <a:ext cx="1513834" cy="2592182"/>
          </a:xfrm>
          <a:prstGeom prst="rect">
            <a:avLst/>
          </a:prstGeom>
          <a:ln>
            <a:noFill/>
          </a:ln>
          <a:effectLst>
            <a:outerShdw blurRad="292100" dist="139700" dir="2700000" algn="tl" rotWithShape="0">
              <a:srgbClr val="333333">
                <a:alpha val="65000"/>
              </a:srgbClr>
            </a:outerShdw>
          </a:effectLst>
        </p:spPr>
      </p:pic>
      <p:sp>
        <p:nvSpPr>
          <p:cNvPr id="7" name="Speech Bubble: Rectangle with Corners Rounded 6">
            <a:extLst>
              <a:ext uri="{FF2B5EF4-FFF2-40B4-BE49-F238E27FC236}">
                <a16:creationId xmlns:a16="http://schemas.microsoft.com/office/drawing/2014/main" id="{54139213-CEC9-444F-8687-9342D89E2AB7}"/>
              </a:ext>
            </a:extLst>
          </p:cNvPr>
          <p:cNvSpPr/>
          <p:nvPr/>
        </p:nvSpPr>
        <p:spPr>
          <a:xfrm>
            <a:off x="3239589" y="2132909"/>
            <a:ext cx="4349931" cy="2269273"/>
          </a:xfrm>
          <a:prstGeom prst="wedgeRoundRectCallout">
            <a:avLst>
              <a:gd name="adj1" fmla="val -68318"/>
              <a:gd name="adj2" fmla="val -9674"/>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a:latin typeface="Comic Sans MS" panose="030F0702030302020204" pitchFamily="66" charset="0"/>
              </a:rPr>
              <a:t>Those words won’t find themselves!  Humph!  You have work to do!  If you wimp out, there’s still the Crossword Puzzle.  Find it all at </a:t>
            </a:r>
            <a:r>
              <a:rPr lang="en-US" sz="2000" u="sng" dirty="0">
                <a:solidFill>
                  <a:srgbClr val="0563C1"/>
                </a:solidFill>
                <a:effectLst/>
                <a:latin typeface="Comic Sans MS" panose="030F0702030302020204" pitchFamily="66" charset="0"/>
                <a:ea typeface="Times New Roman" panose="02020603050405020304" pitchFamily="18" charset="0"/>
                <a:cs typeface="Times New Roman" panose="02020603050405020304" pitchFamily="18" charset="0"/>
                <a:hlinkClick r:id="rId4"/>
              </a:rPr>
              <a:t>https://tinyurl.com/hy2c7vu7</a:t>
            </a:r>
            <a:endParaRPr lang="en-US" sz="2000" dirty="0">
              <a:latin typeface="Comic Sans MS" panose="030F0702030302020204" pitchFamily="66" charset="0"/>
            </a:endParaRPr>
          </a:p>
        </p:txBody>
      </p:sp>
    </p:spTree>
    <p:extLst>
      <p:ext uri="{BB962C8B-B14F-4D97-AF65-F5344CB8AC3E}">
        <p14:creationId xmlns:p14="http://schemas.microsoft.com/office/powerpoint/2010/main" val="4189244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Sure of Forgiveness</a:t>
            </a:r>
          </a:p>
        </p:txBody>
      </p:sp>
      <p:sp>
        <p:nvSpPr>
          <p:cNvPr id="3" name="Subtitle 2"/>
          <p:cNvSpPr>
            <a:spLocks noGrp="1"/>
          </p:cNvSpPr>
          <p:nvPr>
            <p:ph type="subTitle" idx="1"/>
          </p:nvPr>
        </p:nvSpPr>
        <p:spPr>
          <a:xfrm>
            <a:off x="1524000" y="3848100"/>
            <a:ext cx="9144000" cy="1409700"/>
          </a:xfrm>
        </p:spPr>
        <p:txBody>
          <a:bodyPr/>
          <a:lstStyle/>
          <a:p>
            <a:r>
              <a:rPr lang="en-US" dirty="0"/>
              <a:t>September 5</a:t>
            </a:r>
          </a:p>
        </p:txBody>
      </p:sp>
    </p:spTree>
    <p:extLst>
      <p:ext uri="{BB962C8B-B14F-4D97-AF65-F5344CB8AC3E}">
        <p14:creationId xmlns:p14="http://schemas.microsoft.com/office/powerpoint/2010/main" val="4046149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FFF9B1-08DF-44C8-B438-0A9BDCD5BF40}"/>
              </a:ext>
            </a:extLst>
          </p:cNvPr>
          <p:cNvSpPr>
            <a:spLocks noGrp="1"/>
          </p:cNvSpPr>
          <p:nvPr>
            <p:ph type="title"/>
          </p:nvPr>
        </p:nvSpPr>
        <p:spPr/>
        <p:txBody>
          <a:bodyPr/>
          <a:lstStyle/>
          <a:p>
            <a:r>
              <a:rPr lang="en-US" dirty="0"/>
              <a:t>Video Introduction</a:t>
            </a:r>
          </a:p>
        </p:txBody>
      </p:sp>
      <p:grpSp>
        <p:nvGrpSpPr>
          <p:cNvPr id="9" name="Group 8">
            <a:extLst>
              <a:ext uri="{FF2B5EF4-FFF2-40B4-BE49-F238E27FC236}">
                <a16:creationId xmlns:a16="http://schemas.microsoft.com/office/drawing/2014/main" id="{6B27549D-3F13-4C80-BA49-289BC44553FD}"/>
              </a:ext>
            </a:extLst>
          </p:cNvPr>
          <p:cNvGrpSpPr/>
          <p:nvPr/>
        </p:nvGrpSpPr>
        <p:grpSpPr>
          <a:xfrm>
            <a:off x="2849598" y="1690688"/>
            <a:ext cx="6492803" cy="4161682"/>
            <a:chOff x="2849598" y="1690688"/>
            <a:chExt cx="6492803" cy="4161682"/>
          </a:xfrm>
        </p:grpSpPr>
        <p:pic>
          <p:nvPicPr>
            <p:cNvPr id="6" name="Picture 5" descr="Diagram&#10;&#10;Description automatically generated">
              <a:extLst>
                <a:ext uri="{FF2B5EF4-FFF2-40B4-BE49-F238E27FC236}">
                  <a16:creationId xmlns:a16="http://schemas.microsoft.com/office/drawing/2014/main" id="{BAF4080C-442D-4885-AF91-33A6929135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947862"/>
              <a:ext cx="5715000" cy="2962275"/>
            </a:xfrm>
            <a:prstGeom prst="rect">
              <a:avLst/>
            </a:prstGeom>
            <a:ln>
              <a:noFill/>
            </a:ln>
            <a:effectLst>
              <a:outerShdw blurRad="292100" dist="139700" dir="2700000" algn="tl" rotWithShape="0">
                <a:srgbClr val="333333">
                  <a:alpha val="65000"/>
                </a:srgbClr>
              </a:outerShdw>
            </a:effectLst>
          </p:spPr>
        </p:pic>
        <p:pic>
          <p:nvPicPr>
            <p:cNvPr id="8" name="Picture 7" descr="Shape&#10;&#10;Description automatically generated with medium confidence">
              <a:extLst>
                <a:ext uri="{FF2B5EF4-FFF2-40B4-BE49-F238E27FC236}">
                  <a16:creationId xmlns:a16="http://schemas.microsoft.com/office/drawing/2014/main" id="{9A1C9763-20DA-4C76-B80A-AE63D66B7E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9598" y="1690688"/>
              <a:ext cx="6492803" cy="4161682"/>
            </a:xfrm>
            <a:prstGeom prst="rect">
              <a:avLst/>
            </a:prstGeom>
            <a:ln>
              <a:noFill/>
            </a:ln>
            <a:effectLst>
              <a:outerShdw blurRad="292100" dist="139700" dir="2700000" algn="tl" rotWithShape="0">
                <a:srgbClr val="333333">
                  <a:alpha val="65000"/>
                </a:srgbClr>
              </a:outerShdw>
            </a:effectLst>
          </p:spPr>
        </p:pic>
      </p:grpSp>
      <p:sp>
        <p:nvSpPr>
          <p:cNvPr id="10" name="TextBox 9">
            <a:extLst>
              <a:ext uri="{FF2B5EF4-FFF2-40B4-BE49-F238E27FC236}">
                <a16:creationId xmlns:a16="http://schemas.microsoft.com/office/drawing/2014/main" id="{50B0B535-1BA9-47BA-B591-FE5ABD9B760C}"/>
              </a:ext>
            </a:extLst>
          </p:cNvPr>
          <p:cNvSpPr txBox="1"/>
          <p:nvPr/>
        </p:nvSpPr>
        <p:spPr>
          <a:xfrm>
            <a:off x="3727449" y="5852370"/>
            <a:ext cx="4737100" cy="523220"/>
          </a:xfrm>
          <a:prstGeom prst="rect">
            <a:avLst/>
          </a:prstGeom>
          <a:noFill/>
        </p:spPr>
        <p:txBody>
          <a:bodyPr wrap="square" rtlCol="0">
            <a:spAutoFit/>
          </a:bodyPr>
          <a:lstStyle/>
          <a:p>
            <a:pPr algn="ctr"/>
            <a:r>
              <a:rPr lang="en-US" sz="2800" dirty="0">
                <a:hlinkClick r:id="rId4"/>
              </a:rPr>
              <a:t>View Video</a:t>
            </a:r>
            <a:endParaRPr lang="en-US" sz="2800" dirty="0"/>
          </a:p>
        </p:txBody>
      </p:sp>
    </p:spTree>
    <p:extLst>
      <p:ext uri="{BB962C8B-B14F-4D97-AF65-F5344CB8AC3E}">
        <p14:creationId xmlns:p14="http://schemas.microsoft.com/office/powerpoint/2010/main" val="275309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3F56A74-5126-45B1-813E-5A60ACEFDB95}"/>
              </a:ext>
            </a:extLst>
          </p:cNvPr>
          <p:cNvSpPr>
            <a:spLocks noGrp="1"/>
          </p:cNvSpPr>
          <p:nvPr>
            <p:ph type="title"/>
          </p:nvPr>
        </p:nvSpPr>
        <p:spPr/>
        <p:txBody>
          <a:bodyPr/>
          <a:lstStyle/>
          <a:p>
            <a:r>
              <a:rPr lang="en-US" dirty="0"/>
              <a:t>You can be sure …</a:t>
            </a:r>
          </a:p>
        </p:txBody>
      </p:sp>
      <p:sp>
        <p:nvSpPr>
          <p:cNvPr id="4" name="Content Placeholder 3">
            <a:extLst>
              <a:ext uri="{FF2B5EF4-FFF2-40B4-BE49-F238E27FC236}">
                <a16:creationId xmlns:a16="http://schemas.microsoft.com/office/drawing/2014/main" id="{F314A024-9A95-41F6-9264-74DC4F5B2117}"/>
              </a:ext>
            </a:extLst>
          </p:cNvPr>
          <p:cNvSpPr>
            <a:spLocks noGrp="1"/>
          </p:cNvSpPr>
          <p:nvPr>
            <p:ph idx="1"/>
          </p:nvPr>
        </p:nvSpPr>
        <p:spPr/>
        <p:txBody>
          <a:bodyPr/>
          <a:lstStyle/>
          <a:p>
            <a:r>
              <a:rPr lang="en-US" dirty="0"/>
              <a:t>What are some things you can count on in life?</a:t>
            </a:r>
          </a:p>
          <a:p>
            <a:endParaRPr lang="en-US" dirty="0"/>
          </a:p>
          <a:p>
            <a:r>
              <a:rPr lang="en-US" dirty="0">
                <a:solidFill>
                  <a:srgbClr val="C00000"/>
                </a:solidFill>
              </a:rPr>
              <a:t>Some people remain </a:t>
            </a:r>
            <a:r>
              <a:rPr lang="en-US" b="1" dirty="0">
                <a:solidFill>
                  <a:srgbClr val="C00000"/>
                </a:solidFill>
              </a:rPr>
              <a:t>un</a:t>
            </a:r>
            <a:r>
              <a:rPr lang="en-US" dirty="0">
                <a:solidFill>
                  <a:srgbClr val="C00000"/>
                </a:solidFill>
              </a:rPr>
              <a:t>sure of their relationship with God</a:t>
            </a:r>
          </a:p>
          <a:p>
            <a:pPr lvl="1"/>
            <a:r>
              <a:rPr lang="en-US" dirty="0">
                <a:solidFill>
                  <a:srgbClr val="C00000"/>
                </a:solidFill>
              </a:rPr>
              <a:t>God assures us that we </a:t>
            </a:r>
            <a:r>
              <a:rPr lang="en-US" b="1" dirty="0">
                <a:solidFill>
                  <a:srgbClr val="C00000"/>
                </a:solidFill>
              </a:rPr>
              <a:t>are</a:t>
            </a:r>
            <a:r>
              <a:rPr lang="en-US" dirty="0">
                <a:solidFill>
                  <a:srgbClr val="C00000"/>
                </a:solidFill>
              </a:rPr>
              <a:t> forgiven when we confess our sin and walk with Christ.</a:t>
            </a:r>
            <a:r>
              <a:rPr lang="en-US" dirty="0"/>
              <a:t> </a:t>
            </a:r>
          </a:p>
          <a:p>
            <a:endParaRPr lang="en-US" dirty="0"/>
          </a:p>
        </p:txBody>
      </p:sp>
      <p:grpSp>
        <p:nvGrpSpPr>
          <p:cNvPr id="9" name="Group 8">
            <a:extLst>
              <a:ext uri="{FF2B5EF4-FFF2-40B4-BE49-F238E27FC236}">
                <a16:creationId xmlns:a16="http://schemas.microsoft.com/office/drawing/2014/main" id="{5D2BB713-9D21-47E4-B2E8-7201FD1E8EA8}"/>
              </a:ext>
            </a:extLst>
          </p:cNvPr>
          <p:cNvGrpSpPr/>
          <p:nvPr/>
        </p:nvGrpSpPr>
        <p:grpSpPr>
          <a:xfrm>
            <a:off x="1218834" y="2515341"/>
            <a:ext cx="10012626" cy="3635230"/>
            <a:chOff x="1218834" y="2515341"/>
            <a:chExt cx="10012626" cy="3635230"/>
          </a:xfrm>
        </p:grpSpPr>
        <p:pic>
          <p:nvPicPr>
            <p:cNvPr id="1026" name="Picture 2" descr="Taxes, Play Dough, Tax Office, Illicit Work, Debts">
              <a:extLst>
                <a:ext uri="{FF2B5EF4-FFF2-40B4-BE49-F238E27FC236}">
                  <a16:creationId xmlns:a16="http://schemas.microsoft.com/office/drawing/2014/main" id="{9575E06A-379A-4AA1-BD26-084CEF7AA218}"/>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10000" b="90000" l="5833" r="91944">
                          <a14:foregroundMark x1="11528" y1="35417" x2="22361" y2="36389"/>
                          <a14:foregroundMark x1="22361" y1="36389" x2="21111" y2="59028"/>
                          <a14:foregroundMark x1="6111" y1="33472" x2="6389" y2="37778"/>
                          <a14:foregroundMark x1="8472" y1="39583" x2="12222" y2="39306"/>
                          <a14:foregroundMark x1="91250" y1="34028" x2="90694" y2="33333"/>
                          <a14:foregroundMark x1="90833" y1="57500" x2="91944" y2="59583"/>
                        </a14:backgroundRemoval>
                      </a14:imgEffect>
                    </a14:imgLayer>
                  </a14:imgProps>
                </a:ext>
                <a:ext uri="{28A0092B-C50C-407E-A947-70E740481C1C}">
                  <a14:useLocalDpi xmlns:a14="http://schemas.microsoft.com/office/drawing/2010/main" val="0"/>
                </a:ext>
              </a:extLst>
            </a:blip>
            <a:srcRect t="26621" b="33143"/>
            <a:stretch/>
          </p:blipFill>
          <p:spPr bwMode="auto">
            <a:xfrm>
              <a:off x="3529149" y="3325407"/>
              <a:ext cx="4948646" cy="199117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6" name="Picture 5" descr="A picture containing diagram&#10;&#10;Description automatically generated">
              <a:extLst>
                <a:ext uri="{FF2B5EF4-FFF2-40B4-BE49-F238E27FC236}">
                  <a16:creationId xmlns:a16="http://schemas.microsoft.com/office/drawing/2014/main" id="{59D56CB7-79FE-4555-A6AA-ABAF5389F515}"/>
                </a:ext>
              </a:extLst>
            </p:cNvPr>
            <p:cNvPicPr>
              <a:picLocks noChangeAspect="1"/>
            </p:cNvPicPr>
            <p:nvPr/>
          </p:nvPicPr>
          <p:blipFill>
            <a:blip r:embed="rId4"/>
            <a:stretch>
              <a:fillRect/>
            </a:stretch>
          </p:blipFill>
          <p:spPr>
            <a:xfrm>
              <a:off x="8850508" y="2515341"/>
              <a:ext cx="2380952" cy="2409524"/>
            </a:xfrm>
            <a:prstGeom prst="rect">
              <a:avLst/>
            </a:prstGeom>
            <a:ln>
              <a:noFill/>
            </a:ln>
            <a:effectLst>
              <a:outerShdw blurRad="292100" dist="139700" dir="2700000" algn="tl" rotWithShape="0">
                <a:srgbClr val="333333">
                  <a:alpha val="65000"/>
                </a:srgbClr>
              </a:outerShdw>
            </a:effectLst>
          </p:spPr>
        </p:pic>
        <p:pic>
          <p:nvPicPr>
            <p:cNvPr id="8" name="Picture 7" descr="A picture containing text&#10;&#10;Description automatically generated">
              <a:extLst>
                <a:ext uri="{FF2B5EF4-FFF2-40B4-BE49-F238E27FC236}">
                  <a16:creationId xmlns:a16="http://schemas.microsoft.com/office/drawing/2014/main" id="{DD422EAB-79B2-4ECE-A5B4-64C4F65B87F1}"/>
                </a:ext>
              </a:extLst>
            </p:cNvPr>
            <p:cNvPicPr>
              <a:picLocks noChangeAspect="1"/>
            </p:cNvPicPr>
            <p:nvPr/>
          </p:nvPicPr>
          <p:blipFill>
            <a:blip r:embed="rId5"/>
            <a:stretch>
              <a:fillRect/>
            </a:stretch>
          </p:blipFill>
          <p:spPr>
            <a:xfrm>
              <a:off x="1218834" y="5160095"/>
              <a:ext cx="2857143" cy="990476"/>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19440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xit" presetSubtype="0" fill="hold"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38584-C5BF-4B8D-B76C-EDD0710751E1}"/>
              </a:ext>
            </a:extLst>
          </p:cNvPr>
          <p:cNvSpPr>
            <a:spLocks noGrp="1"/>
          </p:cNvSpPr>
          <p:nvPr>
            <p:ph type="title"/>
          </p:nvPr>
        </p:nvSpPr>
        <p:spPr/>
        <p:txBody>
          <a:bodyPr/>
          <a:lstStyle/>
          <a:p>
            <a:pPr algn="l"/>
            <a:r>
              <a:rPr lang="en-US" dirty="0"/>
              <a:t>Listen for a contrast.</a:t>
            </a:r>
          </a:p>
        </p:txBody>
      </p:sp>
      <p:sp>
        <p:nvSpPr>
          <p:cNvPr id="3" name="Content Placeholder 2">
            <a:extLst>
              <a:ext uri="{FF2B5EF4-FFF2-40B4-BE49-F238E27FC236}">
                <a16:creationId xmlns:a16="http://schemas.microsoft.com/office/drawing/2014/main" id="{271E4320-7522-40B0-9A82-3AA8C9AD31A4}"/>
              </a:ext>
            </a:extLst>
          </p:cNvPr>
          <p:cNvSpPr>
            <a:spLocks noGrp="1"/>
          </p:cNvSpPr>
          <p:nvPr>
            <p:ph idx="1"/>
          </p:nvPr>
        </p:nvSpPr>
        <p:spPr/>
        <p:txBody>
          <a:bodyPr/>
          <a:lstStyle/>
          <a:p>
            <a:pPr marL="0" indent="0" algn="ctr">
              <a:buNone/>
            </a:pPr>
            <a:r>
              <a:rPr lang="en-US" dirty="0"/>
              <a:t>1 John 1:5-7 (NIV)  This is the message we have heard from him and declare to you: God is light; in him there is no darkness at all. 6  If we claim to have fellowship with him yet walk in the darkness, we lie and do not live by the truth. 7  But if we walk in the light, as he is in the light, we have fellowship with one another, and the blood of Jesus, his Son, purifies us from all sin.</a:t>
            </a:r>
          </a:p>
        </p:txBody>
      </p:sp>
      <p:pic>
        <p:nvPicPr>
          <p:cNvPr id="5" name="Picture 4">
            <a:extLst>
              <a:ext uri="{FF2B5EF4-FFF2-40B4-BE49-F238E27FC236}">
                <a16:creationId xmlns:a16="http://schemas.microsoft.com/office/drawing/2014/main" id="{C5C0A092-2DD5-4405-8071-3D16FBE4050B}"/>
              </a:ext>
            </a:extLst>
          </p:cNvPr>
          <p:cNvPicPr>
            <a:picLocks noChangeAspect="1"/>
          </p:cNvPicPr>
          <p:nvPr/>
        </p:nvPicPr>
        <p:blipFill>
          <a:blip r:embed="rId2">
            <a:duotone>
              <a:prstClr val="black"/>
              <a:schemeClr val="accent1">
                <a:tint val="45000"/>
                <a:satMod val="400000"/>
              </a:schemeClr>
            </a:duotone>
          </a:blip>
          <a:stretch>
            <a:fillRect/>
          </a:stretch>
        </p:blipFill>
        <p:spPr>
          <a:xfrm>
            <a:off x="5094514" y="5990119"/>
            <a:ext cx="2306564" cy="32178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43508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233A-65CA-4C0F-820B-E8DF7FA45AD7}"/>
              </a:ext>
            </a:extLst>
          </p:cNvPr>
          <p:cNvSpPr>
            <a:spLocks noGrp="1"/>
          </p:cNvSpPr>
          <p:nvPr>
            <p:ph type="title"/>
          </p:nvPr>
        </p:nvSpPr>
        <p:spPr/>
        <p:txBody>
          <a:bodyPr/>
          <a:lstStyle/>
          <a:p>
            <a:r>
              <a:rPr lang="en-US" dirty="0"/>
              <a:t>Turn from Darkness to Light</a:t>
            </a:r>
          </a:p>
        </p:txBody>
      </p:sp>
      <p:sp>
        <p:nvSpPr>
          <p:cNvPr id="3" name="Content Placeholder 2">
            <a:extLst>
              <a:ext uri="{FF2B5EF4-FFF2-40B4-BE49-F238E27FC236}">
                <a16:creationId xmlns:a16="http://schemas.microsoft.com/office/drawing/2014/main" id="{323FC10E-FA32-4F00-A6DB-A0BA47C0AAFA}"/>
              </a:ext>
            </a:extLst>
          </p:cNvPr>
          <p:cNvSpPr>
            <a:spLocks noGrp="1"/>
          </p:cNvSpPr>
          <p:nvPr>
            <p:ph idx="1"/>
          </p:nvPr>
        </p:nvSpPr>
        <p:spPr/>
        <p:txBody>
          <a:bodyPr/>
          <a:lstStyle/>
          <a:p>
            <a:r>
              <a:rPr lang="en-US" dirty="0"/>
              <a:t>What contrasting imagery did John use to describe what God is like? </a:t>
            </a:r>
          </a:p>
          <a:p>
            <a:r>
              <a:rPr lang="en-US" dirty="0"/>
              <a:t>Why is it not possible to be in fellowship with God and live a life of sin? </a:t>
            </a:r>
          </a:p>
          <a:p>
            <a:r>
              <a:rPr lang="en-US" dirty="0"/>
              <a:t>What does verse 7 say about the results of  “walking in the light”? </a:t>
            </a:r>
          </a:p>
        </p:txBody>
      </p:sp>
    </p:spTree>
    <p:extLst>
      <p:ext uri="{BB962C8B-B14F-4D97-AF65-F5344CB8AC3E}">
        <p14:creationId xmlns:p14="http://schemas.microsoft.com/office/powerpoint/2010/main" val="206422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59CFF-BF8A-405F-847F-37DDB0067C09}"/>
              </a:ext>
            </a:extLst>
          </p:cNvPr>
          <p:cNvSpPr>
            <a:spLocks noGrp="1"/>
          </p:cNvSpPr>
          <p:nvPr>
            <p:ph type="title"/>
          </p:nvPr>
        </p:nvSpPr>
        <p:spPr/>
        <p:txBody>
          <a:bodyPr/>
          <a:lstStyle/>
          <a:p>
            <a:r>
              <a:rPr lang="en-US" dirty="0"/>
              <a:t>Turn from Darkness to Light</a:t>
            </a:r>
          </a:p>
        </p:txBody>
      </p:sp>
      <p:sp>
        <p:nvSpPr>
          <p:cNvPr id="3" name="Content Placeholder 2">
            <a:extLst>
              <a:ext uri="{FF2B5EF4-FFF2-40B4-BE49-F238E27FC236}">
                <a16:creationId xmlns:a16="http://schemas.microsoft.com/office/drawing/2014/main" id="{27BAFF2C-C7BC-4564-ACDF-CFB4F5263574}"/>
              </a:ext>
            </a:extLst>
          </p:cNvPr>
          <p:cNvSpPr>
            <a:spLocks noGrp="1"/>
          </p:cNvSpPr>
          <p:nvPr>
            <p:ph idx="1"/>
          </p:nvPr>
        </p:nvSpPr>
        <p:spPr/>
        <p:txBody>
          <a:bodyPr/>
          <a:lstStyle/>
          <a:p>
            <a:r>
              <a:rPr lang="en-US" dirty="0"/>
              <a:t>What evidence do you see of darkness and light in your town or community?</a:t>
            </a:r>
          </a:p>
          <a:p>
            <a:r>
              <a:rPr lang="en-US" dirty="0"/>
              <a:t>In what way do we sometimes “walk in darkness”?</a:t>
            </a:r>
          </a:p>
          <a:p>
            <a:r>
              <a:rPr lang="en-US" dirty="0"/>
              <a:t>In what way is God similar to light?</a:t>
            </a:r>
          </a:p>
          <a:p>
            <a:r>
              <a:rPr lang="en-US" dirty="0"/>
              <a:t>What does it mean to walk in the light?</a:t>
            </a:r>
          </a:p>
        </p:txBody>
      </p:sp>
      <p:graphicFrame>
        <p:nvGraphicFramePr>
          <p:cNvPr id="4" name="Table 4">
            <a:extLst>
              <a:ext uri="{FF2B5EF4-FFF2-40B4-BE49-F238E27FC236}">
                <a16:creationId xmlns:a16="http://schemas.microsoft.com/office/drawing/2014/main" id="{8D071AE4-5143-4996-9C97-2A73F055A62C}"/>
              </a:ext>
            </a:extLst>
          </p:cNvPr>
          <p:cNvGraphicFramePr>
            <a:graphicFrameLocks noGrp="1"/>
          </p:cNvGraphicFramePr>
          <p:nvPr>
            <p:extLst>
              <p:ext uri="{D42A27DB-BD31-4B8C-83A1-F6EECF244321}">
                <p14:modId xmlns:p14="http://schemas.microsoft.com/office/powerpoint/2010/main" val="1799906722"/>
              </p:ext>
            </p:extLst>
          </p:nvPr>
        </p:nvGraphicFramePr>
        <p:xfrm>
          <a:off x="1321525" y="3155111"/>
          <a:ext cx="9548950" cy="1463040"/>
        </p:xfrm>
        <a:graphic>
          <a:graphicData uri="http://schemas.openxmlformats.org/drawingml/2006/table">
            <a:tbl>
              <a:tblPr firstRow="1" bandRow="1">
                <a:tableStyleId>{5C22544A-7EE6-4342-B048-85BDC9FD1C3A}</a:tableStyleId>
              </a:tblPr>
              <a:tblGrid>
                <a:gridCol w="4774475">
                  <a:extLst>
                    <a:ext uri="{9D8B030D-6E8A-4147-A177-3AD203B41FA5}">
                      <a16:colId xmlns:a16="http://schemas.microsoft.com/office/drawing/2014/main" val="3408342975"/>
                    </a:ext>
                  </a:extLst>
                </a:gridCol>
                <a:gridCol w="4774475">
                  <a:extLst>
                    <a:ext uri="{9D8B030D-6E8A-4147-A177-3AD203B41FA5}">
                      <a16:colId xmlns:a16="http://schemas.microsoft.com/office/drawing/2014/main" val="533249855"/>
                    </a:ext>
                  </a:extLst>
                </a:gridCol>
              </a:tblGrid>
              <a:tr h="370840">
                <a:tc>
                  <a:txBody>
                    <a:bodyPr/>
                    <a:lstStyle/>
                    <a:p>
                      <a:pPr algn="ctr"/>
                      <a:r>
                        <a:rPr lang="en-US" sz="2800" dirty="0"/>
                        <a:t>Darkness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Light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0878338"/>
                  </a:ext>
                </a:extLst>
              </a:tr>
              <a:tr h="370840">
                <a:tc>
                  <a:txBody>
                    <a:bodyPr/>
                    <a:lstStyle/>
                    <a:p>
                      <a:endParaRPr lang="en-US" sz="2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p>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8789623"/>
                  </a:ext>
                </a:extLst>
              </a:tr>
            </a:tbl>
          </a:graphicData>
        </a:graphic>
      </p:graphicFrame>
    </p:spTree>
    <p:extLst>
      <p:ext uri="{BB962C8B-B14F-4D97-AF65-F5344CB8AC3E}">
        <p14:creationId xmlns:p14="http://schemas.microsoft.com/office/powerpoint/2010/main" val="4055557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par>
                                <p:cTn id="11" presetID="1" presetClass="exit" presetSubtype="0" fill="hold" nodeType="withEffect">
                                  <p:stCondLst>
                                    <p:cond delay="0"/>
                                  </p:stCondLst>
                                  <p:childTnLst>
                                    <p:set>
                                      <p:cBhvr>
                                        <p:cTn id="12" dur="1" fill="hold">
                                          <p:stCondLst>
                                            <p:cond delay="0"/>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932ED-E19F-403B-9E77-96CA9A5EA9B1}"/>
              </a:ext>
            </a:extLst>
          </p:cNvPr>
          <p:cNvSpPr>
            <a:spLocks noGrp="1"/>
          </p:cNvSpPr>
          <p:nvPr>
            <p:ph type="title"/>
          </p:nvPr>
        </p:nvSpPr>
        <p:spPr/>
        <p:txBody>
          <a:bodyPr/>
          <a:lstStyle/>
          <a:p>
            <a:pPr algn="l"/>
            <a:r>
              <a:rPr lang="en-US" dirty="0"/>
              <a:t>Listen for the importance of confession.</a:t>
            </a:r>
          </a:p>
        </p:txBody>
      </p:sp>
      <p:sp>
        <p:nvSpPr>
          <p:cNvPr id="3" name="Content Placeholder 2">
            <a:extLst>
              <a:ext uri="{FF2B5EF4-FFF2-40B4-BE49-F238E27FC236}">
                <a16:creationId xmlns:a16="http://schemas.microsoft.com/office/drawing/2014/main" id="{4C7AE596-1970-4074-B200-C90981F6718A}"/>
              </a:ext>
            </a:extLst>
          </p:cNvPr>
          <p:cNvSpPr>
            <a:spLocks noGrp="1"/>
          </p:cNvSpPr>
          <p:nvPr>
            <p:ph idx="1"/>
          </p:nvPr>
        </p:nvSpPr>
        <p:spPr/>
        <p:txBody>
          <a:bodyPr/>
          <a:lstStyle/>
          <a:p>
            <a:pPr marL="0" indent="0" algn="ctr">
              <a:buNone/>
            </a:pPr>
            <a:r>
              <a:rPr lang="en-US" dirty="0"/>
              <a:t>1 John 1:8-10 (NIV)  If we claim to be without sin, we deceive ourselves and the truth is not in us. 9  If we confess our sins, he is faithful and just and will forgive us our sins and purify us from all unrighteousness. 10  If we claim we have not sinned, we make him out to be a liar and his word has no place in our lives.</a:t>
            </a:r>
          </a:p>
        </p:txBody>
      </p:sp>
      <p:pic>
        <p:nvPicPr>
          <p:cNvPr id="4" name="Picture 3">
            <a:extLst>
              <a:ext uri="{FF2B5EF4-FFF2-40B4-BE49-F238E27FC236}">
                <a16:creationId xmlns:a16="http://schemas.microsoft.com/office/drawing/2014/main" id="{6C00F74F-BC44-4A52-B2BA-B60CF3BD4422}"/>
              </a:ext>
            </a:extLst>
          </p:cNvPr>
          <p:cNvPicPr>
            <a:picLocks noChangeAspect="1"/>
          </p:cNvPicPr>
          <p:nvPr/>
        </p:nvPicPr>
        <p:blipFill>
          <a:blip r:embed="rId2">
            <a:duotone>
              <a:prstClr val="black"/>
              <a:schemeClr val="accent1">
                <a:tint val="45000"/>
                <a:satMod val="400000"/>
              </a:schemeClr>
            </a:duotone>
          </a:blip>
          <a:stretch>
            <a:fillRect/>
          </a:stretch>
        </p:blipFill>
        <p:spPr>
          <a:xfrm>
            <a:off x="4942718" y="5715799"/>
            <a:ext cx="2306564" cy="32178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040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7DC8C-BD7B-426F-B1A2-65E03F3C8B63}"/>
              </a:ext>
            </a:extLst>
          </p:cNvPr>
          <p:cNvSpPr>
            <a:spLocks noGrp="1"/>
          </p:cNvSpPr>
          <p:nvPr>
            <p:ph type="title"/>
          </p:nvPr>
        </p:nvSpPr>
        <p:spPr/>
        <p:txBody>
          <a:bodyPr/>
          <a:lstStyle/>
          <a:p>
            <a:r>
              <a:rPr lang="en-US" dirty="0"/>
              <a:t>Willing to Confess Our Sin</a:t>
            </a:r>
          </a:p>
        </p:txBody>
      </p:sp>
      <p:sp>
        <p:nvSpPr>
          <p:cNvPr id="3" name="Content Placeholder 2">
            <a:extLst>
              <a:ext uri="{FF2B5EF4-FFF2-40B4-BE49-F238E27FC236}">
                <a16:creationId xmlns:a16="http://schemas.microsoft.com/office/drawing/2014/main" id="{1B138253-BC62-47E2-9B23-56676299A299}"/>
              </a:ext>
            </a:extLst>
          </p:cNvPr>
          <p:cNvSpPr>
            <a:spLocks noGrp="1"/>
          </p:cNvSpPr>
          <p:nvPr>
            <p:ph idx="1"/>
          </p:nvPr>
        </p:nvSpPr>
        <p:spPr>
          <a:xfrm>
            <a:off x="838200" y="1825625"/>
            <a:ext cx="10515600" cy="4797244"/>
          </a:xfrm>
        </p:spPr>
        <p:txBody>
          <a:bodyPr>
            <a:normAutofit/>
          </a:bodyPr>
          <a:lstStyle/>
          <a:p>
            <a:r>
              <a:rPr lang="en-US" dirty="0"/>
              <a:t>In what ways do we sometimes deceive ourselves about our own sin?</a:t>
            </a:r>
          </a:p>
          <a:p>
            <a:r>
              <a:rPr lang="en-US" dirty="0"/>
              <a:t>What is the relationship of confession to forgiveness and spiritual cleansing? </a:t>
            </a:r>
          </a:p>
          <a:p>
            <a:r>
              <a:rPr lang="en-US" dirty="0"/>
              <a:t>What have you found challenging about accepting God’s forgiveness?</a:t>
            </a:r>
          </a:p>
          <a:p>
            <a:r>
              <a:rPr lang="en-US" dirty="0"/>
              <a:t>How can people get out from under the burden of guilt after God has forgiven them?</a:t>
            </a:r>
          </a:p>
        </p:txBody>
      </p:sp>
    </p:spTree>
    <p:extLst>
      <p:ext uri="{BB962C8B-B14F-4D97-AF65-F5344CB8AC3E}">
        <p14:creationId xmlns:p14="http://schemas.microsoft.com/office/powerpoint/2010/main" val="104320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2E210-3C7F-4DBB-A154-30B5A46A0AA6}"/>
              </a:ext>
            </a:extLst>
          </p:cNvPr>
          <p:cNvSpPr>
            <a:spLocks noGrp="1"/>
          </p:cNvSpPr>
          <p:nvPr>
            <p:ph type="title"/>
          </p:nvPr>
        </p:nvSpPr>
        <p:spPr/>
        <p:txBody>
          <a:bodyPr/>
          <a:lstStyle/>
          <a:p>
            <a:pPr algn="l"/>
            <a:r>
              <a:rPr lang="en-US" dirty="0"/>
              <a:t>Listen for who is our advocate.</a:t>
            </a:r>
          </a:p>
        </p:txBody>
      </p:sp>
      <p:sp>
        <p:nvSpPr>
          <p:cNvPr id="3" name="Content Placeholder 2">
            <a:extLst>
              <a:ext uri="{FF2B5EF4-FFF2-40B4-BE49-F238E27FC236}">
                <a16:creationId xmlns:a16="http://schemas.microsoft.com/office/drawing/2014/main" id="{FD16513C-065A-4F63-BACF-BDCE244E8DFB}"/>
              </a:ext>
            </a:extLst>
          </p:cNvPr>
          <p:cNvSpPr>
            <a:spLocks noGrp="1"/>
          </p:cNvSpPr>
          <p:nvPr>
            <p:ph idx="1"/>
          </p:nvPr>
        </p:nvSpPr>
        <p:spPr/>
        <p:txBody>
          <a:bodyPr/>
          <a:lstStyle/>
          <a:p>
            <a:pPr marL="0" indent="0" algn="ctr">
              <a:buNone/>
            </a:pPr>
            <a:r>
              <a:rPr lang="en-US" dirty="0"/>
              <a:t>1 John 2:1-2 (NIV)  My dear children, I write this to you so that you will not sin. But if anybody does sin, we have one who speaks to the Father in our defense--Jesus Christ, the Righteous One. 2  He is the atoning sacrifice for our sins, and not only for ours but also for the sins of the whole world.</a:t>
            </a:r>
          </a:p>
        </p:txBody>
      </p:sp>
      <p:pic>
        <p:nvPicPr>
          <p:cNvPr id="4" name="Picture 3">
            <a:extLst>
              <a:ext uri="{FF2B5EF4-FFF2-40B4-BE49-F238E27FC236}">
                <a16:creationId xmlns:a16="http://schemas.microsoft.com/office/drawing/2014/main" id="{A0792A42-E9F9-4F41-ADEC-115AE6A7DEEC}"/>
              </a:ext>
            </a:extLst>
          </p:cNvPr>
          <p:cNvPicPr>
            <a:picLocks noChangeAspect="1"/>
          </p:cNvPicPr>
          <p:nvPr/>
        </p:nvPicPr>
        <p:blipFill>
          <a:blip r:embed="rId2">
            <a:duotone>
              <a:prstClr val="black"/>
              <a:schemeClr val="accent1">
                <a:tint val="45000"/>
                <a:satMod val="400000"/>
              </a:schemeClr>
            </a:duotone>
          </a:blip>
          <a:stretch>
            <a:fillRect/>
          </a:stretch>
        </p:blipFill>
        <p:spPr>
          <a:xfrm>
            <a:off x="4668398" y="5323912"/>
            <a:ext cx="2306564" cy="32178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02021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118</TotalTime>
  <Words>766</Words>
  <Application>Microsoft Office PowerPoint</Application>
  <PresentationFormat>Widescreen</PresentationFormat>
  <Paragraphs>55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Comic Sans MS</vt:lpstr>
      <vt:lpstr>Office Theme</vt:lpstr>
      <vt:lpstr>Sure of Forgiveness</vt:lpstr>
      <vt:lpstr>Video Introduction</vt:lpstr>
      <vt:lpstr>You can be sure …</vt:lpstr>
      <vt:lpstr>Listen for a contrast.</vt:lpstr>
      <vt:lpstr>Turn from Darkness to Light</vt:lpstr>
      <vt:lpstr>Turn from Darkness to Light</vt:lpstr>
      <vt:lpstr>Listen for the importance of confession.</vt:lpstr>
      <vt:lpstr>Willing to Confess Our Sin</vt:lpstr>
      <vt:lpstr>Listen for who is our advocate.</vt:lpstr>
      <vt:lpstr>Forgiveness through Christ</vt:lpstr>
      <vt:lpstr>Forgiveness through Christ</vt:lpstr>
      <vt:lpstr>Application</vt:lpstr>
      <vt:lpstr>Application</vt:lpstr>
      <vt:lpstr>Application</vt:lpstr>
      <vt:lpstr>Check out the family discussion video!</vt:lpstr>
      <vt:lpstr>Family Activities</vt:lpstr>
      <vt:lpstr>Sure of Forgiveness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Sure of Forgiveness</dc:title>
  <dc:creator>Armstrong, Stephen (General Math and Science)</dc:creator>
  <cp:lastModifiedBy>Armstrong, Stephen (General Math and Science)</cp:lastModifiedBy>
  <cp:revision>3</cp:revision>
  <dcterms:created xsi:type="dcterms:W3CDTF">2021-08-13T12:31:41Z</dcterms:created>
  <dcterms:modified xsi:type="dcterms:W3CDTF">2021-08-13T14:29:48Z</dcterms:modified>
</cp:coreProperties>
</file>